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742" r:id="rId2"/>
    <p:sldId id="1333" r:id="rId3"/>
    <p:sldId id="1336" r:id="rId4"/>
    <p:sldId id="1337" r:id="rId5"/>
  </p:sldIdLst>
  <p:sldSz cx="9144000" cy="6858000" type="screen4x3"/>
  <p:notesSz cx="6858000" cy="9947275"/>
  <p:defaultTextStyle>
    <a:defPPr>
      <a:defRPr lang="en-US"/>
    </a:defPPr>
    <a:lvl1pPr algn="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00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1280" y="4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72119" cy="496030"/>
          </a:xfrm>
          <a:prstGeom prst="rect">
            <a:avLst/>
          </a:prstGeom>
        </p:spPr>
        <p:txBody>
          <a:bodyPr vert="horz" lIns="88651" tIns="44326" rIns="88651" bIns="44326" rtlCol="0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t-EE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817" y="1"/>
            <a:ext cx="2972119" cy="496030"/>
          </a:xfrm>
          <a:prstGeom prst="rect">
            <a:avLst/>
          </a:prstGeom>
        </p:spPr>
        <p:txBody>
          <a:bodyPr vert="horz" lIns="88651" tIns="44326" rIns="88651" bIns="44326" rtlCol="0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84B71C27-7B33-4303-95C5-B4B8C5751178}" type="datetimeFigureOut">
              <a:rPr lang="et-EE"/>
              <a:pPr>
                <a:defRPr/>
              </a:pPr>
              <a:t>26.08.2016</a:t>
            </a:fld>
            <a:endParaRPr lang="et-E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49022"/>
            <a:ext cx="2972119" cy="496030"/>
          </a:xfrm>
          <a:prstGeom prst="rect">
            <a:avLst/>
          </a:prstGeom>
        </p:spPr>
        <p:txBody>
          <a:bodyPr vert="horz" lIns="88651" tIns="44326" rIns="88651" bIns="44326" rtlCol="0" anchor="b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t-E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817" y="9449022"/>
            <a:ext cx="2972119" cy="496030"/>
          </a:xfrm>
          <a:prstGeom prst="rect">
            <a:avLst/>
          </a:prstGeom>
        </p:spPr>
        <p:txBody>
          <a:bodyPr vert="horz" lIns="88651" tIns="44326" rIns="88651" bIns="44326" rtlCol="0" anchor="b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34C74A8C-46E6-408E-941C-38833398131E}" type="slidenum">
              <a:rPr lang="et-EE"/>
              <a:pPr>
                <a:defRPr/>
              </a:pPr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186934996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2119" cy="4982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746" tIns="45873" rIns="91746" bIns="45873" numCol="1" anchor="t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817" y="0"/>
            <a:ext cx="2972119" cy="4982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746" tIns="45873" rIns="91746" bIns="45873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5021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44563" y="744538"/>
            <a:ext cx="4973637" cy="373221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63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055" y="4726736"/>
            <a:ext cx="5487890" cy="44753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746" tIns="45873" rIns="91746" bIns="4587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63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6798"/>
            <a:ext cx="2972119" cy="4982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746" tIns="45873" rIns="91746" bIns="45873" numCol="1" anchor="b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3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817" y="9446798"/>
            <a:ext cx="2972119" cy="4982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746" tIns="45873" rIns="91746" bIns="45873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fld id="{7BF936D1-F565-424E-82D3-AC76C3A6F15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69738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idi pildi kohatä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ärkmete kohatäid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t-EE" dirty="0"/>
          </a:p>
        </p:txBody>
      </p:sp>
      <p:sp>
        <p:nvSpPr>
          <p:cNvPr id="4" name="Slaidinumbri kohatä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BF936D1-F565-424E-82D3-AC76C3A6F159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257997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idi pildi kohatä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ärkmete kohatäid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t-EE" dirty="0"/>
          </a:p>
        </p:txBody>
      </p:sp>
      <p:sp>
        <p:nvSpPr>
          <p:cNvPr id="4" name="Slaidinumbri kohatä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BF936D1-F565-424E-82D3-AC76C3A6F159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802532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idi pildi kohatä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ärkmete kohatäid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t-EE" dirty="0"/>
          </a:p>
        </p:txBody>
      </p:sp>
      <p:sp>
        <p:nvSpPr>
          <p:cNvPr id="4" name="Slaidinumbri kohatä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BF936D1-F565-424E-82D3-AC76C3A6F159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484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t-E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t-EE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D85E81-58FE-4861-90CD-5ECB63AC663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8230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t-E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t-EE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C5F7F2-A9C9-4A55-98E2-64E878029B3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2332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t-E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t-EE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220879-0E5B-4CE1-AB0B-27327A6075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91294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t-E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t-EE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C30C9C-5618-40B4-8FDD-91CD92EC21A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74234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t-E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A9F8F2-66C8-4E35-84AF-487D9F0BD0D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64365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t-E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t-E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t-EE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989AE8-72AF-4DC3-A379-8FF16D77D06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41915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t-E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t-E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t-EE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DCE76C-1C5F-4281-9287-488E5C59348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1622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t-EE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9E586E-7A51-4CB2-A0ED-9ED9D41BF77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32676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F2F24F-B93B-40CE-99A7-3F67C44C58F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86371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t-E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t-E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0D4538-B165-4908-9CB5-6501C465A6B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81766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t-E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t-EE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C0A59C-6006-48F9-B67E-67B3A8A2C96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6087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>
              <a:defRPr/>
            </a:pPr>
            <a:fld id="{7891DF26-E6B1-440C-9015-87ED3213B0A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t-E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274638"/>
            <a:ext cx="8229600" cy="1230636"/>
          </a:xfrm>
        </p:spPr>
        <p:txBody>
          <a:bodyPr/>
          <a:lstStyle/>
          <a:p>
            <a:pPr eaLnBrk="1" hangingPunct="1"/>
            <a:r>
              <a:rPr lang="et-EE" sz="2400" b="1" dirty="0" smtClean="0"/>
              <a:t/>
            </a:r>
            <a:br>
              <a:rPr lang="et-EE" sz="2400" b="1" dirty="0" smtClean="0"/>
            </a:br>
            <a:r>
              <a:rPr lang="et-EE" sz="2400" b="1" dirty="0"/>
              <a:t/>
            </a:r>
            <a:br>
              <a:rPr lang="et-EE" sz="2400" b="1" dirty="0"/>
            </a:br>
            <a:r>
              <a:rPr lang="et-EE" sz="3200" b="1" dirty="0" smtClean="0"/>
              <a:t>PKT programmi hetkeseis Pärnumaal ja lähituleviku koostööst</a:t>
            </a:r>
            <a:endParaRPr lang="en-US" sz="3200" b="1" i="1" dirty="0" smtClean="0"/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600200"/>
            <a:ext cx="8229600" cy="4852988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endParaRPr lang="et-EE" sz="2400" dirty="0" smtClean="0"/>
          </a:p>
          <a:p>
            <a:pPr eaLnBrk="1" hangingPunct="1">
              <a:lnSpc>
                <a:spcPct val="80000"/>
              </a:lnSpc>
            </a:pPr>
            <a:endParaRPr lang="en-US" sz="2400" dirty="0" smtClean="0"/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auto">
          <a:xfrm>
            <a:off x="1600200" y="1600200"/>
            <a:ext cx="6400800" cy="27515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>
              <a:lnSpc>
                <a:spcPct val="90000"/>
              </a:lnSpc>
            </a:pPr>
            <a:endParaRPr lang="et-EE" sz="2000" dirty="0" smtClean="0"/>
          </a:p>
          <a:p>
            <a:pPr algn="ctr">
              <a:lnSpc>
                <a:spcPct val="90000"/>
              </a:lnSpc>
            </a:pPr>
            <a:endParaRPr lang="et-EE" sz="2000" b="1" dirty="0" smtClean="0"/>
          </a:p>
          <a:p>
            <a:pPr algn="ctr">
              <a:lnSpc>
                <a:spcPct val="90000"/>
              </a:lnSpc>
            </a:pPr>
            <a:endParaRPr lang="et-EE" sz="2000" b="1" dirty="0" smtClean="0"/>
          </a:p>
          <a:p>
            <a:pPr algn="ctr">
              <a:lnSpc>
                <a:spcPct val="90000"/>
              </a:lnSpc>
            </a:pPr>
            <a:r>
              <a:rPr lang="et-EE" sz="2000" b="1" dirty="0" smtClean="0"/>
              <a:t>Urmas </a:t>
            </a:r>
            <a:r>
              <a:rPr lang="et-EE" sz="2000" b="1" dirty="0"/>
              <a:t>Kase</a:t>
            </a:r>
            <a:endParaRPr lang="et-EE" sz="1600" b="1" dirty="0"/>
          </a:p>
          <a:p>
            <a:pPr algn="ctr">
              <a:lnSpc>
                <a:spcPct val="90000"/>
              </a:lnSpc>
            </a:pPr>
            <a:r>
              <a:rPr lang="et-EE" sz="1600" b="1" dirty="0"/>
              <a:t>a</a:t>
            </a:r>
            <a:r>
              <a:rPr lang="et-EE" sz="1600" b="1" dirty="0" smtClean="0"/>
              <a:t>rengutalituse juhataja</a:t>
            </a:r>
          </a:p>
          <a:p>
            <a:pPr algn="ctr">
              <a:lnSpc>
                <a:spcPct val="90000"/>
              </a:lnSpc>
            </a:pPr>
            <a:r>
              <a:rPr lang="et-EE" sz="1600" b="1" dirty="0"/>
              <a:t>a</a:t>
            </a:r>
            <a:r>
              <a:rPr lang="et-EE" sz="1600" b="1" dirty="0" smtClean="0"/>
              <a:t>rengu- ja planeeringuosakond</a:t>
            </a:r>
            <a:endParaRPr lang="et-EE" sz="1600" b="1" dirty="0"/>
          </a:p>
          <a:p>
            <a:pPr algn="ctr">
              <a:lnSpc>
                <a:spcPct val="90000"/>
              </a:lnSpc>
            </a:pPr>
            <a:r>
              <a:rPr lang="et-EE" sz="1600" b="1" dirty="0"/>
              <a:t>Pärnu Maavalitsus </a:t>
            </a:r>
            <a:endParaRPr lang="et-EE" sz="1600" dirty="0"/>
          </a:p>
          <a:p>
            <a:pPr algn="ctr">
              <a:lnSpc>
                <a:spcPct val="90000"/>
              </a:lnSpc>
            </a:pPr>
            <a:r>
              <a:rPr lang="et-EE" sz="1600" u="sng" dirty="0" smtClean="0"/>
              <a:t>urmas.kase@parnu.maavalitsus.ee</a:t>
            </a:r>
            <a:endParaRPr lang="et-EE" sz="1600" u="sng" dirty="0"/>
          </a:p>
          <a:p>
            <a:pPr algn="ctr">
              <a:lnSpc>
                <a:spcPct val="90000"/>
              </a:lnSpc>
            </a:pPr>
            <a:endParaRPr lang="et-EE" sz="1600" b="1" dirty="0"/>
          </a:p>
          <a:p>
            <a:pPr algn="ctr">
              <a:lnSpc>
                <a:spcPct val="90000"/>
              </a:lnSpc>
            </a:pPr>
            <a:r>
              <a:rPr lang="et-EE" sz="1600" b="1" i="1" dirty="0" smtClean="0"/>
              <a:t>26.08.2016, Lepanina</a:t>
            </a:r>
          </a:p>
          <a:p>
            <a:pPr algn="ctr">
              <a:lnSpc>
                <a:spcPct val="90000"/>
              </a:lnSpc>
            </a:pPr>
            <a:r>
              <a:rPr lang="et-EE" sz="1600" b="1" i="1" dirty="0" smtClean="0"/>
              <a:t>Häädemeeste vald</a:t>
            </a:r>
            <a:endParaRPr lang="en-US" sz="1600" b="1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381000" y="6249888"/>
            <a:ext cx="8534400" cy="381000"/>
            <a:chOff x="240" y="3936"/>
            <a:chExt cx="5376" cy="240"/>
          </a:xfrm>
        </p:grpSpPr>
        <p:sp>
          <p:nvSpPr>
            <p:cNvPr id="3" name="Line 3"/>
            <p:cNvSpPr>
              <a:spLocks noChangeShapeType="1"/>
            </p:cNvSpPr>
            <p:nvPr/>
          </p:nvSpPr>
          <p:spPr bwMode="auto">
            <a:xfrm>
              <a:off x="288" y="3936"/>
              <a:ext cx="5328" cy="1"/>
            </a:xfrm>
            <a:prstGeom prst="line">
              <a:avLst/>
            </a:prstGeom>
            <a:noFill/>
            <a:ln w="38100">
              <a:solidFill>
                <a:srgbClr val="008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t-EE">
                <a:solidFill>
                  <a:srgbClr val="000000"/>
                </a:solidFill>
              </a:endParaRPr>
            </a:p>
          </p:txBody>
        </p:sp>
        <p:sp>
          <p:nvSpPr>
            <p:cNvPr id="5" name="Text Box 5"/>
            <p:cNvSpPr txBox="1">
              <a:spLocks noChangeArrowheads="1"/>
            </p:cNvSpPr>
            <p:nvPr/>
          </p:nvSpPr>
          <p:spPr bwMode="auto">
            <a:xfrm>
              <a:off x="240" y="3984"/>
              <a:ext cx="4848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t-EE" sz="1400" b="1" dirty="0">
                  <a:solidFill>
                    <a:srgbClr val="000000"/>
                  </a:solidFill>
                </a:rPr>
                <a:t>Urmas Kase – </a:t>
              </a:r>
              <a:r>
                <a:rPr lang="et-EE" sz="1400" dirty="0">
                  <a:solidFill>
                    <a:srgbClr val="000000"/>
                  </a:solidFill>
                </a:rPr>
                <a:t>arengutalituse juhataja, Pärnu </a:t>
              </a:r>
              <a:r>
                <a:rPr lang="et-EE" sz="1400" dirty="0" smtClean="0">
                  <a:solidFill>
                    <a:srgbClr val="000000"/>
                  </a:solidFill>
                </a:rPr>
                <a:t>Maavalitsus: </a:t>
              </a:r>
              <a:r>
                <a:rPr lang="et-EE" sz="1400" dirty="0">
                  <a:solidFill>
                    <a:srgbClr val="000000"/>
                  </a:solidFill>
                </a:rPr>
                <a:t>ettekanne </a:t>
              </a:r>
              <a:r>
                <a:rPr lang="et-EE" sz="1400" dirty="0" smtClean="0">
                  <a:solidFill>
                    <a:srgbClr val="000000"/>
                  </a:solidFill>
                </a:rPr>
                <a:t>26.08.2016</a:t>
              </a:r>
              <a:endParaRPr lang="en-US" sz="1400" dirty="0">
                <a:solidFill>
                  <a:srgbClr val="000000"/>
                </a:solidFill>
              </a:endParaRPr>
            </a:p>
          </p:txBody>
        </p:sp>
      </p:grpSp>
      <p:sp>
        <p:nvSpPr>
          <p:cNvPr id="6" name="Pealkiri 5"/>
          <p:cNvSpPr>
            <a:spLocks noGrp="1"/>
          </p:cNvSpPr>
          <p:nvPr>
            <p:ph type="ctrTitle"/>
          </p:nvPr>
        </p:nvSpPr>
        <p:spPr>
          <a:xfrm>
            <a:off x="685800" y="404665"/>
            <a:ext cx="7772400" cy="1008111"/>
          </a:xfrm>
        </p:spPr>
        <p:txBody>
          <a:bodyPr/>
          <a:lstStyle/>
          <a:p>
            <a:r>
              <a:rPr lang="et-EE" sz="2800" b="1" dirty="0" smtClean="0"/>
              <a:t>Projektiideedest: </a:t>
            </a:r>
            <a:br>
              <a:rPr lang="et-EE" sz="2800" b="1" dirty="0" smtClean="0"/>
            </a:br>
            <a:r>
              <a:rPr lang="et-EE" sz="2800" b="1" dirty="0" smtClean="0">
                <a:solidFill>
                  <a:srgbClr val="FF0000"/>
                </a:solidFill>
              </a:rPr>
              <a:t>33 – 19 – 13 – 6</a:t>
            </a:r>
            <a:br>
              <a:rPr lang="et-EE" sz="2800" b="1" dirty="0" smtClean="0">
                <a:solidFill>
                  <a:srgbClr val="FF0000"/>
                </a:solidFill>
              </a:rPr>
            </a:br>
            <a:endParaRPr lang="et-EE" sz="2800" b="1" dirty="0">
              <a:solidFill>
                <a:srgbClr val="FF0000"/>
              </a:solidFill>
            </a:endParaRPr>
          </a:p>
        </p:txBody>
      </p:sp>
      <p:sp>
        <p:nvSpPr>
          <p:cNvPr id="7" name="Alapealkiri 6"/>
          <p:cNvSpPr>
            <a:spLocks noGrp="1"/>
          </p:cNvSpPr>
          <p:nvPr>
            <p:ph type="subTitle" idx="1"/>
          </p:nvPr>
        </p:nvSpPr>
        <p:spPr>
          <a:xfrm>
            <a:off x="251520" y="1641376"/>
            <a:ext cx="8663880" cy="3997424"/>
          </a:xfrm>
        </p:spPr>
        <p:txBody>
          <a:bodyPr/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t-EE" sz="2400" dirty="0"/>
              <a:t>PÜTK e-lahendused: Pärnumaa ühistranspordi ühtne pileti- ja </a:t>
            </a:r>
            <a:r>
              <a:rPr lang="et-EE" sz="2400" dirty="0" smtClean="0"/>
              <a:t>infosüsteem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t-EE" sz="2400" dirty="0" smtClean="0"/>
              <a:t>Ühistranspordi </a:t>
            </a:r>
            <a:r>
              <a:rPr lang="et-EE" sz="2400" dirty="0" err="1"/>
              <a:t>keskterminal</a:t>
            </a:r>
            <a:r>
              <a:rPr lang="et-EE" sz="2400" dirty="0"/>
              <a:t> Pärnu </a:t>
            </a:r>
            <a:r>
              <a:rPr lang="et-EE" sz="2400" dirty="0" smtClean="0"/>
              <a:t>linnas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t-EE" sz="2400" dirty="0" smtClean="0"/>
              <a:t>Turvaliselt </a:t>
            </a:r>
            <a:r>
              <a:rPr lang="et-EE" sz="2400" dirty="0"/>
              <a:t>Lottemaale – </a:t>
            </a:r>
            <a:r>
              <a:rPr lang="et-EE" sz="2400" dirty="0" err="1"/>
              <a:t>Lottemaa</a:t>
            </a:r>
            <a:r>
              <a:rPr lang="et-EE" sz="2400" dirty="0"/>
              <a:t> parklast Lottemaale </a:t>
            </a:r>
            <a:r>
              <a:rPr lang="et-EE" sz="2400" dirty="0" smtClean="0"/>
              <a:t>viiva Reiuranna </a:t>
            </a:r>
            <a:r>
              <a:rPr lang="et-EE" sz="2400" dirty="0"/>
              <a:t>tee </a:t>
            </a:r>
            <a:r>
              <a:rPr lang="et-EE" sz="2400" dirty="0" smtClean="0"/>
              <a:t>rekonstrueerimine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t-EE" sz="2400" dirty="0" smtClean="0"/>
              <a:t>Loode-Pärnu tööstusala II etapi tänavavõrgu rajamine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t-EE" sz="2400" dirty="0" smtClean="0"/>
              <a:t>Vändra </a:t>
            </a:r>
            <a:r>
              <a:rPr lang="et-EE" sz="2400" dirty="0" err="1" smtClean="0"/>
              <a:t>Tehnopargi</a:t>
            </a:r>
            <a:r>
              <a:rPr lang="et-EE" sz="2400" dirty="0" smtClean="0"/>
              <a:t> taristu rekonstrueerimine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t-EE" sz="2400" dirty="0" smtClean="0"/>
              <a:t>Tahkuranna valla Uulu tööstusala tugitaristu kaasajastamine (rekonstrueerimine ja arendamine)</a:t>
            </a:r>
          </a:p>
          <a:p>
            <a:pPr algn="l"/>
            <a:r>
              <a:rPr lang="et-EE" sz="2400" dirty="0"/>
              <a:t/>
            </a:r>
            <a:br>
              <a:rPr lang="et-EE" sz="2400" dirty="0"/>
            </a:br>
            <a:endParaRPr lang="et-EE" sz="2400" dirty="0"/>
          </a:p>
        </p:txBody>
      </p:sp>
    </p:spTree>
    <p:extLst>
      <p:ext uri="{BB962C8B-B14F-4D97-AF65-F5344CB8AC3E}">
        <p14:creationId xmlns:p14="http://schemas.microsoft.com/office/powerpoint/2010/main" val="33146910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381000" y="6249888"/>
            <a:ext cx="8534400" cy="381000"/>
            <a:chOff x="240" y="3936"/>
            <a:chExt cx="5376" cy="240"/>
          </a:xfrm>
        </p:grpSpPr>
        <p:sp>
          <p:nvSpPr>
            <p:cNvPr id="3" name="Line 3"/>
            <p:cNvSpPr>
              <a:spLocks noChangeShapeType="1"/>
            </p:cNvSpPr>
            <p:nvPr/>
          </p:nvSpPr>
          <p:spPr bwMode="auto">
            <a:xfrm>
              <a:off x="288" y="3936"/>
              <a:ext cx="5328" cy="1"/>
            </a:xfrm>
            <a:prstGeom prst="line">
              <a:avLst/>
            </a:prstGeom>
            <a:noFill/>
            <a:ln w="38100">
              <a:solidFill>
                <a:srgbClr val="008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t-EE">
                <a:solidFill>
                  <a:srgbClr val="000000"/>
                </a:solidFill>
              </a:endParaRPr>
            </a:p>
          </p:txBody>
        </p:sp>
        <p:sp>
          <p:nvSpPr>
            <p:cNvPr id="5" name="Text Box 5"/>
            <p:cNvSpPr txBox="1">
              <a:spLocks noChangeArrowheads="1"/>
            </p:cNvSpPr>
            <p:nvPr/>
          </p:nvSpPr>
          <p:spPr bwMode="auto">
            <a:xfrm>
              <a:off x="240" y="3984"/>
              <a:ext cx="4848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t-EE" sz="1400" b="1" dirty="0">
                  <a:solidFill>
                    <a:srgbClr val="000000"/>
                  </a:solidFill>
                </a:rPr>
                <a:t>Urmas Kase – </a:t>
              </a:r>
              <a:r>
                <a:rPr lang="et-EE" sz="1400" dirty="0">
                  <a:solidFill>
                    <a:srgbClr val="000000"/>
                  </a:solidFill>
                </a:rPr>
                <a:t>arengutalituse juhataja, Pärnu </a:t>
              </a:r>
              <a:r>
                <a:rPr lang="et-EE" sz="1400" dirty="0" smtClean="0">
                  <a:solidFill>
                    <a:srgbClr val="000000"/>
                  </a:solidFill>
                </a:rPr>
                <a:t>Maavalitsus: </a:t>
              </a:r>
              <a:r>
                <a:rPr lang="et-EE" sz="1400" dirty="0">
                  <a:solidFill>
                    <a:srgbClr val="000000"/>
                  </a:solidFill>
                </a:rPr>
                <a:t>ettekanne </a:t>
              </a:r>
              <a:r>
                <a:rPr lang="et-EE" sz="1400" dirty="0" smtClean="0">
                  <a:solidFill>
                    <a:srgbClr val="000000"/>
                  </a:solidFill>
                </a:rPr>
                <a:t>26.08.2016</a:t>
              </a:r>
              <a:endParaRPr lang="en-US" sz="1400" dirty="0">
                <a:solidFill>
                  <a:srgbClr val="000000"/>
                </a:solidFill>
              </a:endParaRPr>
            </a:p>
          </p:txBody>
        </p:sp>
      </p:grpSp>
      <p:sp>
        <p:nvSpPr>
          <p:cNvPr id="6" name="Pealkiri 5"/>
          <p:cNvSpPr>
            <a:spLocks noGrp="1"/>
          </p:cNvSpPr>
          <p:nvPr>
            <p:ph type="ctrTitle"/>
          </p:nvPr>
        </p:nvSpPr>
        <p:spPr>
          <a:xfrm>
            <a:off x="685800" y="404665"/>
            <a:ext cx="7772400" cy="1008111"/>
          </a:xfrm>
        </p:spPr>
        <p:txBody>
          <a:bodyPr/>
          <a:lstStyle/>
          <a:p>
            <a:r>
              <a:rPr lang="et-EE" sz="2800" b="1" dirty="0" smtClean="0"/>
              <a:t>Võimalustest</a:t>
            </a:r>
            <a:br>
              <a:rPr lang="et-EE" sz="2800" b="1" dirty="0" smtClean="0"/>
            </a:br>
            <a:endParaRPr lang="et-EE" sz="2800" b="1" dirty="0"/>
          </a:p>
        </p:txBody>
      </p:sp>
      <p:sp>
        <p:nvSpPr>
          <p:cNvPr id="7" name="Alapealkiri 6"/>
          <p:cNvSpPr>
            <a:spLocks noGrp="1"/>
          </p:cNvSpPr>
          <p:nvPr>
            <p:ph type="subTitle" idx="1"/>
          </p:nvPr>
        </p:nvSpPr>
        <p:spPr>
          <a:xfrm>
            <a:off x="251520" y="1412776"/>
            <a:ext cx="8663880" cy="3960440"/>
          </a:xfrm>
        </p:spPr>
        <p:txBody>
          <a:bodyPr/>
          <a:lstStyle/>
          <a:p>
            <a:pPr algn="l"/>
            <a:r>
              <a:rPr lang="et-EE" sz="2400" b="1" dirty="0" smtClean="0">
                <a:solidFill>
                  <a:srgbClr val="FF0000"/>
                </a:solidFill>
              </a:rPr>
              <a:t>7 828 586 : 2 vooru = 3 914 293 eurot</a:t>
            </a:r>
          </a:p>
          <a:p>
            <a:pPr algn="l"/>
            <a:r>
              <a:rPr lang="et-EE" sz="2400" b="1" dirty="0" smtClean="0">
                <a:solidFill>
                  <a:srgbClr val="FF0000"/>
                </a:solidFill>
              </a:rPr>
              <a:t>Tegelikult 7 828 586 – 4 070 388.76 = 3 758 197.24 eurot</a:t>
            </a:r>
          </a:p>
          <a:p>
            <a:pPr algn="l"/>
            <a:r>
              <a:rPr lang="et-EE" sz="2400" b="1" dirty="0" smtClean="0">
                <a:solidFill>
                  <a:srgbClr val="FF0000"/>
                </a:solidFill>
              </a:rPr>
              <a:t>Vahe 3 914 293 – 3 758 197.24 = miinus 156 095.76 eurot</a:t>
            </a:r>
          </a:p>
          <a:p>
            <a:pPr algn="l"/>
            <a:endParaRPr lang="et-EE" sz="2400" dirty="0"/>
          </a:p>
          <a:p>
            <a:pPr algn="l"/>
            <a:r>
              <a:rPr lang="et-EE" sz="2400" dirty="0" smtClean="0"/>
              <a:t>Kuidas edasi?</a:t>
            </a:r>
          </a:p>
          <a:p>
            <a:pPr marL="457200" indent="-457200" algn="l">
              <a:buAutoNum type="arabicParenR"/>
            </a:pPr>
            <a:r>
              <a:rPr lang="et-EE" sz="2400" dirty="0" smtClean="0"/>
              <a:t>ASAP – nii ruttu kui võimalik?</a:t>
            </a:r>
          </a:p>
          <a:p>
            <a:pPr marL="457200" indent="-457200" algn="l">
              <a:buAutoNum type="arabicParenR"/>
            </a:pPr>
            <a:r>
              <a:rPr lang="et-EE" sz="2400" dirty="0" smtClean="0"/>
              <a:t>2017. aasta II poolaastal?</a:t>
            </a:r>
          </a:p>
          <a:p>
            <a:pPr marL="457200" indent="-457200" algn="l">
              <a:buAutoNum type="arabicParenR"/>
            </a:pPr>
            <a:r>
              <a:rPr lang="et-EE" sz="2400" dirty="0" smtClean="0"/>
              <a:t>2018. aastal?</a:t>
            </a:r>
          </a:p>
          <a:p>
            <a:pPr algn="l"/>
            <a:endParaRPr lang="et-EE" sz="2400" dirty="0" smtClean="0">
              <a:solidFill>
                <a:srgbClr val="00B0F0"/>
              </a:solidFill>
            </a:endParaRPr>
          </a:p>
          <a:p>
            <a:pPr algn="l"/>
            <a:r>
              <a:rPr lang="et-EE" sz="2400" dirty="0" smtClean="0">
                <a:solidFill>
                  <a:srgbClr val="00B0F0"/>
                </a:solidFill>
              </a:rPr>
              <a:t>Tähelepanekuid ja soovitusi – 2,75 ja 4,00 ning I ja II koondblokk</a:t>
            </a:r>
          </a:p>
        </p:txBody>
      </p:sp>
    </p:spTree>
    <p:extLst>
      <p:ext uri="{BB962C8B-B14F-4D97-AF65-F5344CB8AC3E}">
        <p14:creationId xmlns:p14="http://schemas.microsoft.com/office/powerpoint/2010/main" val="14703775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381000" y="6249888"/>
            <a:ext cx="8534400" cy="381000"/>
            <a:chOff x="240" y="3936"/>
            <a:chExt cx="5376" cy="240"/>
          </a:xfrm>
        </p:grpSpPr>
        <p:sp>
          <p:nvSpPr>
            <p:cNvPr id="3" name="Line 3"/>
            <p:cNvSpPr>
              <a:spLocks noChangeShapeType="1"/>
            </p:cNvSpPr>
            <p:nvPr/>
          </p:nvSpPr>
          <p:spPr bwMode="auto">
            <a:xfrm>
              <a:off x="288" y="3936"/>
              <a:ext cx="5328" cy="1"/>
            </a:xfrm>
            <a:prstGeom prst="line">
              <a:avLst/>
            </a:prstGeom>
            <a:noFill/>
            <a:ln w="38100">
              <a:solidFill>
                <a:srgbClr val="008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t-EE">
                <a:solidFill>
                  <a:srgbClr val="000000"/>
                </a:solidFill>
              </a:endParaRPr>
            </a:p>
          </p:txBody>
        </p:sp>
        <p:sp>
          <p:nvSpPr>
            <p:cNvPr id="5" name="Text Box 5"/>
            <p:cNvSpPr txBox="1">
              <a:spLocks noChangeArrowheads="1"/>
            </p:cNvSpPr>
            <p:nvPr/>
          </p:nvSpPr>
          <p:spPr bwMode="auto">
            <a:xfrm>
              <a:off x="240" y="3984"/>
              <a:ext cx="4848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t-EE" sz="1400" b="1" dirty="0">
                  <a:solidFill>
                    <a:srgbClr val="000000"/>
                  </a:solidFill>
                </a:rPr>
                <a:t>Urmas Kase – </a:t>
              </a:r>
              <a:r>
                <a:rPr lang="et-EE" sz="1400" dirty="0">
                  <a:solidFill>
                    <a:srgbClr val="000000"/>
                  </a:solidFill>
                </a:rPr>
                <a:t>arengutalituse juhataja, Pärnu </a:t>
              </a:r>
              <a:r>
                <a:rPr lang="et-EE" sz="1400" dirty="0" smtClean="0">
                  <a:solidFill>
                    <a:srgbClr val="000000"/>
                  </a:solidFill>
                </a:rPr>
                <a:t>Maavalitsus: </a:t>
              </a:r>
              <a:r>
                <a:rPr lang="et-EE" sz="1400" dirty="0">
                  <a:solidFill>
                    <a:srgbClr val="000000"/>
                  </a:solidFill>
                </a:rPr>
                <a:t>ettekanne </a:t>
              </a:r>
              <a:r>
                <a:rPr lang="et-EE" sz="1400" dirty="0" smtClean="0">
                  <a:solidFill>
                    <a:srgbClr val="000000"/>
                  </a:solidFill>
                </a:rPr>
                <a:t>26.08.2016</a:t>
              </a:r>
              <a:endParaRPr lang="en-US" sz="1400" dirty="0">
                <a:solidFill>
                  <a:srgbClr val="000000"/>
                </a:solidFill>
              </a:endParaRPr>
            </a:p>
          </p:txBody>
        </p:sp>
      </p:grpSp>
      <p:sp>
        <p:nvSpPr>
          <p:cNvPr id="6" name="Pealkiri 5"/>
          <p:cNvSpPr>
            <a:spLocks noGrp="1"/>
          </p:cNvSpPr>
          <p:nvPr>
            <p:ph type="ctrTitle"/>
          </p:nvPr>
        </p:nvSpPr>
        <p:spPr>
          <a:xfrm>
            <a:off x="685800" y="404665"/>
            <a:ext cx="7772400" cy="1008111"/>
          </a:xfrm>
        </p:spPr>
        <p:txBody>
          <a:bodyPr/>
          <a:lstStyle/>
          <a:p>
            <a:r>
              <a:rPr lang="et-EE" sz="2800" b="1" dirty="0" smtClean="0"/>
              <a:t>Lähituleviku koostööst</a:t>
            </a:r>
            <a:r>
              <a:rPr lang="et-EE" sz="2400" b="1" dirty="0" smtClean="0">
                <a:solidFill>
                  <a:srgbClr val="FF0000"/>
                </a:solidFill>
              </a:rPr>
              <a:t/>
            </a:r>
            <a:br>
              <a:rPr lang="et-EE" sz="2400" b="1" dirty="0" smtClean="0">
                <a:solidFill>
                  <a:srgbClr val="FF0000"/>
                </a:solidFill>
              </a:rPr>
            </a:br>
            <a:endParaRPr lang="et-EE" sz="2400" b="1" dirty="0">
              <a:solidFill>
                <a:srgbClr val="FF0000"/>
              </a:solidFill>
            </a:endParaRPr>
          </a:p>
        </p:txBody>
      </p:sp>
      <p:sp>
        <p:nvSpPr>
          <p:cNvPr id="7" name="Alapealkiri 6"/>
          <p:cNvSpPr>
            <a:spLocks noGrp="1"/>
          </p:cNvSpPr>
          <p:nvPr>
            <p:ph type="subTitle" idx="1"/>
          </p:nvPr>
        </p:nvSpPr>
        <p:spPr>
          <a:xfrm>
            <a:off x="251520" y="1641376"/>
            <a:ext cx="8663880" cy="3997424"/>
          </a:xfrm>
        </p:spPr>
        <p:txBody>
          <a:bodyPr/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t-EE" sz="2400" dirty="0" smtClean="0"/>
              <a:t>Arendustöötajate üritused – seminar / PAAT</a:t>
            </a:r>
          </a:p>
          <a:p>
            <a:pPr algn="l"/>
            <a:endParaRPr lang="et-EE" sz="2400" dirty="0" smtClean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t-EE" sz="2400" dirty="0" smtClean="0"/>
              <a:t>Pärnumaa (10.) aastaraamat 2014 – 2016</a:t>
            </a:r>
          </a:p>
          <a:p>
            <a:pPr algn="l"/>
            <a:endParaRPr lang="et-EE" sz="2400" dirty="0" smtClean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t-EE" sz="2400" dirty="0" smtClean="0"/>
              <a:t>Koguteos „Pärnumaa“ 3. köide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t-EE" sz="2400" dirty="0"/>
          </a:p>
          <a:p>
            <a:r>
              <a:rPr lang="et-EE" sz="2400" b="1" dirty="0" smtClean="0">
                <a:solidFill>
                  <a:srgbClr val="00B0F0"/>
                </a:solidFill>
              </a:rPr>
              <a:t>Tänan tähelepanu eest</a:t>
            </a:r>
            <a:r>
              <a:rPr lang="et-EE" sz="2400" b="1" dirty="0" smtClean="0">
                <a:solidFill>
                  <a:srgbClr val="00B0F0"/>
                </a:solidFill>
                <a:sym typeface="Wingdings" panose="05000000000000000000" pitchFamily="2" charset="2"/>
              </a:rPr>
              <a:t></a:t>
            </a:r>
            <a:endParaRPr lang="et-EE" sz="2400" b="1" dirty="0" smtClean="0">
              <a:solidFill>
                <a:srgbClr val="00B0F0"/>
              </a:solidFill>
            </a:endParaRPr>
          </a:p>
          <a:p>
            <a:pPr algn="l"/>
            <a:r>
              <a:rPr lang="et-EE" sz="2400" dirty="0"/>
              <a:t/>
            </a:r>
            <a:br>
              <a:rPr lang="et-EE" sz="2400" dirty="0"/>
            </a:br>
            <a:endParaRPr lang="et-EE" sz="2400" dirty="0"/>
          </a:p>
        </p:txBody>
      </p:sp>
    </p:spTree>
    <p:extLst>
      <p:ext uri="{BB962C8B-B14F-4D97-AF65-F5344CB8AC3E}">
        <p14:creationId xmlns:p14="http://schemas.microsoft.com/office/powerpoint/2010/main" val="2202909580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10803</TotalTime>
  <Words>194</Words>
  <Application>Microsoft Office PowerPoint</Application>
  <PresentationFormat>On-screen Show (4:3)</PresentationFormat>
  <Paragraphs>46</Paragraphs>
  <Slides>4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Wingdings</vt:lpstr>
      <vt:lpstr>Default Design</vt:lpstr>
      <vt:lpstr>  PKT programmi hetkeseis Pärnumaal ja lähituleviku koostööst</vt:lpstr>
      <vt:lpstr>Projektiideedest:  33 – 19 – 13 – 6 </vt:lpstr>
      <vt:lpstr>Võimalustest </vt:lpstr>
      <vt:lpstr>Lähituleviku koostööst </vt:lpstr>
    </vt:vector>
  </TitlesOfParts>
  <Company>Pärnu Maavalitsus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Euroopa turismigeograafia</dc:title>
  <dc:creator>URMAS_K</dc:creator>
  <cp:lastModifiedBy>Lauri</cp:lastModifiedBy>
  <cp:revision>454</cp:revision>
  <cp:lastPrinted>2016-08-24T11:30:55Z</cp:lastPrinted>
  <dcterms:created xsi:type="dcterms:W3CDTF">2009-02-11T07:20:59Z</dcterms:created>
  <dcterms:modified xsi:type="dcterms:W3CDTF">2016-08-26T05:54:50Z</dcterms:modified>
</cp:coreProperties>
</file>