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8" r:id="rId2"/>
    <p:sldId id="280" r:id="rId3"/>
    <p:sldId id="306" r:id="rId4"/>
    <p:sldId id="315" r:id="rId5"/>
    <p:sldId id="316" r:id="rId6"/>
    <p:sldId id="314" r:id="rId7"/>
    <p:sldId id="307" r:id="rId8"/>
    <p:sldId id="308" r:id="rId9"/>
    <p:sldId id="309" r:id="rId10"/>
    <p:sldId id="317" r:id="rId11"/>
    <p:sldId id="310" r:id="rId12"/>
    <p:sldId id="311" r:id="rId13"/>
    <p:sldId id="312" r:id="rId14"/>
    <p:sldId id="29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79" autoAdjust="0"/>
    <p:restoredTop sz="80618" autoAdjust="0"/>
  </p:normalViewPr>
  <p:slideViewPr>
    <p:cSldViewPr snapToGrid="0" snapToObjects="1">
      <p:cViewPr varScale="1">
        <p:scale>
          <a:sx n="94" d="100"/>
          <a:sy n="94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1948" y="2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F807D-2187-4B2D-BF2A-4A368FB0C153}" type="datetimeFigureOut">
              <a:rPr lang="en-GB" smtClean="0"/>
              <a:t>01/04/2018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B585E-5ADF-4795-B9E3-79CF9052E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747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7DE87-EE64-4597-A63C-BD9AB33395FA}" type="datetimeFigureOut">
              <a:rPr lang="en-GB" smtClean="0"/>
              <a:t>01/04/2018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28019-AA91-4C76-BB6B-CB38C01EC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85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612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47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189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130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Teenuse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sisseost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sobib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90%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ettevõtetele</a:t>
            </a:r>
            <a:endParaRPr lang="et-EE" sz="1200" b="1" dirty="0" smtClean="0">
              <a:latin typeface="Arial"/>
              <a:ea typeface="Arial"/>
              <a:cs typeface="Arial"/>
              <a:sym typeface="Arial"/>
            </a:endParaRP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endParaRPr lang="en-US" sz="1200" b="1" dirty="0" smtClean="0">
              <a:latin typeface="Arial"/>
              <a:ea typeface="Arial"/>
              <a:cs typeface="Arial"/>
              <a:sym typeface="Arial"/>
            </a:endParaRP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t-EE" sz="1200" b="1" smtClean="0"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1200" b="1" smtClean="0">
                <a:latin typeface="Arial"/>
                <a:ea typeface="Arial"/>
                <a:cs typeface="Arial"/>
                <a:sym typeface="Arial"/>
              </a:rPr>
              <a:t>lati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jääb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neid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kellel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vaja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enda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riistvara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, need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pigem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tootmised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,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pangad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haiglad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jne</a:t>
            </a:r>
            <a:endParaRPr lang="en-US" sz="1200" b="1" dirty="0" smtClean="0">
              <a:latin typeface="Arial"/>
              <a:ea typeface="Arial"/>
              <a:cs typeface="Arial"/>
              <a:sym typeface="Arial"/>
            </a:endParaRP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endParaRPr lang="et-EE" sz="1200" b="1" dirty="0" smtClean="0">
              <a:latin typeface="Arial"/>
              <a:ea typeface="Arial"/>
              <a:cs typeface="Arial"/>
              <a:sym typeface="Arial"/>
            </a:endParaRP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GRPR -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telial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sõlmitud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sõlmimisel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vastavasisulised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kokkulepped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klientidega</a:t>
            </a: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b="1" dirty="0" err="1" smtClean="0">
                <a:latin typeface="Arial"/>
                <a:ea typeface="Arial"/>
                <a:cs typeface="Arial"/>
                <a:sym typeface="Arial"/>
              </a:rPr>
              <a:t>tarnijatega</a:t>
            </a:r>
            <a:endParaRPr lang="en-US" sz="1200" b="1" dirty="0" smtClea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18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506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266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705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014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852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t-EE" sz="1200" dirty="0" smtClean="0">
                <a:latin typeface="Arial"/>
                <a:ea typeface="Arial"/>
                <a:cs typeface="Arial"/>
                <a:sym typeface="Arial"/>
              </a:rPr>
              <a:t>Vallavanem Rait ütles, et tema </a:t>
            </a:r>
            <a:r>
              <a:rPr lang="et-EE" sz="1200" dirty="0" err="1" smtClean="0">
                <a:latin typeface="Arial"/>
                <a:ea typeface="Arial"/>
                <a:cs typeface="Arial"/>
                <a:sym typeface="Arial"/>
              </a:rPr>
              <a:t>IT-ga</a:t>
            </a:r>
            <a:r>
              <a:rPr lang="et-EE" sz="1200" dirty="0" smtClean="0">
                <a:latin typeface="Arial"/>
                <a:ea typeface="Arial"/>
                <a:cs typeface="Arial"/>
                <a:sym typeface="Arial"/>
              </a:rPr>
              <a:t> tegeleda</a:t>
            </a:r>
            <a:r>
              <a:rPr lang="et-EE" sz="1200" baseline="0" dirty="0" smtClean="0">
                <a:latin typeface="Arial"/>
                <a:ea typeface="Arial"/>
                <a:cs typeface="Arial"/>
                <a:sym typeface="Arial"/>
              </a:rPr>
              <a:t> ei taha ega kavatse.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126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481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110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lang="en-US" sz="1200" b="1" dirty="0" smtClean="0">
                <a:latin typeface="Arial"/>
                <a:ea typeface="Arial"/>
                <a:cs typeface="Arial"/>
                <a:sym typeface="Arial"/>
              </a:rPr>
              <a:t>Mobility</a:t>
            </a: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Ettevõtted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keskenduvad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sobivusele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- „Mobile First“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põhimõte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liikuvamad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oluline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kättesaadavus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igal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Consumer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tihti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ees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nn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. Enterprise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lahenduste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poolt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kogeda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samasugust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kasutusmugavust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omakorda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survestab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võimaldamist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BYOD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toob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endaga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väljakutse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hallata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väga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palju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erinevaid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platvorme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süsteeme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kuidas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tagada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, et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töökorras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õnnelikud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kui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kontroll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üle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täielikult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kasutajal</a:t>
            </a:r>
            <a:endParaRPr lang="en-US" sz="1200" dirty="0" smtClean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defTabSz="914400">
              <a:lnSpc>
                <a:spcPct val="100000"/>
              </a:lnSpc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Liikuvate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seadmete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muutub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olulisemaks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71450" lvl="0" indent="-171450" defTabSz="914400">
              <a:lnSpc>
                <a:spcPct val="100000"/>
              </a:lnSpc>
              <a:buSzPct val="100000"/>
              <a:buFont typeface="Arial"/>
              <a:buChar char="•"/>
              <a:defRPr sz="1800"/>
            </a:pP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Pilveteenuste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laialdasem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kasutuselevõtt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ja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kasutajate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mobiilsus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muudavad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turvalisuse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järjest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kriitilisemaks</a:t>
            </a:r>
            <a:r>
              <a:rPr lang="en-US" sz="1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dirty="0" err="1" smtClean="0">
                <a:latin typeface="Arial"/>
                <a:ea typeface="Arial"/>
                <a:cs typeface="Arial"/>
                <a:sym typeface="Arial"/>
              </a:rPr>
              <a:t>teemaks</a:t>
            </a:r>
            <a:endParaRPr lang="en-US" sz="1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8019-AA91-4C76-BB6B-CB38C01EC32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729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493" y="1173475"/>
            <a:ext cx="5732507" cy="3741425"/>
          </a:xfrm>
        </p:spPr>
        <p:txBody>
          <a:bodyPr tIns="36000" rIns="180000" anchor="t">
            <a:noAutofit/>
          </a:bodyPr>
          <a:lstStyle>
            <a:lvl1pPr algn="l">
              <a:lnSpc>
                <a:spcPct val="80000"/>
              </a:lnSpc>
              <a:defRPr sz="5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775" y="4914901"/>
            <a:ext cx="5737225" cy="1311728"/>
          </a:xfrm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775" y="6239174"/>
            <a:ext cx="2873329" cy="307777"/>
          </a:xfrm>
        </p:spPr>
        <p:txBody>
          <a:bodyPr anchor="t"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fld id="{19F5FF46-0854-47F5-B82B-46D6712B048E}" type="datetime1">
              <a:rPr lang="en-GB" smtClean="0"/>
              <a:pPr/>
              <a:t>01/04/2018</a:t>
            </a:fld>
            <a:endParaRPr lang="en-GB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-1"/>
            <a:ext cx="6096000" cy="6859301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GB" dirty="0" smtClean="0"/>
              <a:t>Placeholder for Pebble images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529" y="368863"/>
            <a:ext cx="1337228" cy="54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20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FFF0-F7DD-407A-9AA6-72E7E3690154}" type="datetime1">
              <a:rPr lang="en-GB" smtClean="0"/>
              <a:t>01/04/2018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58775" y="1616074"/>
            <a:ext cx="11471275" cy="45720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248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1"/>
            <a:ext cx="12192001" cy="6858000"/>
            <a:chOff x="0" y="0"/>
            <a:chExt cx="12192001" cy="6858001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0" y="0"/>
              <a:ext cx="8556625" cy="3794125"/>
            </a:xfrm>
            <a:custGeom>
              <a:avLst/>
              <a:gdLst>
                <a:gd name="T0" fmla="*/ 0 w 5390"/>
                <a:gd name="T1" fmla="*/ 2390 h 2390"/>
                <a:gd name="T2" fmla="*/ 0 w 5390"/>
                <a:gd name="T3" fmla="*/ 2390 h 2390"/>
                <a:gd name="T4" fmla="*/ 86 w 5390"/>
                <a:gd name="T5" fmla="*/ 2371 h 2390"/>
                <a:gd name="T6" fmla="*/ 174 w 5390"/>
                <a:gd name="T7" fmla="*/ 2351 h 2390"/>
                <a:gd name="T8" fmla="*/ 263 w 5390"/>
                <a:gd name="T9" fmla="*/ 2328 h 2390"/>
                <a:gd name="T10" fmla="*/ 353 w 5390"/>
                <a:gd name="T11" fmla="*/ 2305 h 2390"/>
                <a:gd name="T12" fmla="*/ 443 w 5390"/>
                <a:gd name="T13" fmla="*/ 2281 h 2390"/>
                <a:gd name="T14" fmla="*/ 534 w 5390"/>
                <a:gd name="T15" fmla="*/ 2256 h 2390"/>
                <a:gd name="T16" fmla="*/ 628 w 5390"/>
                <a:gd name="T17" fmla="*/ 2230 h 2390"/>
                <a:gd name="T18" fmla="*/ 721 w 5390"/>
                <a:gd name="T19" fmla="*/ 2202 h 2390"/>
                <a:gd name="T20" fmla="*/ 815 w 5390"/>
                <a:gd name="T21" fmla="*/ 2174 h 2390"/>
                <a:gd name="T22" fmla="*/ 911 w 5390"/>
                <a:gd name="T23" fmla="*/ 2144 h 2390"/>
                <a:gd name="T24" fmla="*/ 1007 w 5390"/>
                <a:gd name="T25" fmla="*/ 2113 h 2390"/>
                <a:gd name="T26" fmla="*/ 1104 w 5390"/>
                <a:gd name="T27" fmla="*/ 2082 h 2390"/>
                <a:gd name="T28" fmla="*/ 1202 w 5390"/>
                <a:gd name="T29" fmla="*/ 2050 h 2390"/>
                <a:gd name="T30" fmla="*/ 1302 w 5390"/>
                <a:gd name="T31" fmla="*/ 2015 h 2390"/>
                <a:gd name="T32" fmla="*/ 1502 w 5390"/>
                <a:gd name="T33" fmla="*/ 1944 h 2390"/>
                <a:gd name="T34" fmla="*/ 1706 w 5390"/>
                <a:gd name="T35" fmla="*/ 1870 h 2390"/>
                <a:gd name="T36" fmla="*/ 1914 w 5390"/>
                <a:gd name="T37" fmla="*/ 1789 h 2390"/>
                <a:gd name="T38" fmla="*/ 2124 w 5390"/>
                <a:gd name="T39" fmla="*/ 1706 h 2390"/>
                <a:gd name="T40" fmla="*/ 2338 w 5390"/>
                <a:gd name="T41" fmla="*/ 1619 h 2390"/>
                <a:gd name="T42" fmla="*/ 2554 w 5390"/>
                <a:gd name="T43" fmla="*/ 1526 h 2390"/>
                <a:gd name="T44" fmla="*/ 2773 w 5390"/>
                <a:gd name="T45" fmla="*/ 1432 h 2390"/>
                <a:gd name="T46" fmla="*/ 2995 w 5390"/>
                <a:gd name="T47" fmla="*/ 1332 h 2390"/>
                <a:gd name="T48" fmla="*/ 3218 w 5390"/>
                <a:gd name="T49" fmla="*/ 1228 h 2390"/>
                <a:gd name="T50" fmla="*/ 3218 w 5390"/>
                <a:gd name="T51" fmla="*/ 1228 h 2390"/>
                <a:gd name="T52" fmla="*/ 3368 w 5390"/>
                <a:gd name="T53" fmla="*/ 1157 h 2390"/>
                <a:gd name="T54" fmla="*/ 3517 w 5390"/>
                <a:gd name="T55" fmla="*/ 1085 h 2390"/>
                <a:gd name="T56" fmla="*/ 3664 w 5390"/>
                <a:gd name="T57" fmla="*/ 1012 h 2390"/>
                <a:gd name="T58" fmla="*/ 3809 w 5390"/>
                <a:gd name="T59" fmla="*/ 937 h 2390"/>
                <a:gd name="T60" fmla="*/ 3952 w 5390"/>
                <a:gd name="T61" fmla="*/ 863 h 2390"/>
                <a:gd name="T62" fmla="*/ 4093 w 5390"/>
                <a:gd name="T63" fmla="*/ 787 h 2390"/>
                <a:gd name="T64" fmla="*/ 4232 w 5390"/>
                <a:gd name="T65" fmla="*/ 710 h 2390"/>
                <a:gd name="T66" fmla="*/ 4370 w 5390"/>
                <a:gd name="T67" fmla="*/ 634 h 2390"/>
                <a:gd name="T68" fmla="*/ 4506 w 5390"/>
                <a:gd name="T69" fmla="*/ 556 h 2390"/>
                <a:gd name="T70" fmla="*/ 4639 w 5390"/>
                <a:gd name="T71" fmla="*/ 478 h 2390"/>
                <a:gd name="T72" fmla="*/ 4770 w 5390"/>
                <a:gd name="T73" fmla="*/ 400 h 2390"/>
                <a:gd name="T74" fmla="*/ 4900 w 5390"/>
                <a:gd name="T75" fmla="*/ 320 h 2390"/>
                <a:gd name="T76" fmla="*/ 5026 w 5390"/>
                <a:gd name="T77" fmla="*/ 240 h 2390"/>
                <a:gd name="T78" fmla="*/ 5150 w 5390"/>
                <a:gd name="T79" fmla="*/ 161 h 2390"/>
                <a:gd name="T80" fmla="*/ 5272 w 5390"/>
                <a:gd name="T81" fmla="*/ 80 h 2390"/>
                <a:gd name="T82" fmla="*/ 5390 w 5390"/>
                <a:gd name="T83" fmla="*/ 0 h 2390"/>
                <a:gd name="T84" fmla="*/ 0 w 5390"/>
                <a:gd name="T85" fmla="*/ 0 h 2390"/>
                <a:gd name="T86" fmla="*/ 0 w 5390"/>
                <a:gd name="T87" fmla="*/ 2390 h 2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390" h="2390">
                  <a:moveTo>
                    <a:pt x="0" y="2390"/>
                  </a:moveTo>
                  <a:lnTo>
                    <a:pt x="0" y="2390"/>
                  </a:lnTo>
                  <a:lnTo>
                    <a:pt x="86" y="2371"/>
                  </a:lnTo>
                  <a:lnTo>
                    <a:pt x="174" y="2351"/>
                  </a:lnTo>
                  <a:lnTo>
                    <a:pt x="263" y="2328"/>
                  </a:lnTo>
                  <a:lnTo>
                    <a:pt x="353" y="2305"/>
                  </a:lnTo>
                  <a:lnTo>
                    <a:pt x="443" y="2281"/>
                  </a:lnTo>
                  <a:lnTo>
                    <a:pt x="534" y="2256"/>
                  </a:lnTo>
                  <a:lnTo>
                    <a:pt x="628" y="2230"/>
                  </a:lnTo>
                  <a:lnTo>
                    <a:pt x="721" y="2202"/>
                  </a:lnTo>
                  <a:lnTo>
                    <a:pt x="815" y="2174"/>
                  </a:lnTo>
                  <a:lnTo>
                    <a:pt x="911" y="2144"/>
                  </a:lnTo>
                  <a:lnTo>
                    <a:pt x="1007" y="2113"/>
                  </a:lnTo>
                  <a:lnTo>
                    <a:pt x="1104" y="2082"/>
                  </a:lnTo>
                  <a:lnTo>
                    <a:pt x="1202" y="2050"/>
                  </a:lnTo>
                  <a:lnTo>
                    <a:pt x="1302" y="2015"/>
                  </a:lnTo>
                  <a:lnTo>
                    <a:pt x="1502" y="1944"/>
                  </a:lnTo>
                  <a:lnTo>
                    <a:pt x="1706" y="1870"/>
                  </a:lnTo>
                  <a:lnTo>
                    <a:pt x="1914" y="1789"/>
                  </a:lnTo>
                  <a:lnTo>
                    <a:pt x="2124" y="1706"/>
                  </a:lnTo>
                  <a:lnTo>
                    <a:pt x="2338" y="1619"/>
                  </a:lnTo>
                  <a:lnTo>
                    <a:pt x="2554" y="1526"/>
                  </a:lnTo>
                  <a:lnTo>
                    <a:pt x="2773" y="1432"/>
                  </a:lnTo>
                  <a:lnTo>
                    <a:pt x="2995" y="1332"/>
                  </a:lnTo>
                  <a:lnTo>
                    <a:pt x="3218" y="1228"/>
                  </a:lnTo>
                  <a:lnTo>
                    <a:pt x="3218" y="1228"/>
                  </a:lnTo>
                  <a:lnTo>
                    <a:pt x="3368" y="1157"/>
                  </a:lnTo>
                  <a:lnTo>
                    <a:pt x="3517" y="1085"/>
                  </a:lnTo>
                  <a:lnTo>
                    <a:pt x="3664" y="1012"/>
                  </a:lnTo>
                  <a:lnTo>
                    <a:pt x="3809" y="937"/>
                  </a:lnTo>
                  <a:lnTo>
                    <a:pt x="3952" y="863"/>
                  </a:lnTo>
                  <a:lnTo>
                    <a:pt x="4093" y="787"/>
                  </a:lnTo>
                  <a:lnTo>
                    <a:pt x="4232" y="710"/>
                  </a:lnTo>
                  <a:lnTo>
                    <a:pt x="4370" y="634"/>
                  </a:lnTo>
                  <a:lnTo>
                    <a:pt x="4506" y="556"/>
                  </a:lnTo>
                  <a:lnTo>
                    <a:pt x="4639" y="478"/>
                  </a:lnTo>
                  <a:lnTo>
                    <a:pt x="4770" y="400"/>
                  </a:lnTo>
                  <a:lnTo>
                    <a:pt x="4900" y="320"/>
                  </a:lnTo>
                  <a:lnTo>
                    <a:pt x="5026" y="240"/>
                  </a:lnTo>
                  <a:lnTo>
                    <a:pt x="5150" y="161"/>
                  </a:lnTo>
                  <a:lnTo>
                    <a:pt x="5272" y="80"/>
                  </a:lnTo>
                  <a:lnTo>
                    <a:pt x="5390" y="0"/>
                  </a:lnTo>
                  <a:lnTo>
                    <a:pt x="0" y="0"/>
                  </a:lnTo>
                  <a:lnTo>
                    <a:pt x="0" y="2390"/>
                  </a:lnTo>
                  <a:close/>
                </a:path>
              </a:pathLst>
            </a:custGeom>
            <a:solidFill>
              <a:srgbClr val="CC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4895850" y="2306638"/>
              <a:ext cx="7296150" cy="4551363"/>
            </a:xfrm>
            <a:custGeom>
              <a:avLst/>
              <a:gdLst>
                <a:gd name="T0" fmla="*/ 4596 w 4596"/>
                <a:gd name="T1" fmla="*/ 0 h 2867"/>
                <a:gd name="T2" fmla="*/ 4476 w 4596"/>
                <a:gd name="T3" fmla="*/ 114 h 2867"/>
                <a:gd name="T4" fmla="*/ 4351 w 4596"/>
                <a:gd name="T5" fmla="*/ 229 h 2867"/>
                <a:gd name="T6" fmla="*/ 4222 w 4596"/>
                <a:gd name="T7" fmla="*/ 346 h 2867"/>
                <a:gd name="T8" fmla="*/ 4086 w 4596"/>
                <a:gd name="T9" fmla="*/ 461 h 2867"/>
                <a:gd name="T10" fmla="*/ 3946 w 4596"/>
                <a:gd name="T11" fmla="*/ 576 h 2867"/>
                <a:gd name="T12" fmla="*/ 3800 w 4596"/>
                <a:gd name="T13" fmla="*/ 691 h 2867"/>
                <a:gd name="T14" fmla="*/ 3649 w 4596"/>
                <a:gd name="T15" fmla="*/ 808 h 2867"/>
                <a:gd name="T16" fmla="*/ 3494 w 4596"/>
                <a:gd name="T17" fmla="*/ 923 h 2867"/>
                <a:gd name="T18" fmla="*/ 3334 w 4596"/>
                <a:gd name="T19" fmla="*/ 1038 h 2867"/>
                <a:gd name="T20" fmla="*/ 3167 w 4596"/>
                <a:gd name="T21" fmla="*/ 1153 h 2867"/>
                <a:gd name="T22" fmla="*/ 2996 w 4596"/>
                <a:gd name="T23" fmla="*/ 1269 h 2867"/>
                <a:gd name="T24" fmla="*/ 2821 w 4596"/>
                <a:gd name="T25" fmla="*/ 1384 h 2867"/>
                <a:gd name="T26" fmla="*/ 2454 w 4596"/>
                <a:gd name="T27" fmla="*/ 1613 h 2867"/>
                <a:gd name="T28" fmla="*/ 2068 w 4596"/>
                <a:gd name="T29" fmla="*/ 1841 h 2867"/>
                <a:gd name="T30" fmla="*/ 1936 w 4596"/>
                <a:gd name="T31" fmla="*/ 1915 h 2867"/>
                <a:gd name="T32" fmla="*/ 1674 w 4596"/>
                <a:gd name="T33" fmla="*/ 2062 h 2867"/>
                <a:gd name="T34" fmla="*/ 1412 w 4596"/>
                <a:gd name="T35" fmla="*/ 2201 h 2867"/>
                <a:gd name="T36" fmla="*/ 1151 w 4596"/>
                <a:gd name="T37" fmla="*/ 2335 h 2867"/>
                <a:gd name="T38" fmla="*/ 892 w 4596"/>
                <a:gd name="T39" fmla="*/ 2464 h 2867"/>
                <a:gd name="T40" fmla="*/ 635 w 4596"/>
                <a:gd name="T41" fmla="*/ 2587 h 2867"/>
                <a:gd name="T42" fmla="*/ 379 w 4596"/>
                <a:gd name="T43" fmla="*/ 2704 h 2867"/>
                <a:gd name="T44" fmla="*/ 126 w 4596"/>
                <a:gd name="T45" fmla="*/ 2814 h 2867"/>
                <a:gd name="T46" fmla="*/ 2354 w 4596"/>
                <a:gd name="T47" fmla="*/ 2867 h 2867"/>
                <a:gd name="T48" fmla="*/ 2538 w 4596"/>
                <a:gd name="T49" fmla="*/ 2760 h 2867"/>
                <a:gd name="T50" fmla="*/ 2723 w 4596"/>
                <a:gd name="T51" fmla="*/ 2652 h 2867"/>
                <a:gd name="T52" fmla="*/ 2858 w 4596"/>
                <a:gd name="T53" fmla="*/ 2569 h 2867"/>
                <a:gd name="T54" fmla="*/ 3124 w 4596"/>
                <a:gd name="T55" fmla="*/ 2401 h 2867"/>
                <a:gd name="T56" fmla="*/ 3378 w 4596"/>
                <a:gd name="T57" fmla="*/ 2229 h 2867"/>
                <a:gd name="T58" fmla="*/ 3624 w 4596"/>
                <a:gd name="T59" fmla="*/ 2051 h 2867"/>
                <a:gd name="T60" fmla="*/ 3859 w 4596"/>
                <a:gd name="T61" fmla="*/ 1871 h 2867"/>
                <a:gd name="T62" fmla="*/ 4084 w 4596"/>
                <a:gd name="T63" fmla="*/ 1687 h 2867"/>
                <a:gd name="T64" fmla="*/ 4297 w 4596"/>
                <a:gd name="T65" fmla="*/ 1500 h 2867"/>
                <a:gd name="T66" fmla="*/ 4499 w 4596"/>
                <a:gd name="T67" fmla="*/ 1311 h 2867"/>
                <a:gd name="T68" fmla="*/ 4596 w 4596"/>
                <a:gd name="T69" fmla="*/ 0 h 28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96" h="2867">
                  <a:moveTo>
                    <a:pt x="4596" y="0"/>
                  </a:moveTo>
                  <a:lnTo>
                    <a:pt x="4596" y="0"/>
                  </a:lnTo>
                  <a:lnTo>
                    <a:pt x="4537" y="58"/>
                  </a:lnTo>
                  <a:lnTo>
                    <a:pt x="4476" y="114"/>
                  </a:lnTo>
                  <a:lnTo>
                    <a:pt x="4415" y="172"/>
                  </a:lnTo>
                  <a:lnTo>
                    <a:pt x="4351" y="229"/>
                  </a:lnTo>
                  <a:lnTo>
                    <a:pt x="4288" y="288"/>
                  </a:lnTo>
                  <a:lnTo>
                    <a:pt x="4222" y="346"/>
                  </a:lnTo>
                  <a:lnTo>
                    <a:pt x="4154" y="403"/>
                  </a:lnTo>
                  <a:lnTo>
                    <a:pt x="4086" y="461"/>
                  </a:lnTo>
                  <a:lnTo>
                    <a:pt x="4016" y="519"/>
                  </a:lnTo>
                  <a:lnTo>
                    <a:pt x="3946" y="576"/>
                  </a:lnTo>
                  <a:lnTo>
                    <a:pt x="3874" y="634"/>
                  </a:lnTo>
                  <a:lnTo>
                    <a:pt x="3800" y="691"/>
                  </a:lnTo>
                  <a:lnTo>
                    <a:pt x="3726" y="749"/>
                  </a:lnTo>
                  <a:lnTo>
                    <a:pt x="3649" y="808"/>
                  </a:lnTo>
                  <a:lnTo>
                    <a:pt x="3572" y="865"/>
                  </a:lnTo>
                  <a:lnTo>
                    <a:pt x="3494" y="923"/>
                  </a:lnTo>
                  <a:lnTo>
                    <a:pt x="3414" y="981"/>
                  </a:lnTo>
                  <a:lnTo>
                    <a:pt x="3334" y="1038"/>
                  </a:lnTo>
                  <a:lnTo>
                    <a:pt x="3251" y="1096"/>
                  </a:lnTo>
                  <a:lnTo>
                    <a:pt x="3167" y="1153"/>
                  </a:lnTo>
                  <a:lnTo>
                    <a:pt x="3083" y="1211"/>
                  </a:lnTo>
                  <a:lnTo>
                    <a:pt x="2996" y="1269"/>
                  </a:lnTo>
                  <a:lnTo>
                    <a:pt x="2909" y="1326"/>
                  </a:lnTo>
                  <a:lnTo>
                    <a:pt x="2821" y="1384"/>
                  </a:lnTo>
                  <a:lnTo>
                    <a:pt x="2640" y="1498"/>
                  </a:lnTo>
                  <a:lnTo>
                    <a:pt x="2454" y="1613"/>
                  </a:lnTo>
                  <a:lnTo>
                    <a:pt x="2263" y="1727"/>
                  </a:lnTo>
                  <a:lnTo>
                    <a:pt x="2068" y="1841"/>
                  </a:lnTo>
                  <a:lnTo>
                    <a:pt x="2068" y="1841"/>
                  </a:lnTo>
                  <a:lnTo>
                    <a:pt x="1936" y="1915"/>
                  </a:lnTo>
                  <a:lnTo>
                    <a:pt x="1805" y="1990"/>
                  </a:lnTo>
                  <a:lnTo>
                    <a:pt x="1674" y="2062"/>
                  </a:lnTo>
                  <a:lnTo>
                    <a:pt x="1542" y="2133"/>
                  </a:lnTo>
                  <a:lnTo>
                    <a:pt x="1412" y="2201"/>
                  </a:lnTo>
                  <a:lnTo>
                    <a:pt x="1282" y="2269"/>
                  </a:lnTo>
                  <a:lnTo>
                    <a:pt x="1151" y="2335"/>
                  </a:lnTo>
                  <a:lnTo>
                    <a:pt x="1021" y="2401"/>
                  </a:lnTo>
                  <a:lnTo>
                    <a:pt x="892" y="2464"/>
                  </a:lnTo>
                  <a:lnTo>
                    <a:pt x="763" y="2526"/>
                  </a:lnTo>
                  <a:lnTo>
                    <a:pt x="635" y="2587"/>
                  </a:lnTo>
                  <a:lnTo>
                    <a:pt x="506" y="2646"/>
                  </a:lnTo>
                  <a:lnTo>
                    <a:pt x="379" y="2704"/>
                  </a:lnTo>
                  <a:lnTo>
                    <a:pt x="252" y="2759"/>
                  </a:lnTo>
                  <a:lnTo>
                    <a:pt x="126" y="2814"/>
                  </a:lnTo>
                  <a:lnTo>
                    <a:pt x="0" y="2867"/>
                  </a:lnTo>
                  <a:lnTo>
                    <a:pt x="2354" y="2867"/>
                  </a:lnTo>
                  <a:lnTo>
                    <a:pt x="2354" y="2867"/>
                  </a:lnTo>
                  <a:lnTo>
                    <a:pt x="2538" y="2760"/>
                  </a:lnTo>
                  <a:lnTo>
                    <a:pt x="2630" y="2706"/>
                  </a:lnTo>
                  <a:lnTo>
                    <a:pt x="2723" y="2652"/>
                  </a:lnTo>
                  <a:lnTo>
                    <a:pt x="2723" y="2652"/>
                  </a:lnTo>
                  <a:lnTo>
                    <a:pt x="2858" y="2569"/>
                  </a:lnTo>
                  <a:lnTo>
                    <a:pt x="2992" y="2485"/>
                  </a:lnTo>
                  <a:lnTo>
                    <a:pt x="3124" y="2401"/>
                  </a:lnTo>
                  <a:lnTo>
                    <a:pt x="3252" y="2315"/>
                  </a:lnTo>
                  <a:lnTo>
                    <a:pt x="3378" y="2229"/>
                  </a:lnTo>
                  <a:lnTo>
                    <a:pt x="3503" y="2141"/>
                  </a:lnTo>
                  <a:lnTo>
                    <a:pt x="3624" y="2051"/>
                  </a:lnTo>
                  <a:lnTo>
                    <a:pt x="3743" y="1962"/>
                  </a:lnTo>
                  <a:lnTo>
                    <a:pt x="3859" y="1871"/>
                  </a:lnTo>
                  <a:lnTo>
                    <a:pt x="3972" y="1780"/>
                  </a:lnTo>
                  <a:lnTo>
                    <a:pt x="4084" y="1687"/>
                  </a:lnTo>
                  <a:lnTo>
                    <a:pt x="4192" y="1594"/>
                  </a:lnTo>
                  <a:lnTo>
                    <a:pt x="4297" y="1500"/>
                  </a:lnTo>
                  <a:lnTo>
                    <a:pt x="4399" y="1407"/>
                  </a:lnTo>
                  <a:lnTo>
                    <a:pt x="4499" y="1311"/>
                  </a:lnTo>
                  <a:lnTo>
                    <a:pt x="4596" y="1216"/>
                  </a:lnTo>
                  <a:lnTo>
                    <a:pt x="4596" y="0"/>
                  </a:lnTo>
                  <a:close/>
                </a:path>
              </a:pathLst>
            </a:custGeom>
            <a:solidFill>
              <a:srgbClr val="00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8458200" y="4114800"/>
              <a:ext cx="3733800" cy="2743200"/>
            </a:xfrm>
            <a:custGeom>
              <a:avLst/>
              <a:gdLst>
                <a:gd name="T0" fmla="*/ 773 w 2352"/>
                <a:gd name="T1" fmla="*/ 1728 h 1728"/>
                <a:gd name="T2" fmla="*/ 773 w 2352"/>
                <a:gd name="T3" fmla="*/ 1728 h 1728"/>
                <a:gd name="T4" fmla="*/ 887 w 2352"/>
                <a:gd name="T5" fmla="*/ 1652 h 1728"/>
                <a:gd name="T6" fmla="*/ 998 w 2352"/>
                <a:gd name="T7" fmla="*/ 1576 h 1728"/>
                <a:gd name="T8" fmla="*/ 1109 w 2352"/>
                <a:gd name="T9" fmla="*/ 1499 h 1728"/>
                <a:gd name="T10" fmla="*/ 1217 w 2352"/>
                <a:gd name="T11" fmla="*/ 1421 h 1728"/>
                <a:gd name="T12" fmla="*/ 1322 w 2352"/>
                <a:gd name="T13" fmla="*/ 1343 h 1728"/>
                <a:gd name="T14" fmla="*/ 1427 w 2352"/>
                <a:gd name="T15" fmla="*/ 1265 h 1728"/>
                <a:gd name="T16" fmla="*/ 1529 w 2352"/>
                <a:gd name="T17" fmla="*/ 1186 h 1728"/>
                <a:gd name="T18" fmla="*/ 1628 w 2352"/>
                <a:gd name="T19" fmla="*/ 1106 h 1728"/>
                <a:gd name="T20" fmla="*/ 1726 w 2352"/>
                <a:gd name="T21" fmla="*/ 1027 h 1728"/>
                <a:gd name="T22" fmla="*/ 1822 w 2352"/>
                <a:gd name="T23" fmla="*/ 947 h 1728"/>
                <a:gd name="T24" fmla="*/ 1915 w 2352"/>
                <a:gd name="T25" fmla="*/ 866 h 1728"/>
                <a:gd name="T26" fmla="*/ 2008 w 2352"/>
                <a:gd name="T27" fmla="*/ 786 h 1728"/>
                <a:gd name="T28" fmla="*/ 2096 w 2352"/>
                <a:gd name="T29" fmla="*/ 704 h 1728"/>
                <a:gd name="T30" fmla="*/ 2184 w 2352"/>
                <a:gd name="T31" fmla="*/ 624 h 1728"/>
                <a:gd name="T32" fmla="*/ 2269 w 2352"/>
                <a:gd name="T33" fmla="*/ 542 h 1728"/>
                <a:gd name="T34" fmla="*/ 2352 w 2352"/>
                <a:gd name="T35" fmla="*/ 461 h 1728"/>
                <a:gd name="T36" fmla="*/ 2352 w 2352"/>
                <a:gd name="T37" fmla="*/ 0 h 1728"/>
                <a:gd name="T38" fmla="*/ 2352 w 2352"/>
                <a:gd name="T39" fmla="*/ 0 h 1728"/>
                <a:gd name="T40" fmla="*/ 2254 w 2352"/>
                <a:gd name="T41" fmla="*/ 97 h 1728"/>
                <a:gd name="T42" fmla="*/ 2153 w 2352"/>
                <a:gd name="T43" fmla="*/ 194 h 1728"/>
                <a:gd name="T44" fmla="*/ 2050 w 2352"/>
                <a:gd name="T45" fmla="*/ 290 h 1728"/>
                <a:gd name="T46" fmla="*/ 1943 w 2352"/>
                <a:gd name="T47" fmla="*/ 386 h 1728"/>
                <a:gd name="T48" fmla="*/ 1834 w 2352"/>
                <a:gd name="T49" fmla="*/ 481 h 1728"/>
                <a:gd name="T50" fmla="*/ 1721 w 2352"/>
                <a:gd name="T51" fmla="*/ 576 h 1728"/>
                <a:gd name="T52" fmla="*/ 1606 w 2352"/>
                <a:gd name="T53" fmla="*/ 670 h 1728"/>
                <a:gd name="T54" fmla="*/ 1488 w 2352"/>
                <a:gd name="T55" fmla="*/ 762 h 1728"/>
                <a:gd name="T56" fmla="*/ 1368 w 2352"/>
                <a:gd name="T57" fmla="*/ 853 h 1728"/>
                <a:gd name="T58" fmla="*/ 1244 w 2352"/>
                <a:gd name="T59" fmla="*/ 944 h 1728"/>
                <a:gd name="T60" fmla="*/ 1118 w 2352"/>
                <a:gd name="T61" fmla="*/ 1034 h 1728"/>
                <a:gd name="T62" fmla="*/ 990 w 2352"/>
                <a:gd name="T63" fmla="*/ 1123 h 1728"/>
                <a:gd name="T64" fmla="*/ 859 w 2352"/>
                <a:gd name="T65" fmla="*/ 1211 h 1728"/>
                <a:gd name="T66" fmla="*/ 725 w 2352"/>
                <a:gd name="T67" fmla="*/ 1297 h 1728"/>
                <a:gd name="T68" fmla="*/ 589 w 2352"/>
                <a:gd name="T69" fmla="*/ 1382 h 1728"/>
                <a:gd name="T70" fmla="*/ 451 w 2352"/>
                <a:gd name="T71" fmla="*/ 1466 h 1728"/>
                <a:gd name="T72" fmla="*/ 451 w 2352"/>
                <a:gd name="T73" fmla="*/ 1466 h 1728"/>
                <a:gd name="T74" fmla="*/ 337 w 2352"/>
                <a:gd name="T75" fmla="*/ 1532 h 1728"/>
                <a:gd name="T76" fmla="*/ 224 w 2352"/>
                <a:gd name="T77" fmla="*/ 1598 h 1728"/>
                <a:gd name="T78" fmla="*/ 0 w 2352"/>
                <a:gd name="T79" fmla="*/ 1728 h 1728"/>
                <a:gd name="T80" fmla="*/ 773 w 2352"/>
                <a:gd name="T81" fmla="*/ 1728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52" h="1728">
                  <a:moveTo>
                    <a:pt x="773" y="1728"/>
                  </a:moveTo>
                  <a:lnTo>
                    <a:pt x="773" y="1728"/>
                  </a:lnTo>
                  <a:lnTo>
                    <a:pt x="887" y="1652"/>
                  </a:lnTo>
                  <a:lnTo>
                    <a:pt x="998" y="1576"/>
                  </a:lnTo>
                  <a:lnTo>
                    <a:pt x="1109" y="1499"/>
                  </a:lnTo>
                  <a:lnTo>
                    <a:pt x="1217" y="1421"/>
                  </a:lnTo>
                  <a:lnTo>
                    <a:pt x="1322" y="1343"/>
                  </a:lnTo>
                  <a:lnTo>
                    <a:pt x="1427" y="1265"/>
                  </a:lnTo>
                  <a:lnTo>
                    <a:pt x="1529" y="1186"/>
                  </a:lnTo>
                  <a:lnTo>
                    <a:pt x="1628" y="1106"/>
                  </a:lnTo>
                  <a:lnTo>
                    <a:pt x="1726" y="1027"/>
                  </a:lnTo>
                  <a:lnTo>
                    <a:pt x="1822" y="947"/>
                  </a:lnTo>
                  <a:lnTo>
                    <a:pt x="1915" y="866"/>
                  </a:lnTo>
                  <a:lnTo>
                    <a:pt x="2008" y="786"/>
                  </a:lnTo>
                  <a:lnTo>
                    <a:pt x="2096" y="704"/>
                  </a:lnTo>
                  <a:lnTo>
                    <a:pt x="2184" y="624"/>
                  </a:lnTo>
                  <a:lnTo>
                    <a:pt x="2269" y="542"/>
                  </a:lnTo>
                  <a:lnTo>
                    <a:pt x="2352" y="461"/>
                  </a:lnTo>
                  <a:lnTo>
                    <a:pt x="2352" y="0"/>
                  </a:lnTo>
                  <a:lnTo>
                    <a:pt x="2352" y="0"/>
                  </a:lnTo>
                  <a:lnTo>
                    <a:pt x="2254" y="97"/>
                  </a:lnTo>
                  <a:lnTo>
                    <a:pt x="2153" y="194"/>
                  </a:lnTo>
                  <a:lnTo>
                    <a:pt x="2050" y="290"/>
                  </a:lnTo>
                  <a:lnTo>
                    <a:pt x="1943" y="386"/>
                  </a:lnTo>
                  <a:lnTo>
                    <a:pt x="1834" y="481"/>
                  </a:lnTo>
                  <a:lnTo>
                    <a:pt x="1721" y="576"/>
                  </a:lnTo>
                  <a:lnTo>
                    <a:pt x="1606" y="670"/>
                  </a:lnTo>
                  <a:lnTo>
                    <a:pt x="1488" y="762"/>
                  </a:lnTo>
                  <a:lnTo>
                    <a:pt x="1368" y="853"/>
                  </a:lnTo>
                  <a:lnTo>
                    <a:pt x="1244" y="944"/>
                  </a:lnTo>
                  <a:lnTo>
                    <a:pt x="1118" y="1034"/>
                  </a:lnTo>
                  <a:lnTo>
                    <a:pt x="990" y="1123"/>
                  </a:lnTo>
                  <a:lnTo>
                    <a:pt x="859" y="1211"/>
                  </a:lnTo>
                  <a:lnTo>
                    <a:pt x="725" y="1297"/>
                  </a:lnTo>
                  <a:lnTo>
                    <a:pt x="589" y="1382"/>
                  </a:lnTo>
                  <a:lnTo>
                    <a:pt x="451" y="1466"/>
                  </a:lnTo>
                  <a:lnTo>
                    <a:pt x="451" y="1466"/>
                  </a:lnTo>
                  <a:lnTo>
                    <a:pt x="337" y="1532"/>
                  </a:lnTo>
                  <a:lnTo>
                    <a:pt x="224" y="1598"/>
                  </a:lnTo>
                  <a:lnTo>
                    <a:pt x="0" y="1728"/>
                  </a:lnTo>
                  <a:lnTo>
                    <a:pt x="773" y="1728"/>
                  </a:lnTo>
                  <a:close/>
                </a:path>
              </a:pathLst>
            </a:custGeom>
            <a:solidFill>
              <a:srgbClr val="00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0" y="0"/>
              <a:ext cx="12192000" cy="6858000"/>
            </a:xfrm>
            <a:custGeom>
              <a:avLst/>
              <a:gdLst>
                <a:gd name="T0" fmla="*/ 5286 w 7680"/>
                <a:gd name="T1" fmla="*/ 0 h 4320"/>
                <a:gd name="T2" fmla="*/ 5170 w 7680"/>
                <a:gd name="T3" fmla="*/ 78 h 4320"/>
                <a:gd name="T4" fmla="*/ 4931 w 7680"/>
                <a:gd name="T5" fmla="*/ 232 h 4320"/>
                <a:gd name="T6" fmla="*/ 4684 w 7680"/>
                <a:gd name="T7" fmla="*/ 385 h 4320"/>
                <a:gd name="T8" fmla="*/ 4428 w 7680"/>
                <a:gd name="T9" fmla="*/ 536 h 4320"/>
                <a:gd name="T10" fmla="*/ 4165 w 7680"/>
                <a:gd name="T11" fmla="*/ 684 h 4320"/>
                <a:gd name="T12" fmla="*/ 3895 w 7680"/>
                <a:gd name="T13" fmla="*/ 830 h 4320"/>
                <a:gd name="T14" fmla="*/ 3619 w 7680"/>
                <a:gd name="T15" fmla="*/ 972 h 4320"/>
                <a:gd name="T16" fmla="*/ 3338 w 7680"/>
                <a:gd name="T17" fmla="*/ 1110 h 4320"/>
                <a:gd name="T18" fmla="*/ 3196 w 7680"/>
                <a:gd name="T19" fmla="*/ 1178 h 4320"/>
                <a:gd name="T20" fmla="*/ 2759 w 7680"/>
                <a:gd name="T21" fmla="*/ 1378 h 4320"/>
                <a:gd name="T22" fmla="*/ 2329 w 7680"/>
                <a:gd name="T23" fmla="*/ 1562 h 4320"/>
                <a:gd name="T24" fmla="*/ 1909 w 7680"/>
                <a:gd name="T25" fmla="*/ 1732 h 4320"/>
                <a:gd name="T26" fmla="*/ 1501 w 7680"/>
                <a:gd name="T27" fmla="*/ 1885 h 4320"/>
                <a:gd name="T28" fmla="*/ 1104 w 7680"/>
                <a:gd name="T29" fmla="*/ 2022 h 4320"/>
                <a:gd name="T30" fmla="*/ 911 w 7680"/>
                <a:gd name="T31" fmla="*/ 2084 h 4320"/>
                <a:gd name="T32" fmla="*/ 721 w 7680"/>
                <a:gd name="T33" fmla="*/ 2142 h 4320"/>
                <a:gd name="T34" fmla="*/ 534 w 7680"/>
                <a:gd name="T35" fmla="*/ 2196 h 4320"/>
                <a:gd name="T36" fmla="*/ 353 w 7680"/>
                <a:gd name="T37" fmla="*/ 2246 h 4320"/>
                <a:gd name="T38" fmla="*/ 174 w 7680"/>
                <a:gd name="T39" fmla="*/ 2291 h 4320"/>
                <a:gd name="T40" fmla="*/ 0 w 7680"/>
                <a:gd name="T41" fmla="*/ 2332 h 4320"/>
                <a:gd name="T42" fmla="*/ 3224 w 7680"/>
                <a:gd name="T43" fmla="*/ 4320 h 4320"/>
                <a:gd name="T44" fmla="*/ 3344 w 7680"/>
                <a:gd name="T45" fmla="*/ 4268 h 4320"/>
                <a:gd name="T46" fmla="*/ 3584 w 7680"/>
                <a:gd name="T47" fmla="*/ 4163 h 4320"/>
                <a:gd name="T48" fmla="*/ 3826 w 7680"/>
                <a:gd name="T49" fmla="*/ 4050 h 4320"/>
                <a:gd name="T50" fmla="*/ 4069 w 7680"/>
                <a:gd name="T51" fmla="*/ 3934 h 4320"/>
                <a:gd name="T52" fmla="*/ 4314 w 7680"/>
                <a:gd name="T53" fmla="*/ 3811 h 4320"/>
                <a:gd name="T54" fmla="*/ 4560 w 7680"/>
                <a:gd name="T55" fmla="*/ 3683 h 4320"/>
                <a:gd name="T56" fmla="*/ 4807 w 7680"/>
                <a:gd name="T57" fmla="*/ 3550 h 4320"/>
                <a:gd name="T58" fmla="*/ 5054 w 7680"/>
                <a:gd name="T59" fmla="*/ 3413 h 4320"/>
                <a:gd name="T60" fmla="*/ 5179 w 7680"/>
                <a:gd name="T61" fmla="*/ 3342 h 4320"/>
                <a:gd name="T62" fmla="*/ 5560 w 7680"/>
                <a:gd name="T63" fmla="*/ 3118 h 4320"/>
                <a:gd name="T64" fmla="*/ 5921 w 7680"/>
                <a:gd name="T65" fmla="*/ 2892 h 4320"/>
                <a:gd name="T66" fmla="*/ 6263 w 7680"/>
                <a:gd name="T67" fmla="*/ 2665 h 4320"/>
                <a:gd name="T68" fmla="*/ 6506 w 7680"/>
                <a:gd name="T69" fmla="*/ 2495 h 4320"/>
                <a:gd name="T70" fmla="*/ 6662 w 7680"/>
                <a:gd name="T71" fmla="*/ 2381 h 4320"/>
                <a:gd name="T72" fmla="*/ 6815 w 7680"/>
                <a:gd name="T73" fmla="*/ 2267 h 4320"/>
                <a:gd name="T74" fmla="*/ 6961 w 7680"/>
                <a:gd name="T75" fmla="*/ 2153 h 4320"/>
                <a:gd name="T76" fmla="*/ 7103 w 7680"/>
                <a:gd name="T77" fmla="*/ 2040 h 4320"/>
                <a:gd name="T78" fmla="*/ 7240 w 7680"/>
                <a:gd name="T79" fmla="*/ 1926 h 4320"/>
                <a:gd name="T80" fmla="*/ 7372 w 7680"/>
                <a:gd name="T81" fmla="*/ 1812 h 4320"/>
                <a:gd name="T82" fmla="*/ 7499 w 7680"/>
                <a:gd name="T83" fmla="*/ 1698 h 4320"/>
                <a:gd name="T84" fmla="*/ 7621 w 7680"/>
                <a:gd name="T85" fmla="*/ 1584 h 4320"/>
                <a:gd name="T86" fmla="*/ 7680 w 7680"/>
                <a:gd name="T87" fmla="*/ 0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680" h="4320">
                  <a:moveTo>
                    <a:pt x="7680" y="0"/>
                  </a:moveTo>
                  <a:lnTo>
                    <a:pt x="5286" y="0"/>
                  </a:lnTo>
                  <a:lnTo>
                    <a:pt x="5286" y="0"/>
                  </a:lnTo>
                  <a:lnTo>
                    <a:pt x="5170" y="78"/>
                  </a:lnTo>
                  <a:lnTo>
                    <a:pt x="5051" y="155"/>
                  </a:lnTo>
                  <a:lnTo>
                    <a:pt x="4931" y="232"/>
                  </a:lnTo>
                  <a:lnTo>
                    <a:pt x="4808" y="308"/>
                  </a:lnTo>
                  <a:lnTo>
                    <a:pt x="4684" y="385"/>
                  </a:lnTo>
                  <a:lnTo>
                    <a:pt x="4556" y="461"/>
                  </a:lnTo>
                  <a:lnTo>
                    <a:pt x="4428" y="536"/>
                  </a:lnTo>
                  <a:lnTo>
                    <a:pt x="4297" y="611"/>
                  </a:lnTo>
                  <a:lnTo>
                    <a:pt x="4165" y="684"/>
                  </a:lnTo>
                  <a:lnTo>
                    <a:pt x="4031" y="757"/>
                  </a:lnTo>
                  <a:lnTo>
                    <a:pt x="3895" y="830"/>
                  </a:lnTo>
                  <a:lnTo>
                    <a:pt x="3758" y="901"/>
                  </a:lnTo>
                  <a:lnTo>
                    <a:pt x="3619" y="972"/>
                  </a:lnTo>
                  <a:lnTo>
                    <a:pt x="3480" y="1042"/>
                  </a:lnTo>
                  <a:lnTo>
                    <a:pt x="3338" y="1110"/>
                  </a:lnTo>
                  <a:lnTo>
                    <a:pt x="3196" y="1178"/>
                  </a:lnTo>
                  <a:lnTo>
                    <a:pt x="3196" y="1178"/>
                  </a:lnTo>
                  <a:lnTo>
                    <a:pt x="2976" y="1279"/>
                  </a:lnTo>
                  <a:lnTo>
                    <a:pt x="2759" y="1378"/>
                  </a:lnTo>
                  <a:lnTo>
                    <a:pt x="2543" y="1472"/>
                  </a:lnTo>
                  <a:lnTo>
                    <a:pt x="2329" y="1562"/>
                  </a:lnTo>
                  <a:lnTo>
                    <a:pt x="2118" y="1649"/>
                  </a:lnTo>
                  <a:lnTo>
                    <a:pt x="1909" y="1732"/>
                  </a:lnTo>
                  <a:lnTo>
                    <a:pt x="1704" y="1810"/>
                  </a:lnTo>
                  <a:lnTo>
                    <a:pt x="1501" y="1885"/>
                  </a:lnTo>
                  <a:lnTo>
                    <a:pt x="1301" y="1955"/>
                  </a:lnTo>
                  <a:lnTo>
                    <a:pt x="1104" y="2022"/>
                  </a:lnTo>
                  <a:lnTo>
                    <a:pt x="1007" y="2053"/>
                  </a:lnTo>
                  <a:lnTo>
                    <a:pt x="911" y="2084"/>
                  </a:lnTo>
                  <a:lnTo>
                    <a:pt x="815" y="2114"/>
                  </a:lnTo>
                  <a:lnTo>
                    <a:pt x="721" y="2142"/>
                  </a:lnTo>
                  <a:lnTo>
                    <a:pt x="628" y="2170"/>
                  </a:lnTo>
                  <a:lnTo>
                    <a:pt x="534" y="2196"/>
                  </a:lnTo>
                  <a:lnTo>
                    <a:pt x="443" y="2221"/>
                  </a:lnTo>
                  <a:lnTo>
                    <a:pt x="353" y="2246"/>
                  </a:lnTo>
                  <a:lnTo>
                    <a:pt x="263" y="2269"/>
                  </a:lnTo>
                  <a:lnTo>
                    <a:pt x="174" y="2291"/>
                  </a:lnTo>
                  <a:lnTo>
                    <a:pt x="86" y="2312"/>
                  </a:lnTo>
                  <a:lnTo>
                    <a:pt x="0" y="2332"/>
                  </a:lnTo>
                  <a:lnTo>
                    <a:pt x="0" y="4320"/>
                  </a:lnTo>
                  <a:lnTo>
                    <a:pt x="3224" y="4320"/>
                  </a:lnTo>
                  <a:lnTo>
                    <a:pt x="3224" y="4320"/>
                  </a:lnTo>
                  <a:lnTo>
                    <a:pt x="3344" y="4268"/>
                  </a:lnTo>
                  <a:lnTo>
                    <a:pt x="3463" y="4217"/>
                  </a:lnTo>
                  <a:lnTo>
                    <a:pt x="3584" y="4163"/>
                  </a:lnTo>
                  <a:lnTo>
                    <a:pt x="3704" y="4108"/>
                  </a:lnTo>
                  <a:lnTo>
                    <a:pt x="3826" y="4050"/>
                  </a:lnTo>
                  <a:lnTo>
                    <a:pt x="3948" y="3992"/>
                  </a:lnTo>
                  <a:lnTo>
                    <a:pt x="4069" y="3934"/>
                  </a:lnTo>
                  <a:lnTo>
                    <a:pt x="4192" y="3872"/>
                  </a:lnTo>
                  <a:lnTo>
                    <a:pt x="4314" y="3811"/>
                  </a:lnTo>
                  <a:lnTo>
                    <a:pt x="4436" y="3748"/>
                  </a:lnTo>
                  <a:lnTo>
                    <a:pt x="4560" y="3683"/>
                  </a:lnTo>
                  <a:lnTo>
                    <a:pt x="4684" y="3617"/>
                  </a:lnTo>
                  <a:lnTo>
                    <a:pt x="4807" y="3550"/>
                  </a:lnTo>
                  <a:lnTo>
                    <a:pt x="4931" y="3481"/>
                  </a:lnTo>
                  <a:lnTo>
                    <a:pt x="5054" y="3413"/>
                  </a:lnTo>
                  <a:lnTo>
                    <a:pt x="5179" y="3342"/>
                  </a:lnTo>
                  <a:lnTo>
                    <a:pt x="5179" y="3342"/>
                  </a:lnTo>
                  <a:lnTo>
                    <a:pt x="5371" y="3229"/>
                  </a:lnTo>
                  <a:lnTo>
                    <a:pt x="5560" y="3118"/>
                  </a:lnTo>
                  <a:lnTo>
                    <a:pt x="5742" y="3005"/>
                  </a:lnTo>
                  <a:lnTo>
                    <a:pt x="5921" y="2892"/>
                  </a:lnTo>
                  <a:lnTo>
                    <a:pt x="6094" y="2778"/>
                  </a:lnTo>
                  <a:lnTo>
                    <a:pt x="6263" y="2665"/>
                  </a:lnTo>
                  <a:lnTo>
                    <a:pt x="6426" y="2551"/>
                  </a:lnTo>
                  <a:lnTo>
                    <a:pt x="6506" y="2495"/>
                  </a:lnTo>
                  <a:lnTo>
                    <a:pt x="6586" y="2437"/>
                  </a:lnTo>
                  <a:lnTo>
                    <a:pt x="6662" y="2381"/>
                  </a:lnTo>
                  <a:lnTo>
                    <a:pt x="6739" y="2324"/>
                  </a:lnTo>
                  <a:lnTo>
                    <a:pt x="6815" y="2267"/>
                  </a:lnTo>
                  <a:lnTo>
                    <a:pt x="6888" y="2210"/>
                  </a:lnTo>
                  <a:lnTo>
                    <a:pt x="6961" y="2153"/>
                  </a:lnTo>
                  <a:lnTo>
                    <a:pt x="7033" y="2096"/>
                  </a:lnTo>
                  <a:lnTo>
                    <a:pt x="7103" y="2040"/>
                  </a:lnTo>
                  <a:lnTo>
                    <a:pt x="7172" y="1982"/>
                  </a:lnTo>
                  <a:lnTo>
                    <a:pt x="7240" y="1926"/>
                  </a:lnTo>
                  <a:lnTo>
                    <a:pt x="7307" y="1868"/>
                  </a:lnTo>
                  <a:lnTo>
                    <a:pt x="7372" y="1812"/>
                  </a:lnTo>
                  <a:lnTo>
                    <a:pt x="7436" y="1754"/>
                  </a:lnTo>
                  <a:lnTo>
                    <a:pt x="7499" y="1698"/>
                  </a:lnTo>
                  <a:lnTo>
                    <a:pt x="7560" y="1642"/>
                  </a:lnTo>
                  <a:lnTo>
                    <a:pt x="7621" y="1584"/>
                  </a:lnTo>
                  <a:lnTo>
                    <a:pt x="7680" y="1528"/>
                  </a:lnTo>
                  <a:lnTo>
                    <a:pt x="7680" y="0"/>
                  </a:lnTo>
                  <a:close/>
                </a:path>
              </a:pathLst>
            </a:custGeom>
            <a:solidFill>
              <a:srgbClr val="990A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9526588" y="4725988"/>
              <a:ext cx="2665413" cy="2132013"/>
            </a:xfrm>
            <a:custGeom>
              <a:avLst/>
              <a:gdLst>
                <a:gd name="T0" fmla="*/ 1679 w 1679"/>
                <a:gd name="T1" fmla="*/ 1343 h 1343"/>
                <a:gd name="T2" fmla="*/ 1679 w 1679"/>
                <a:gd name="T3" fmla="*/ 0 h 1343"/>
                <a:gd name="T4" fmla="*/ 1679 w 1679"/>
                <a:gd name="T5" fmla="*/ 0 h 1343"/>
                <a:gd name="T6" fmla="*/ 1593 w 1679"/>
                <a:gd name="T7" fmla="*/ 85 h 1343"/>
                <a:gd name="T8" fmla="*/ 1503 w 1679"/>
                <a:gd name="T9" fmla="*/ 172 h 1343"/>
                <a:gd name="T10" fmla="*/ 1411 w 1679"/>
                <a:gd name="T11" fmla="*/ 258 h 1343"/>
                <a:gd name="T12" fmla="*/ 1317 w 1679"/>
                <a:gd name="T13" fmla="*/ 343 h 1343"/>
                <a:gd name="T14" fmla="*/ 1221 w 1679"/>
                <a:gd name="T15" fmla="*/ 429 h 1343"/>
                <a:gd name="T16" fmla="*/ 1121 w 1679"/>
                <a:gd name="T17" fmla="*/ 514 h 1343"/>
                <a:gd name="T18" fmla="*/ 1020 w 1679"/>
                <a:gd name="T19" fmla="*/ 598 h 1343"/>
                <a:gd name="T20" fmla="*/ 916 w 1679"/>
                <a:gd name="T21" fmla="*/ 683 h 1343"/>
                <a:gd name="T22" fmla="*/ 810 w 1679"/>
                <a:gd name="T23" fmla="*/ 766 h 1343"/>
                <a:gd name="T24" fmla="*/ 701 w 1679"/>
                <a:gd name="T25" fmla="*/ 850 h 1343"/>
                <a:gd name="T26" fmla="*/ 591 w 1679"/>
                <a:gd name="T27" fmla="*/ 933 h 1343"/>
                <a:gd name="T28" fmla="*/ 478 w 1679"/>
                <a:gd name="T29" fmla="*/ 1015 h 1343"/>
                <a:gd name="T30" fmla="*/ 363 w 1679"/>
                <a:gd name="T31" fmla="*/ 1097 h 1343"/>
                <a:gd name="T32" fmla="*/ 245 w 1679"/>
                <a:gd name="T33" fmla="*/ 1180 h 1343"/>
                <a:gd name="T34" fmla="*/ 125 w 1679"/>
                <a:gd name="T35" fmla="*/ 1260 h 1343"/>
                <a:gd name="T36" fmla="*/ 3 w 1679"/>
                <a:gd name="T37" fmla="*/ 1341 h 1343"/>
                <a:gd name="T38" fmla="*/ 3 w 1679"/>
                <a:gd name="T39" fmla="*/ 1341 h 1343"/>
                <a:gd name="T40" fmla="*/ 1 w 1679"/>
                <a:gd name="T41" fmla="*/ 1342 h 1343"/>
                <a:gd name="T42" fmla="*/ 0 w 1679"/>
                <a:gd name="T43" fmla="*/ 1343 h 1343"/>
                <a:gd name="T44" fmla="*/ 1679 w 1679"/>
                <a:gd name="T45" fmla="*/ 1343 h 1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9" h="1343">
                  <a:moveTo>
                    <a:pt x="1679" y="1343"/>
                  </a:moveTo>
                  <a:lnTo>
                    <a:pt x="1679" y="0"/>
                  </a:lnTo>
                  <a:lnTo>
                    <a:pt x="1679" y="0"/>
                  </a:lnTo>
                  <a:lnTo>
                    <a:pt x="1593" y="85"/>
                  </a:lnTo>
                  <a:lnTo>
                    <a:pt x="1503" y="172"/>
                  </a:lnTo>
                  <a:lnTo>
                    <a:pt x="1411" y="258"/>
                  </a:lnTo>
                  <a:lnTo>
                    <a:pt x="1317" y="343"/>
                  </a:lnTo>
                  <a:lnTo>
                    <a:pt x="1221" y="429"/>
                  </a:lnTo>
                  <a:lnTo>
                    <a:pt x="1121" y="514"/>
                  </a:lnTo>
                  <a:lnTo>
                    <a:pt x="1020" y="598"/>
                  </a:lnTo>
                  <a:lnTo>
                    <a:pt x="916" y="683"/>
                  </a:lnTo>
                  <a:lnTo>
                    <a:pt x="810" y="766"/>
                  </a:lnTo>
                  <a:lnTo>
                    <a:pt x="701" y="850"/>
                  </a:lnTo>
                  <a:lnTo>
                    <a:pt x="591" y="933"/>
                  </a:lnTo>
                  <a:lnTo>
                    <a:pt x="478" y="1015"/>
                  </a:lnTo>
                  <a:lnTo>
                    <a:pt x="363" y="1097"/>
                  </a:lnTo>
                  <a:lnTo>
                    <a:pt x="245" y="1180"/>
                  </a:lnTo>
                  <a:lnTo>
                    <a:pt x="125" y="1260"/>
                  </a:lnTo>
                  <a:lnTo>
                    <a:pt x="3" y="1341"/>
                  </a:lnTo>
                  <a:lnTo>
                    <a:pt x="3" y="1341"/>
                  </a:lnTo>
                  <a:lnTo>
                    <a:pt x="1" y="1342"/>
                  </a:lnTo>
                  <a:lnTo>
                    <a:pt x="0" y="1343"/>
                  </a:lnTo>
                  <a:lnTo>
                    <a:pt x="1679" y="1343"/>
                  </a:lnTo>
                  <a:close/>
                </a:path>
              </a:pathLst>
            </a:custGeom>
            <a:solidFill>
              <a:srgbClr val="00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358775" y="358775"/>
            <a:ext cx="8602663" cy="4367213"/>
          </a:xfrm>
        </p:spPr>
        <p:txBody>
          <a:bodyPr tIns="36000" rIns="180000" anchor="t"/>
          <a:lstStyle>
            <a:lvl1pPr algn="l">
              <a:lnSpc>
                <a:spcPct val="8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238" y="6172199"/>
            <a:ext cx="12191762" cy="685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Date Placeholder 10"/>
          <p:cNvSpPr>
            <a:spLocks noGrp="1"/>
          </p:cNvSpPr>
          <p:nvPr>
            <p:ph type="dt" sz="half" idx="10"/>
          </p:nvPr>
        </p:nvSpPr>
        <p:spPr>
          <a:xfrm>
            <a:off x="978098" y="6438156"/>
            <a:ext cx="828000" cy="153888"/>
          </a:xfrm>
        </p:spPr>
        <p:txBody>
          <a:bodyPr/>
          <a:lstStyle/>
          <a:p>
            <a:fld id="{800C43A4-2EBF-4E8E-891F-5ABB0C59DC74}" type="datetime1">
              <a:rPr lang="en-GB" smtClean="0"/>
              <a:t>01/04/2018</a:t>
            </a:fld>
            <a:endParaRPr lang="en-GB" dirty="0"/>
          </a:p>
        </p:txBody>
      </p:sp>
      <p:sp>
        <p:nvSpPr>
          <p:cNvPr id="21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806098" y="6438156"/>
            <a:ext cx="9255406" cy="153888"/>
          </a:xfrm>
        </p:spPr>
        <p:txBody>
          <a:bodyPr/>
          <a:lstStyle/>
          <a:p>
            <a:r>
              <a:rPr lang="en-US" smtClean="0"/>
              <a:t>PRESENTATION FOOTER</a:t>
            </a:r>
            <a:endParaRPr lang="en-GB" dirty="0"/>
          </a:p>
        </p:txBody>
      </p:sp>
      <p:sp>
        <p:nvSpPr>
          <p:cNvPr id="22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11061504" y="6438156"/>
            <a:ext cx="768545" cy="153888"/>
          </a:xfrm>
        </p:spPr>
        <p:txBody>
          <a:bodyPr/>
          <a:lstStyle/>
          <a:p>
            <a:fld id="{A92D7E8A-A0E3-4239-9A38-4F8DCAE2A92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5" y="6335485"/>
            <a:ext cx="345567" cy="36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703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FA71-B8F9-4EC7-8F7D-436D78F2E717}" type="datetime1">
              <a:rPr lang="en-GB" smtClean="0"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FOOTER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58775" y="1616074"/>
            <a:ext cx="5737225" cy="45720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6096000" y="1616074"/>
            <a:ext cx="5737225" cy="45720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75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spAutoFit/>
          </a:bodyPr>
          <a:lstStyle/>
          <a:p>
            <a:pPr algn="ctr"/>
            <a:endParaRPr lang="en-GB" sz="2000" dirty="0" smtClean="0"/>
          </a:p>
        </p:txBody>
      </p:sp>
      <p:sp>
        <p:nvSpPr>
          <p:cNvPr id="9" name="Rectangle 8"/>
          <p:cNvSpPr/>
          <p:nvPr userDrawn="1"/>
        </p:nvSpPr>
        <p:spPr>
          <a:xfrm>
            <a:off x="238" y="6172200"/>
            <a:ext cx="12191762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8775" y="358776"/>
            <a:ext cx="5737225" cy="83715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616075"/>
            <a:ext cx="5737225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1433-5D70-42D0-A129-835811F9CD51}" type="datetime1">
              <a:rPr lang="en-GB" smtClean="0"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FOOTER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096000" y="-1"/>
            <a:ext cx="6096000" cy="61722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5" y="6334544"/>
            <a:ext cx="345567" cy="36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28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93D6-1DDA-4B5C-932F-40F734EE7916}" type="datetime1">
              <a:rPr lang="en-GB" smtClean="0"/>
              <a:t>01/04/2018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FOOTER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000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4459-7714-4389-A104-C3AE0EB678AC}" type="datetime1">
              <a:rPr lang="en-GB" smtClean="0"/>
              <a:t>01/04/2018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FOOTER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307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213" y="4855082"/>
            <a:ext cx="3325742" cy="28248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2543" y="-2092751"/>
            <a:ext cx="5227585" cy="44367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10705" y="1404594"/>
            <a:ext cx="4047141" cy="42750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4267" y="2795450"/>
            <a:ext cx="3194755" cy="129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68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2314 C 0.00143 0.02314 0.00273 0.025 0.00273 0.02754 C 0.00273 0.03009 0.00143 0.03217 8.33333E-7 0.03217 C -0.00143 0.03217 -0.00247 0.03009 -0.00247 0.02754 C -0.00247 0.025 -0.00143 0.02314 8.33333E-7 0.02314 Z " pathEditMode="relative" rAng="0" ptsTypes="AAAAA">
                                      <p:cBhvr>
                                        <p:cTn id="6" dur="5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20000">
                                      <p:cBhvr>
                                        <p:cTn id="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0243 C -0.00287 0.0243 -0.00573 0.02546 -0.00573 0.02755 C -0.00573 0.0294 -0.00287 0.03102 0.00013 0.03102 C 0.00338 0.03102 0.00599 0.0294 0.00599 0.02755 C 0.00599 0.02546 0.00338 0.0243 0.00013 0.0243 Z " pathEditMode="relative" rAng="0" ptsTypes="AAAAA">
                                      <p:cBhvr>
                                        <p:cTn id="10" dur="6000" spd="-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12" dur="6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59259E-6 C -0.003 -2.59259E-6 -0.00586 0.00278 -0.00586 0.00834 C -0.00586 0.01297 -0.003 0.01736 6.25E-7 0.01736 C 0.00325 0.01736 0.00586 0.01297 0.00586 0.00834 C 0.00586 0.00278 0.00325 -2.59259E-6 6.25E-7 -2.59259E-6 Z " pathEditMode="relative" rAng="0" ptsTypes="AAAAA">
                                      <p:cBhvr>
                                        <p:cTn id="14" dur="6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6" dur="6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38" y="6172200"/>
            <a:ext cx="12191762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471275" cy="91563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5" y="1616074"/>
            <a:ext cx="11471275" cy="4572000"/>
          </a:xfrm>
          <a:prstGeom prst="rect">
            <a:avLst/>
          </a:prstGeom>
        </p:spPr>
        <p:txBody>
          <a:bodyPr vert="horz" lIns="0" tIns="0" rIns="18000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8098" y="6438156"/>
            <a:ext cx="828000" cy="15388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A5453F8-179E-4406-ACB2-071063CB716C}" type="datetime1">
              <a:rPr lang="en-GB" smtClean="0"/>
              <a:t>01/04/2018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6098" y="6438156"/>
            <a:ext cx="9255406" cy="15388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PRESENTATION FOOTER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504" y="6438156"/>
            <a:ext cx="768545" cy="15388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92D7E8A-A0E3-4239-9A38-4F8DCAE2A92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5" y="6334544"/>
            <a:ext cx="345567" cy="36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17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4" r:id="rId6"/>
    <p:sldLayoutId id="2147483655" r:id="rId7"/>
    <p:sldLayoutId id="2147483658" r:id="rId8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5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71463" indent="-271463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266700" indent="0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66700" indent="0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26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pos="7452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  <p15:guide id="6" orient="horz" pos="1018" userDrawn="1">
          <p15:clr>
            <a:srgbClr val="F26B43"/>
          </p15:clr>
        </p15:guide>
        <p15:guide id="7" pos="2033" userDrawn="1">
          <p15:clr>
            <a:srgbClr val="F26B43"/>
          </p15:clr>
        </p15:guide>
        <p15:guide id="8" pos="56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nils-erik.vallikivi@telia.ee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25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sz="3600" b="1" dirty="0" smtClean="0"/>
              <a:t>Ja selle…</a:t>
            </a:r>
            <a:endParaRPr lang="et-EE" sz="36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71105" y="2485359"/>
            <a:ext cx="1918750" cy="4857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noAutofit/>
          </a:bodyPr>
          <a:lstStyle/>
          <a:p>
            <a:pPr algn="ctr"/>
            <a:r>
              <a:rPr lang="et-EE" sz="1400" dirty="0" smtClean="0">
                <a:solidFill>
                  <a:schemeClr val="bg1"/>
                </a:solidFill>
              </a:rPr>
              <a:t>Töökohtade haldus	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33486" y="2485359"/>
            <a:ext cx="1904917" cy="4857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noAutofit/>
          </a:bodyPr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Võrgud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97255" y="2498062"/>
            <a:ext cx="1906271" cy="4857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noAutofit/>
          </a:bodyPr>
          <a:lstStyle/>
          <a:p>
            <a:pPr algn="ctr"/>
            <a:r>
              <a:rPr lang="et-EE" sz="1400" dirty="0" smtClean="0">
                <a:solidFill>
                  <a:schemeClr val="bg1"/>
                </a:solidFill>
              </a:rPr>
              <a:t>Klienditugi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53397" y="2498062"/>
            <a:ext cx="1906271" cy="4857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noAutofit/>
          </a:bodyPr>
          <a:lstStyle/>
          <a:p>
            <a:pPr algn="ctr"/>
            <a:r>
              <a:rPr lang="et-EE" sz="1400" dirty="0" smtClean="0">
                <a:solidFill>
                  <a:schemeClr val="bg1"/>
                </a:solidFill>
              </a:rPr>
              <a:t>Pilveserverid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109539" y="2489199"/>
            <a:ext cx="1860877" cy="4857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noAutofit/>
          </a:bodyPr>
          <a:lstStyle/>
          <a:p>
            <a:pPr algn="ctr"/>
            <a:r>
              <a:rPr lang="et-EE" sz="1400" dirty="0" smtClean="0">
                <a:solidFill>
                  <a:schemeClr val="bg1"/>
                </a:solidFill>
              </a:rPr>
              <a:t>Varundus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0020287" y="2490379"/>
            <a:ext cx="1906271" cy="4857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tIns="180000" rIns="360000" bIns="180000" rtlCol="0" anchor="ctr">
            <a:noAutofit/>
          </a:bodyPr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Tarkvara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infrastruktuur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1105" y="3078197"/>
            <a:ext cx="19037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Arvutid</a:t>
            </a:r>
            <a:r>
              <a:rPr lang="en-US" sz="1400" dirty="0" smtClean="0"/>
              <a:t> ja </a:t>
            </a:r>
            <a:r>
              <a:rPr lang="en-US" sz="1400" dirty="0" err="1" smtClean="0"/>
              <a:t>lisaseadmed</a:t>
            </a:r>
            <a:r>
              <a:rPr lang="en-US" sz="1400" dirty="0" smtClean="0"/>
              <a:t> on </a:t>
            </a:r>
            <a:r>
              <a:rPr lang="en-US" sz="1400" dirty="0" err="1" smtClean="0"/>
              <a:t>töökorras</a:t>
            </a:r>
            <a:r>
              <a:rPr lang="en-US" sz="1400" dirty="0" smtClean="0"/>
              <a:t>, </a:t>
            </a:r>
            <a:r>
              <a:rPr lang="en-US" sz="1400" dirty="0" err="1" smtClean="0"/>
              <a:t>tagatud</a:t>
            </a:r>
            <a:r>
              <a:rPr lang="en-US" sz="1400" dirty="0" smtClean="0"/>
              <a:t> on </a:t>
            </a:r>
            <a:r>
              <a:rPr lang="en-US" sz="1400" dirty="0" err="1" smtClean="0"/>
              <a:t>mugav</a:t>
            </a:r>
            <a:r>
              <a:rPr lang="en-US" sz="1400" dirty="0" smtClean="0"/>
              <a:t> </a:t>
            </a:r>
            <a:r>
              <a:rPr lang="en-US" sz="1400" dirty="0" err="1" smtClean="0"/>
              <a:t>rutiin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233486" y="3078197"/>
            <a:ext cx="18460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Andmeside</a:t>
            </a:r>
            <a:r>
              <a:rPr lang="en-US" sz="1400" dirty="0" smtClean="0"/>
              <a:t> </a:t>
            </a:r>
            <a:r>
              <a:rPr lang="en-US" sz="1400" dirty="0" err="1" smtClean="0"/>
              <a:t>võrgud</a:t>
            </a:r>
            <a:r>
              <a:rPr lang="en-US" sz="1400" dirty="0" smtClean="0"/>
              <a:t> on </a:t>
            </a:r>
            <a:r>
              <a:rPr lang="en-US" sz="1400" dirty="0" err="1" smtClean="0"/>
              <a:t>meeskonna-siseselt</a:t>
            </a:r>
            <a:r>
              <a:rPr lang="en-US" sz="1400" dirty="0" smtClean="0"/>
              <a:t> </a:t>
            </a:r>
            <a:r>
              <a:rPr lang="en-US" sz="1400" dirty="0" err="1" smtClean="0"/>
              <a:t>lihtsalt</a:t>
            </a:r>
            <a:r>
              <a:rPr lang="en-US" sz="1400" dirty="0" smtClean="0"/>
              <a:t> </a:t>
            </a:r>
            <a:r>
              <a:rPr lang="en-US" sz="1400" dirty="0" err="1" smtClean="0"/>
              <a:t>kasutatavad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239499" y="3101591"/>
            <a:ext cx="149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dirty="0" smtClean="0"/>
              <a:t>24x7 toimiv </a:t>
            </a:r>
            <a:r>
              <a:rPr lang="et-EE" sz="1400" dirty="0" err="1" smtClean="0"/>
              <a:t>helpdesk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6153396" y="3130595"/>
            <a:ext cx="1906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Info ja </a:t>
            </a:r>
            <a:r>
              <a:rPr lang="en-US" sz="1400" dirty="0" err="1" smtClean="0"/>
              <a:t>andmed</a:t>
            </a:r>
            <a:r>
              <a:rPr lang="en-US" sz="1400" dirty="0" smtClean="0"/>
              <a:t> on </a:t>
            </a:r>
            <a:r>
              <a:rPr lang="en-US" sz="1400" dirty="0" err="1" smtClean="0"/>
              <a:t>pilve</a:t>
            </a:r>
            <a:r>
              <a:rPr lang="en-US" sz="1400" dirty="0" smtClean="0"/>
              <a:t> peal – </a:t>
            </a:r>
            <a:r>
              <a:rPr lang="en-US" sz="1400" dirty="0" err="1" smtClean="0"/>
              <a:t>turvaline</a:t>
            </a:r>
            <a:r>
              <a:rPr lang="en-US" sz="1400" dirty="0" smtClean="0"/>
              <a:t> </a:t>
            </a:r>
            <a:r>
              <a:rPr lang="en-US" sz="1400" dirty="0" err="1" smtClean="0"/>
              <a:t>ligipääs</a:t>
            </a:r>
            <a:r>
              <a:rPr lang="en-US" sz="1400" dirty="0" smtClean="0"/>
              <a:t> </a:t>
            </a:r>
            <a:r>
              <a:rPr lang="en-US" sz="1400" dirty="0" err="1" smtClean="0"/>
              <a:t>kõigile</a:t>
            </a:r>
            <a:r>
              <a:rPr lang="en-US" sz="1400" dirty="0" smtClean="0"/>
              <a:t> ja </a:t>
            </a:r>
            <a:r>
              <a:rPr lang="en-US" sz="1400" dirty="0" err="1" smtClean="0"/>
              <a:t>kõikjalt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109538" y="3121041"/>
            <a:ext cx="1860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dirty="0" smtClean="0"/>
              <a:t>Andmed on varundatud ja 100% taastatavad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9988022" y="3179160"/>
            <a:ext cx="19385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Tarkvara</a:t>
            </a:r>
            <a:r>
              <a:rPr lang="en-US" sz="1400" dirty="0" smtClean="0"/>
              <a:t> </a:t>
            </a:r>
            <a:r>
              <a:rPr lang="et-EE" sz="1400" dirty="0" smtClean="0"/>
              <a:t>töökohaseadmetes </a:t>
            </a:r>
            <a:r>
              <a:rPr lang="en-US" sz="1400" dirty="0" smtClean="0"/>
              <a:t>on </a:t>
            </a:r>
            <a:r>
              <a:rPr lang="en-US" sz="1400" dirty="0" err="1" smtClean="0"/>
              <a:t>uuendatud</a:t>
            </a:r>
            <a:r>
              <a:rPr lang="en-US" sz="1400" dirty="0" smtClean="0"/>
              <a:t> ja on 100% </a:t>
            </a:r>
            <a:r>
              <a:rPr lang="en-US" sz="1400" dirty="0" err="1" smtClean="0"/>
              <a:t>kasutajamugav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1796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sz="3600" b="1" dirty="0"/>
              <a:t>Miks valiti </a:t>
            </a:r>
            <a:r>
              <a:rPr lang="et-EE" sz="3600" b="1" dirty="0" smtClean="0"/>
              <a:t>just Telia</a:t>
            </a:r>
            <a:endParaRPr lang="et-EE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Võtsime </a:t>
            </a:r>
            <a:r>
              <a:rPr lang="et-EE" sz="3200" dirty="0"/>
              <a:t>vastutuse kogu IT </a:t>
            </a:r>
            <a:r>
              <a:rPr lang="et-EE" sz="3200" dirty="0" smtClean="0"/>
              <a:t>eest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/>
              <a:t>Pakume tõesti häid </a:t>
            </a:r>
            <a:r>
              <a:rPr lang="en-US" sz="3200" dirty="0" smtClean="0"/>
              <a:t>IT</a:t>
            </a:r>
            <a:r>
              <a:rPr lang="et-EE" sz="3200" dirty="0"/>
              <a:t>-</a:t>
            </a:r>
            <a:r>
              <a:rPr lang="en-US" sz="3200" dirty="0" smtClean="0"/>
              <a:t> </a:t>
            </a:r>
            <a:r>
              <a:rPr lang="en-US" sz="3200" dirty="0"/>
              <a:t>ja </a:t>
            </a:r>
            <a:r>
              <a:rPr lang="en-US" sz="3200" dirty="0" err="1" smtClean="0"/>
              <a:t>pilve</a:t>
            </a:r>
            <a:r>
              <a:rPr lang="et-EE" sz="3200" dirty="0" smtClean="0"/>
              <a:t>lahendusi</a:t>
            </a:r>
            <a:endParaRPr lang="et-E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Kõik </a:t>
            </a:r>
            <a:r>
              <a:rPr lang="et-EE" sz="3200" dirty="0"/>
              <a:t>teenused ühest kohast – </a:t>
            </a:r>
            <a:r>
              <a:rPr lang="et-EE" sz="3200" dirty="0" smtClean="0"/>
              <a:t>üks kontaktipunkt kliendihalduri isikus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Oleme </a:t>
            </a:r>
            <a:r>
              <a:rPr lang="et-EE" sz="3200" dirty="0"/>
              <a:t>päriselt </a:t>
            </a:r>
            <a:r>
              <a:rPr lang="et-EE" sz="3200" dirty="0" smtClean="0"/>
              <a:t>personaalsed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397904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sz="3600" b="1" dirty="0"/>
              <a:t>Mida pidada </a:t>
            </a:r>
            <a:r>
              <a:rPr lang="et-EE" sz="3600" b="1" dirty="0" smtClean="0"/>
              <a:t>meeles…</a:t>
            </a:r>
            <a:endParaRPr lang="et-EE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Kõik </a:t>
            </a:r>
            <a:r>
              <a:rPr lang="et-EE" sz="3200" dirty="0"/>
              <a:t>algab infosüsteemide kaardistusest – loob eelduse edukaks </a:t>
            </a:r>
            <a:r>
              <a:rPr lang="et-EE" sz="3200" dirty="0" smtClean="0"/>
              <a:t>projektiks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Ükski </a:t>
            </a:r>
            <a:r>
              <a:rPr lang="et-EE" sz="3200" dirty="0"/>
              <a:t>üleminek ei ole kiire – korralik ja läbimõeldud </a:t>
            </a:r>
            <a:r>
              <a:rPr lang="et-EE" sz="3200" dirty="0" smtClean="0"/>
              <a:t>tegevuskava </a:t>
            </a:r>
            <a:r>
              <a:rPr lang="et-EE" sz="3200" dirty="0"/>
              <a:t>on eduka projekti </a:t>
            </a:r>
            <a:r>
              <a:rPr lang="et-EE" sz="3200" dirty="0" smtClean="0"/>
              <a:t>alus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Olemasolevate </a:t>
            </a:r>
            <a:r>
              <a:rPr lang="et-EE" sz="3200" dirty="0"/>
              <a:t>lahenduste muutmine on sageli keerulisem kui uus süsteem nullist üles </a:t>
            </a:r>
            <a:r>
              <a:rPr lang="et-EE" sz="3200" dirty="0" smtClean="0"/>
              <a:t>ehitada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Andmestike </a:t>
            </a:r>
            <a:r>
              <a:rPr lang="et-EE" sz="3200" dirty="0"/>
              <a:t>ühtlustamine on üldjuhul keeruline – nõuab </a:t>
            </a:r>
            <a:r>
              <a:rPr lang="et-EE" sz="3200" dirty="0" smtClean="0"/>
              <a:t>aega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54321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sz="3600" b="1" dirty="0"/>
              <a:t>Mida pidada </a:t>
            </a:r>
            <a:r>
              <a:rPr lang="et-EE" sz="3600" b="1" dirty="0" smtClean="0"/>
              <a:t>meeles…</a:t>
            </a:r>
            <a:endParaRPr lang="et-EE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Mida </a:t>
            </a:r>
            <a:r>
              <a:rPr lang="et-EE" sz="3200" dirty="0"/>
              <a:t>standardsemad lahendused, seda vähem probleeme (nt MS Office vs </a:t>
            </a:r>
            <a:r>
              <a:rPr lang="et-EE" sz="3200" dirty="0" smtClean="0"/>
              <a:t>derivaadid)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E-posti </a:t>
            </a:r>
            <a:r>
              <a:rPr lang="et-EE" sz="3200" dirty="0"/>
              <a:t>teenuse hoidmine täna enda juures ei ole otstarbekas – Office 365 on taskukohane </a:t>
            </a:r>
            <a:r>
              <a:rPr lang="et-EE" sz="3200" dirty="0" smtClean="0"/>
              <a:t>lahendus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 smtClean="0"/>
              <a:t>ISKE </a:t>
            </a:r>
            <a:r>
              <a:rPr lang="et-EE" sz="3200" dirty="0"/>
              <a:t>ja ISO nõuetele vastavus – „mees ja koer“ ei suuda </a:t>
            </a:r>
            <a:r>
              <a:rPr lang="et-EE" sz="3200" dirty="0" smtClean="0"/>
              <a:t>täita</a:t>
            </a:r>
          </a:p>
        </p:txBody>
      </p:sp>
    </p:spTree>
    <p:extLst>
      <p:ext uri="{BB962C8B-B14F-4D97-AF65-F5344CB8AC3E}">
        <p14:creationId xmlns:p14="http://schemas.microsoft.com/office/powerpoint/2010/main" val="163853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TÄNAME!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Nils-Erik Vallikivi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58775" y="6239174"/>
            <a:ext cx="2873329" cy="307777"/>
          </a:xfrm>
        </p:spPr>
        <p:txBody>
          <a:bodyPr/>
          <a:lstStyle/>
          <a:p>
            <a:fld id="{0405AFA7-B8B2-4BCC-A9D2-5B6A31249511}" type="datetime1">
              <a:rPr lang="en-GB" smtClean="0"/>
              <a:pPr/>
              <a:t>01/04/2018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5930" y="614939"/>
            <a:ext cx="5785861" cy="57858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1604" y="1628282"/>
            <a:ext cx="3334512" cy="333451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8775" y="2405675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t-EE" dirty="0" err="1" smtClean="0"/>
              <a:t>Nils</a:t>
            </a:r>
            <a:r>
              <a:rPr lang="et-EE" dirty="0" smtClean="0"/>
              <a:t>-Erik Vallikivi</a:t>
            </a:r>
          </a:p>
          <a:p>
            <a:endParaRPr lang="et-EE" dirty="0" smtClean="0"/>
          </a:p>
          <a:p>
            <a:r>
              <a:rPr lang="et-EE" dirty="0" smtClean="0"/>
              <a:t>Andmekeskuste lahendused</a:t>
            </a:r>
          </a:p>
          <a:p>
            <a:endParaRPr lang="et-EE" dirty="0" smtClean="0"/>
          </a:p>
          <a:p>
            <a:r>
              <a:rPr lang="et-EE" dirty="0" smtClean="0">
                <a:hlinkClick r:id="rId5"/>
              </a:rPr>
              <a:t>nils-erik.vallikivi@telia.ee</a:t>
            </a:r>
            <a:endParaRPr lang="et-EE" dirty="0" smtClean="0"/>
          </a:p>
          <a:p>
            <a:endParaRPr lang="et-EE" dirty="0"/>
          </a:p>
          <a:p>
            <a:r>
              <a:rPr lang="et-EE" dirty="0" smtClean="0"/>
              <a:t>Tel. 52 31 852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4053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IT TEENUSENA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Järva valla näitel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Nils-Erik Vallikivi</a:t>
            </a:r>
            <a:endParaRPr lang="en-GB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AFA7-B8B2-4BCC-A9D2-5B6A31249511}" type="datetime1">
              <a:rPr lang="en-GB" smtClean="0"/>
              <a:pPr/>
              <a:t>01/04/2018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5930" y="614939"/>
            <a:ext cx="5785861" cy="57858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1604" y="1628282"/>
            <a:ext cx="3334512" cy="333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5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4" y="358776"/>
            <a:ext cx="10542905" cy="837152"/>
          </a:xfrm>
        </p:spPr>
        <p:txBody>
          <a:bodyPr/>
          <a:lstStyle/>
          <a:p>
            <a:r>
              <a:rPr lang="et-EE" sz="3600" b="1" dirty="0"/>
              <a:t>Uus olukord alates </a:t>
            </a:r>
            <a:r>
              <a:rPr lang="et-EE" sz="3600" b="1" dirty="0" smtClean="0"/>
              <a:t>01.01.2018</a:t>
            </a:r>
            <a:r>
              <a:rPr lang="et-EE" sz="3600" b="1" dirty="0"/>
              <a:t> </a:t>
            </a:r>
            <a:r>
              <a:rPr lang="et-EE" sz="3600" b="1" dirty="0" smtClean="0"/>
              <a:t>– üldised murekohad</a:t>
            </a:r>
            <a:endParaRPr lang="et-EE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504314"/>
            <a:ext cx="11471274" cy="4572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b="1" dirty="0" smtClean="0"/>
              <a:t>Uus </a:t>
            </a:r>
            <a:r>
              <a:rPr lang="et-EE" sz="2400" b="1" dirty="0"/>
              <a:t>olukord kõigi jaoks, ei ole päris selget teadmist, mida peaks tegema ja </a:t>
            </a:r>
            <a:r>
              <a:rPr lang="et-EE" sz="2400" b="1" dirty="0" smtClean="0"/>
              <a:t>kuidas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Ühendvaldade </a:t>
            </a:r>
            <a:r>
              <a:rPr lang="et-EE" sz="2400" dirty="0"/>
              <a:t>pindala geograafiliselt oluliselt suurem, teeninduspunktid  füüsiliselt </a:t>
            </a:r>
            <a:r>
              <a:rPr lang="et-EE" sz="2400" dirty="0" smtClean="0"/>
              <a:t>eraldatud – kuidas füüsiliselt katta kogu haldusala</a:t>
            </a:r>
            <a:endParaRPr lang="et-E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Oluliselt </a:t>
            </a:r>
            <a:r>
              <a:rPr lang="et-EE" sz="2400" dirty="0"/>
              <a:t>suurem ametnike hulk keda </a:t>
            </a:r>
            <a:r>
              <a:rPr lang="et-EE" sz="2400" dirty="0" smtClean="0"/>
              <a:t>hallata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Rahaline </a:t>
            </a:r>
            <a:r>
              <a:rPr lang="et-EE" sz="2400" dirty="0"/>
              <a:t>ressurss investeeringuteks </a:t>
            </a:r>
            <a:r>
              <a:rPr lang="et-EE" sz="2400" dirty="0" smtClean="0"/>
              <a:t>piiratud või puudub üldse</a:t>
            </a:r>
            <a:endParaRPr lang="et-EE" sz="2400" dirty="0"/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29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7975600" cy="837152"/>
          </a:xfrm>
        </p:spPr>
        <p:txBody>
          <a:bodyPr/>
          <a:lstStyle/>
          <a:p>
            <a:r>
              <a:rPr lang="et-EE" sz="3600" b="1" dirty="0"/>
              <a:t>Levinud probleemid </a:t>
            </a:r>
            <a:r>
              <a:rPr lang="et-EE" sz="3600" b="1" dirty="0" smtClean="0"/>
              <a:t>IT valdkonnas täna</a:t>
            </a:r>
            <a:endParaRPr lang="et-EE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IT-süsteemid </a:t>
            </a:r>
            <a:r>
              <a:rPr lang="et-EE" sz="2400" dirty="0" smtClean="0"/>
              <a:t>erinevalt </a:t>
            </a:r>
            <a:r>
              <a:rPr lang="et-EE" sz="2400" dirty="0"/>
              <a:t>üles </a:t>
            </a:r>
            <a:r>
              <a:rPr lang="et-EE" sz="2400" dirty="0" smtClean="0"/>
              <a:t>ehitatud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Riistvara </a:t>
            </a:r>
            <a:r>
              <a:rPr lang="et-EE" sz="2400" dirty="0"/>
              <a:t>on üldjuhul vanem kui peaks, hea et üldse </a:t>
            </a:r>
            <a:r>
              <a:rPr lang="et-EE" sz="2400" dirty="0" smtClean="0"/>
              <a:t>töötab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Tarkvara </a:t>
            </a:r>
            <a:r>
              <a:rPr lang="et-EE" sz="2400" dirty="0"/>
              <a:t>litsentseerimine enamasti </a:t>
            </a:r>
            <a:r>
              <a:rPr lang="et-EE" sz="2400" dirty="0" smtClean="0"/>
              <a:t>puudulik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Tehniliste </a:t>
            </a:r>
            <a:r>
              <a:rPr lang="et-EE" sz="2400" dirty="0"/>
              <a:t>lahenduste ühendamine/liitmine ei ole lihtne või on ebaotstarbekalt </a:t>
            </a:r>
            <a:r>
              <a:rPr lang="et-EE" sz="2400" dirty="0" smtClean="0"/>
              <a:t>kallis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IT </a:t>
            </a:r>
            <a:r>
              <a:rPr lang="et-EE" sz="2400" dirty="0"/>
              <a:t>personal "teeb ennast vajalikuks" - info kinnihoidmine, ümmargune jutt jne</a:t>
            </a:r>
          </a:p>
          <a:p>
            <a:r>
              <a:rPr lang="et-EE" sz="2400" dirty="0"/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226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7975600" cy="837152"/>
          </a:xfrm>
        </p:spPr>
        <p:txBody>
          <a:bodyPr/>
          <a:lstStyle/>
          <a:p>
            <a:r>
              <a:rPr lang="et-EE" sz="3600" dirty="0" smtClean="0"/>
              <a:t>Reaalne näide </a:t>
            </a:r>
            <a:r>
              <a:rPr lang="et-EE" sz="3600" dirty="0" smtClean="0"/>
              <a:t>ühest Eesti </a:t>
            </a:r>
            <a:r>
              <a:rPr lang="et-EE" sz="3600" dirty="0" smtClean="0"/>
              <a:t>vallast</a:t>
            </a:r>
            <a:endParaRPr lang="et-EE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~</a:t>
            </a:r>
            <a:r>
              <a:rPr lang="et-EE" sz="2400" dirty="0"/>
              <a:t>50 töökohaga </a:t>
            </a:r>
            <a:r>
              <a:rPr lang="et-EE" sz="2400" dirty="0" smtClean="0"/>
              <a:t>vallas on </a:t>
            </a:r>
            <a:r>
              <a:rPr lang="et-EE" sz="2400" dirty="0" smtClean="0"/>
              <a:t>täiskohaga palgal kaks  </a:t>
            </a:r>
            <a:r>
              <a:rPr lang="et-EE" sz="2400" dirty="0"/>
              <a:t>IT inimest ning planeeritakse värvata ka </a:t>
            </a:r>
            <a:r>
              <a:rPr lang="et-EE" sz="2400" dirty="0" smtClean="0"/>
              <a:t>kolmandat – viitab </a:t>
            </a:r>
            <a:r>
              <a:rPr lang="et-EE" sz="2400" dirty="0" smtClean="0"/>
              <a:t>pisut korruptiivsele tegevusele?</a:t>
            </a:r>
            <a:endParaRPr lang="et-E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Ei </a:t>
            </a:r>
            <a:r>
              <a:rPr lang="et-EE" sz="2400" dirty="0"/>
              <a:t>ole kindlasti vajalik – </a:t>
            </a:r>
            <a:r>
              <a:rPr lang="et-EE" sz="2400" dirty="0" smtClean="0"/>
              <a:t>üks </a:t>
            </a:r>
            <a:r>
              <a:rPr lang="et-EE" sz="2400" dirty="0"/>
              <a:t>pädev IT </a:t>
            </a:r>
            <a:r>
              <a:rPr lang="et-EE" sz="2400" dirty="0" smtClean="0"/>
              <a:t>spetsialist suudab </a:t>
            </a:r>
            <a:r>
              <a:rPr lang="et-EE" sz="2400" dirty="0"/>
              <a:t>teenindada </a:t>
            </a:r>
            <a:r>
              <a:rPr lang="et-EE" sz="2400" dirty="0" smtClean="0"/>
              <a:t>vähemalt 100 </a:t>
            </a:r>
            <a:r>
              <a:rPr lang="et-EE" sz="2400" dirty="0" smtClean="0"/>
              <a:t>töökohta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Majanduslikult </a:t>
            </a:r>
            <a:r>
              <a:rPr lang="et-EE" sz="2400" dirty="0"/>
              <a:t>ebapädev ja </a:t>
            </a:r>
            <a:r>
              <a:rPr lang="et-EE" sz="2400" dirty="0" smtClean="0"/>
              <a:t>vallale/riigile </a:t>
            </a:r>
            <a:r>
              <a:rPr lang="et-EE" sz="2400" dirty="0"/>
              <a:t>kahjulik </a:t>
            </a:r>
            <a:r>
              <a:rPr lang="et-EE" sz="2400" dirty="0" smtClean="0"/>
              <a:t>otsus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smtClean="0"/>
              <a:t>…..</a:t>
            </a:r>
            <a:endParaRPr lang="en-GB" sz="2400" dirty="0"/>
          </a:p>
          <a:p>
            <a:r>
              <a:rPr lang="et-EE" sz="2400" dirty="0"/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69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0033000" cy="837152"/>
          </a:xfrm>
        </p:spPr>
        <p:txBody>
          <a:bodyPr/>
          <a:lstStyle/>
          <a:p>
            <a:r>
              <a:rPr lang="et-EE" b="1" dirty="0" smtClean="0"/>
              <a:t>Olukord enne valdade ühendamist Järva vallaks</a:t>
            </a:r>
            <a:endParaRPr lang="et-E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Töötasud/kulud </a:t>
            </a:r>
            <a:r>
              <a:rPr lang="et-EE" dirty="0" err="1" smtClean="0"/>
              <a:t>sisseostetud</a:t>
            </a:r>
            <a:r>
              <a:rPr lang="et-EE" dirty="0" smtClean="0"/>
              <a:t> </a:t>
            </a:r>
            <a:r>
              <a:rPr lang="et-EE" dirty="0" err="1" smtClean="0"/>
              <a:t>IT-le</a:t>
            </a:r>
            <a:r>
              <a:rPr lang="et-EE" dirty="0" smtClean="0"/>
              <a:t> hinnanguliselt ~400-500</a:t>
            </a:r>
            <a:r>
              <a:rPr lang="et-EE" dirty="0"/>
              <a:t>€ </a:t>
            </a:r>
            <a:r>
              <a:rPr lang="et-EE" dirty="0" smtClean="0"/>
              <a:t>omavalitsuse </a:t>
            </a:r>
            <a:r>
              <a:rPr lang="et-EE" dirty="0"/>
              <a:t>kohta kuus (kokku ~3000€-3500</a:t>
            </a:r>
            <a:r>
              <a:rPr lang="et-EE" dirty="0" smtClean="0"/>
              <a:t>€)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Igas endises väikevallas </a:t>
            </a:r>
            <a:r>
              <a:rPr lang="et-EE" dirty="0"/>
              <a:t>oma IT-mehe „käekiri“, süsteemid erinevalt </a:t>
            </a:r>
            <a:r>
              <a:rPr lang="et-EE" dirty="0" smtClean="0"/>
              <a:t>lahendatud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Aegunud </a:t>
            </a:r>
            <a:r>
              <a:rPr lang="et-EE" dirty="0"/>
              <a:t>riistvara (serverid, </a:t>
            </a:r>
            <a:r>
              <a:rPr lang="et-EE" dirty="0" smtClean="0"/>
              <a:t>varundusseadmed, töökohaseadmed)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Puudulik litsentsipoliitika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Andmete </a:t>
            </a:r>
            <a:r>
              <a:rPr lang="et-EE" dirty="0"/>
              <a:t>varundamine ja taastamiskõlblikkus küsitava </a:t>
            </a:r>
            <a:r>
              <a:rPr lang="et-EE" dirty="0" smtClean="0"/>
              <a:t>väärtusega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Andmeid </a:t>
            </a:r>
            <a:r>
              <a:rPr lang="et-EE" dirty="0"/>
              <a:t>asuvad </a:t>
            </a:r>
            <a:r>
              <a:rPr lang="et-EE" dirty="0" smtClean="0"/>
              <a:t>erinevates serverites</a:t>
            </a:r>
            <a:r>
              <a:rPr lang="et-EE" dirty="0"/>
              <a:t>, välistel </a:t>
            </a:r>
            <a:r>
              <a:rPr lang="et-EE" dirty="0" smtClean="0"/>
              <a:t>võrguketastel jne</a:t>
            </a:r>
            <a:endParaRPr lang="et-E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Seadmed </a:t>
            </a:r>
            <a:r>
              <a:rPr lang="et-EE" dirty="0"/>
              <a:t>ligipääsetavad füüsiliselt ja </a:t>
            </a:r>
            <a:r>
              <a:rPr lang="et-EE" dirty="0" smtClean="0"/>
              <a:t>tarkvaraliselt – lihtne ligipääs </a:t>
            </a:r>
            <a:r>
              <a:rPr lang="et-EE" dirty="0"/>
              <a:t>delikaatsetele isikuandmetele</a:t>
            </a:r>
          </a:p>
          <a:p>
            <a:pPr lvl="3"/>
            <a:endParaRPr lang="en-GB" dirty="0"/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371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b="1" dirty="0"/>
              <a:t>Ja kuidas kõik paremaks sai ehk kuidas lahendasime probleemid…</a:t>
            </a:r>
            <a:endParaRPr lang="et-E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Ehitasime </a:t>
            </a:r>
            <a:r>
              <a:rPr lang="et-EE" dirty="0"/>
              <a:t>välja kõiki teeninduspunkte ühendava </a:t>
            </a:r>
            <a:r>
              <a:rPr lang="et-EE" dirty="0" smtClean="0"/>
              <a:t>kohtvõrgu – kogu Järva vald on </a:t>
            </a:r>
            <a:r>
              <a:rPr lang="et-EE" dirty="0" smtClean="0"/>
              <a:t>arvutivõrgu vaates </a:t>
            </a:r>
            <a:r>
              <a:rPr lang="et-EE" dirty="0" smtClean="0"/>
              <a:t>ühtne tervik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/>
              <a:t>P</a:t>
            </a:r>
            <a:r>
              <a:rPr lang="et-EE" dirty="0" smtClean="0"/>
              <a:t>aigaldasime teeninduspunktidesse hallatud tulemüürid</a:t>
            </a:r>
            <a:endParaRPr lang="et-E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Kolisime andmed Telia pilve – </a:t>
            </a:r>
            <a:r>
              <a:rPr lang="et-EE" dirty="0"/>
              <a:t>olemasolev riistvara </a:t>
            </a:r>
            <a:r>
              <a:rPr lang="et-EE" dirty="0" smtClean="0"/>
              <a:t>oli amortiseerunud</a:t>
            </a:r>
            <a:r>
              <a:rPr lang="et-EE" dirty="0"/>
              <a:t>, </a:t>
            </a:r>
            <a:r>
              <a:rPr lang="et-EE" dirty="0" smtClean="0"/>
              <a:t>ebaotstarbekas ja ebaturvaline käitada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Viisime </a:t>
            </a:r>
            <a:r>
              <a:rPr lang="et-EE" dirty="0"/>
              <a:t>e-posti lahenduse Office 365 keskkonda </a:t>
            </a:r>
            <a:r>
              <a:rPr lang="et-EE" dirty="0" smtClean="0"/>
              <a:t>(serverid </a:t>
            </a:r>
            <a:r>
              <a:rPr lang="et-EE" dirty="0" smtClean="0"/>
              <a:t>asuvad </a:t>
            </a:r>
            <a:r>
              <a:rPr lang="et-EE" dirty="0" smtClean="0"/>
              <a:t>Euroopas</a:t>
            </a:r>
            <a:r>
              <a:rPr lang="et-EE" dirty="0"/>
              <a:t>, vastab Eesti/EU </a:t>
            </a:r>
            <a:r>
              <a:rPr lang="et-EE" dirty="0" smtClean="0"/>
              <a:t>seadusandlusele)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Standardiseerisime </a:t>
            </a:r>
            <a:r>
              <a:rPr lang="et-EE" dirty="0"/>
              <a:t>töökohaseadmed – vähem erinevaid platvorme tähendab vähem probleeme tähendab vähem haldusele kuluvat </a:t>
            </a:r>
            <a:r>
              <a:rPr lang="et-EE" dirty="0" smtClean="0"/>
              <a:t>aega</a:t>
            </a:r>
          </a:p>
          <a:p>
            <a:pPr lvl="3"/>
            <a:endParaRPr lang="en-GB" dirty="0"/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93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b="1" dirty="0" smtClean="0"/>
              <a:t>Ja kuidas </a:t>
            </a:r>
            <a:r>
              <a:rPr lang="et-EE" b="1" dirty="0"/>
              <a:t>kõik paremaks </a:t>
            </a:r>
            <a:r>
              <a:rPr lang="et-EE" b="1" dirty="0" smtClean="0"/>
              <a:t>sai ehk kuidas lahendasime probleemid…</a:t>
            </a:r>
            <a:endParaRPr lang="et-E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/>
              <a:t>Ühendasime töökohaseadmed </a:t>
            </a:r>
            <a:r>
              <a:rPr lang="et-EE" dirty="0" smtClean="0"/>
              <a:t>Telia </a:t>
            </a:r>
            <a:r>
              <a:rPr lang="et-EE" dirty="0" err="1" smtClean="0"/>
              <a:t>kaughalduse</a:t>
            </a:r>
            <a:r>
              <a:rPr lang="et-EE" dirty="0" smtClean="0"/>
              <a:t> süsteemiga, </a:t>
            </a:r>
            <a:r>
              <a:rPr lang="et-EE" dirty="0"/>
              <a:t>mis </a:t>
            </a:r>
            <a:r>
              <a:rPr lang="et-EE" dirty="0" smtClean="0"/>
              <a:t>annab võimaluse lahendada kasutaja probleemi oluliselt kiiremini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Pilveserverid on </a:t>
            </a:r>
            <a:r>
              <a:rPr lang="et-EE" dirty="0" err="1" smtClean="0"/>
              <a:t>monitooritud</a:t>
            </a:r>
            <a:r>
              <a:rPr lang="et-EE" dirty="0" smtClean="0"/>
              <a:t> ja korrektselt varundatud </a:t>
            </a:r>
            <a:r>
              <a:rPr lang="et-EE" dirty="0"/>
              <a:t>– </a:t>
            </a:r>
            <a:r>
              <a:rPr lang="et-EE" dirty="0" err="1" smtClean="0"/>
              <a:t>helpdesk</a:t>
            </a:r>
            <a:r>
              <a:rPr lang="et-EE" dirty="0" smtClean="0"/>
              <a:t> saab </a:t>
            </a:r>
            <a:r>
              <a:rPr lang="et-EE" dirty="0" err="1" smtClean="0"/>
              <a:t>saab</a:t>
            </a:r>
            <a:r>
              <a:rPr lang="et-EE" dirty="0" smtClean="0"/>
              <a:t> </a:t>
            </a:r>
            <a:r>
              <a:rPr lang="et-EE" dirty="0"/>
              <a:t>teavituse igast </a:t>
            </a:r>
            <a:r>
              <a:rPr lang="et-EE" dirty="0" smtClean="0"/>
              <a:t>anomaaliast ning probleemile reageeritakse juba ennetavalt.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24 </a:t>
            </a:r>
            <a:r>
              <a:rPr lang="et-EE" dirty="0"/>
              <a:t>x 7 toimiv </a:t>
            </a:r>
            <a:r>
              <a:rPr lang="et-EE" dirty="0" smtClean="0"/>
              <a:t>klienditugi </a:t>
            </a:r>
            <a:r>
              <a:rPr lang="et-EE" dirty="0"/>
              <a:t>(</a:t>
            </a:r>
            <a:r>
              <a:rPr lang="et-EE" dirty="0" err="1" smtClean="0"/>
              <a:t>helpdesk</a:t>
            </a:r>
            <a:r>
              <a:rPr lang="et-E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/>
              <a:t>Garanteeritud </a:t>
            </a:r>
            <a:r>
              <a:rPr lang="et-EE" dirty="0"/>
              <a:t>reageerimisaeg kliendi probleemidele (Spetsialistid valmis reageerima 24x7)</a:t>
            </a:r>
          </a:p>
        </p:txBody>
      </p:sp>
    </p:spTree>
    <p:extLst>
      <p:ext uri="{BB962C8B-B14F-4D97-AF65-F5344CB8AC3E}">
        <p14:creationId xmlns:p14="http://schemas.microsoft.com/office/powerpoint/2010/main" val="96432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8775" y="358776"/>
            <a:ext cx="11144967" cy="837152"/>
          </a:xfrm>
        </p:spPr>
        <p:txBody>
          <a:bodyPr/>
          <a:lstStyle/>
          <a:p>
            <a:r>
              <a:rPr lang="et-EE" sz="3600" b="1" dirty="0"/>
              <a:t>Saavutasime olulise kulude kokkuhoiu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B6992-6B0C-4B4D-AA01-F9D39C8077C7}" type="datetime1">
              <a:rPr lang="en-GB" smtClean="0"/>
              <a:pPr/>
              <a:t>01/04/2018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TELIA IT-TEENUSED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7E8A-A0E3-4239-9A38-4F8DCAE2A92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half" idx="13"/>
          </p:nvPr>
        </p:nvSpPr>
        <p:spPr>
          <a:xfrm>
            <a:off x="358775" y="1616074"/>
            <a:ext cx="11471274" cy="4572001"/>
          </a:xfrm>
        </p:spPr>
        <p:txBody>
          <a:bodyPr/>
          <a:lstStyle/>
          <a:p>
            <a:pPr algn="ctr"/>
            <a:endParaRPr lang="et-EE" sz="3200" b="1" dirty="0" smtClean="0"/>
          </a:p>
          <a:p>
            <a:pPr algn="ctr"/>
            <a:endParaRPr lang="et-EE" sz="3200" b="1" dirty="0"/>
          </a:p>
          <a:p>
            <a:pPr algn="ctr"/>
            <a:r>
              <a:rPr lang="et-EE" sz="3200" b="1" dirty="0" smtClean="0"/>
              <a:t>Enne 	~3000€-3500 </a:t>
            </a:r>
            <a:r>
              <a:rPr lang="et-EE" sz="3200" b="1" dirty="0"/>
              <a:t>€ </a:t>
            </a:r>
            <a:r>
              <a:rPr lang="et-EE" sz="3200" b="1" dirty="0" smtClean="0"/>
              <a:t>kuus</a:t>
            </a:r>
          </a:p>
          <a:p>
            <a:pPr algn="ctr"/>
            <a:r>
              <a:rPr lang="et-EE" sz="3200" b="1" dirty="0" smtClean="0"/>
              <a:t>Pärast 	&lt; 1500 € kuus</a:t>
            </a:r>
            <a:endParaRPr lang="et-EE" sz="3200" b="1" dirty="0"/>
          </a:p>
        </p:txBody>
      </p:sp>
    </p:spTree>
    <p:extLst>
      <p:ext uri="{BB962C8B-B14F-4D97-AF65-F5344CB8AC3E}">
        <p14:creationId xmlns:p14="http://schemas.microsoft.com/office/powerpoint/2010/main" val="250271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lia Group">
  <a:themeElements>
    <a:clrScheme name="Telia Group">
      <a:dk1>
        <a:sysClr val="windowText" lastClr="000000"/>
      </a:dk1>
      <a:lt1>
        <a:sysClr val="window" lastClr="FFFFFF"/>
      </a:lt1>
      <a:dk2>
        <a:srgbClr val="990AE3"/>
      </a:dk2>
      <a:lt2>
        <a:srgbClr val="E7E6E6"/>
      </a:lt2>
      <a:accent1>
        <a:srgbClr val="32FF00"/>
      </a:accent1>
      <a:accent2>
        <a:srgbClr val="00CDFF"/>
      </a:accent2>
      <a:accent3>
        <a:srgbClr val="00CDCD"/>
      </a:accent3>
      <a:accent4>
        <a:srgbClr val="FF00CC"/>
      </a:accent4>
      <a:accent5>
        <a:srgbClr val="FF3264"/>
      </a:accent5>
      <a:accent6>
        <a:srgbClr val="FF9B00"/>
      </a:accent6>
      <a:hlink>
        <a:srgbClr val="000000"/>
      </a:hlink>
      <a:folHlink>
        <a:srgbClr val="000000"/>
      </a:folHlink>
    </a:clrScheme>
    <a:fontScheme name="Telia Group">
      <a:majorFont>
        <a:latin typeface="Pebb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wrap="none" lIns="360000" tIns="180000" rIns="360000" bIns="180000" rtlCol="0" anchor="ctr">
        <a:spAutoFit/>
      </a:bodyPr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1"/>
          </a:solidFill>
          <a:tailEnd type="arrow" w="med" len="sm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liaGroup-PPTTemplate-v1" id="{696C4DCC-CAB1-4959-ADB7-5CC43013627E}" vid="{01C72879-5FFA-44DF-B390-CF6CB474E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TELIA_GROUP_TEMPLATE</Template>
  <TotalTime>0</TotalTime>
  <Words>1566</Words>
  <Application>Microsoft Office PowerPoint</Application>
  <PresentationFormat>Widescreen</PresentationFormat>
  <Paragraphs>209</Paragraphs>
  <Slides>14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Pebble</vt:lpstr>
      <vt:lpstr>Telia Group</vt:lpstr>
      <vt:lpstr>PowerPoint Presentation</vt:lpstr>
      <vt:lpstr>IT TEENUSENA  Järva valla näitel  </vt:lpstr>
      <vt:lpstr>Uus olukord alates 01.01.2018 – üldised murekohad</vt:lpstr>
      <vt:lpstr>Levinud probleemid IT valdkonnas täna</vt:lpstr>
      <vt:lpstr>Reaalne näide ühest Eesti vallast</vt:lpstr>
      <vt:lpstr>Olukord enne valdade ühendamist Järva vallaks</vt:lpstr>
      <vt:lpstr>Ja kuidas kõik paremaks sai ehk kuidas lahendasime probleemid…</vt:lpstr>
      <vt:lpstr>Ja kuidas kõik paremaks sai ehk kuidas lahendasime probleemid…</vt:lpstr>
      <vt:lpstr>Saavutasime olulise kulude kokkuhoiu</vt:lpstr>
      <vt:lpstr>Ja selle…</vt:lpstr>
      <vt:lpstr>Miks valiti just Telia</vt:lpstr>
      <vt:lpstr>Mida pidada meeles…</vt:lpstr>
      <vt:lpstr>Mida pidada meeles…</vt:lpstr>
      <vt:lpstr>TÄNAME!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2016-04-22T13:19:11Z</dcterms:created>
  <dcterms:modified xsi:type="dcterms:W3CDTF">2018-04-01T19:14:28Z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