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4" r:id="rId1"/>
  </p:sldMasterIdLst>
  <p:sldIdLst>
    <p:sldId id="256" r:id="rId2"/>
    <p:sldId id="284" r:id="rId3"/>
    <p:sldId id="287" r:id="rId4"/>
    <p:sldId id="290" r:id="rId5"/>
    <p:sldId id="269" r:id="rId6"/>
    <p:sldId id="270" r:id="rId7"/>
    <p:sldId id="271" r:id="rId8"/>
    <p:sldId id="286" r:id="rId9"/>
    <p:sldId id="258" r:id="rId10"/>
    <p:sldId id="267" r:id="rId11"/>
    <p:sldId id="281" r:id="rId12"/>
    <p:sldId id="282" r:id="rId13"/>
    <p:sldId id="283" r:id="rId14"/>
    <p:sldId id="268" r:id="rId15"/>
    <p:sldId id="272" r:id="rId16"/>
    <p:sldId id="273" r:id="rId17"/>
    <p:sldId id="274" r:id="rId18"/>
    <p:sldId id="263" r:id="rId19"/>
    <p:sldId id="266" r:id="rId20"/>
    <p:sldId id="264" r:id="rId21"/>
    <p:sldId id="265" r:id="rId22"/>
    <p:sldId id="261" r:id="rId23"/>
    <p:sldId id="260" r:id="rId24"/>
    <p:sldId id="262" r:id="rId25"/>
    <p:sldId id="276" r:id="rId26"/>
    <p:sldId id="277" r:id="rId27"/>
    <p:sldId id="275" r:id="rId28"/>
    <p:sldId id="278" r:id="rId29"/>
    <p:sldId id="280" r:id="rId30"/>
    <p:sldId id="285" r:id="rId31"/>
    <p:sldId id="292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9AB3A824-1A51-4B26-AD58-A6D8E14F6C04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451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07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D3FFE419-2371-464F-8239-3959401C3561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514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6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E5059C3-6A89-4494-99FF-5A4D6FFD50EB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250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2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7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9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9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2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CBC1C18-307B-4F68-A007-B5B542270E8D}" type="datetimeFigureOut">
              <a:rPr lang="en-US" smtClean="0"/>
              <a:t>11/26/2019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07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C086-6FA5-4287-BED5-4F8A694AE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7126" y="2678464"/>
            <a:ext cx="8832898" cy="3798420"/>
          </a:xfrm>
        </p:spPr>
        <p:txBody>
          <a:bodyPr anchor="t">
            <a:normAutofit/>
          </a:bodyPr>
          <a:lstStyle/>
          <a:p>
            <a:r>
              <a:rPr lang="et-EE" sz="8000" dirty="0"/>
              <a:t>Raplamaa tuleviku-visioon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E8357-9F7A-4D36-9BF3-BAC8FD10C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7125" y="1238250"/>
            <a:ext cx="8832899" cy="1143117"/>
          </a:xfrm>
        </p:spPr>
        <p:txBody>
          <a:bodyPr anchor="b">
            <a:normAutofit lnSpcReduction="10000"/>
          </a:bodyPr>
          <a:lstStyle/>
          <a:p>
            <a:r>
              <a:rPr lang="et-EE" sz="3200" dirty="0"/>
              <a:t>Tavo Kikas</a:t>
            </a:r>
          </a:p>
          <a:p>
            <a:r>
              <a:rPr lang="et-EE" sz="3200" dirty="0"/>
              <a:t>Pärnu, 29.11.2019</a:t>
            </a:r>
          </a:p>
        </p:txBody>
      </p:sp>
    </p:spTree>
    <p:extLst>
      <p:ext uri="{BB962C8B-B14F-4D97-AF65-F5344CB8AC3E}">
        <p14:creationId xmlns:p14="http://schemas.microsoft.com/office/powerpoint/2010/main" val="3300692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Multimodaalne ühendatus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75B4E6E-BCDA-4893-AB20-864E23DD3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39" y="1774274"/>
            <a:ext cx="3785039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/>
              <a:t>Eesmärk</a:t>
            </a:r>
            <a:r>
              <a:rPr lang="en-US" sz="2800" dirty="0"/>
              <a:t> on </a:t>
            </a:r>
            <a:r>
              <a:rPr lang="en-US" sz="2800" dirty="0" err="1"/>
              <a:t>välja</a:t>
            </a:r>
            <a:r>
              <a:rPr lang="en-US" sz="2800" dirty="0"/>
              <a:t> </a:t>
            </a:r>
            <a:r>
              <a:rPr lang="en-US" sz="2800" dirty="0" err="1"/>
              <a:t>aren</a:t>
            </a:r>
            <a:r>
              <a:rPr lang="et-EE" sz="2800" dirty="0"/>
              <a:t>-</a:t>
            </a:r>
            <a:r>
              <a:rPr lang="en-US" sz="2800" dirty="0"/>
              <a:t>da</a:t>
            </a:r>
            <a:r>
              <a:rPr lang="et-EE" sz="2800" dirty="0"/>
              <a:t>tud</a:t>
            </a:r>
            <a:r>
              <a:rPr lang="en-US" sz="2800" dirty="0"/>
              <a:t> </a:t>
            </a:r>
            <a:r>
              <a:rPr lang="en-US" sz="2800" dirty="0" err="1"/>
              <a:t>väike</a:t>
            </a:r>
            <a:r>
              <a:rPr lang="en-US" sz="2800" dirty="0"/>
              <a:t>- ja </a:t>
            </a:r>
            <a:r>
              <a:rPr lang="en-US" sz="2800" dirty="0" err="1"/>
              <a:t>hobi</a:t>
            </a:r>
            <a:r>
              <a:rPr lang="et-EE" sz="2800" dirty="0"/>
              <a:t>-</a:t>
            </a:r>
            <a:r>
              <a:rPr lang="en-US" sz="2800" dirty="0" err="1"/>
              <a:t>lennunduse</a:t>
            </a:r>
            <a:r>
              <a:rPr lang="en-US" sz="2800" dirty="0"/>
              <a:t>, </a:t>
            </a:r>
            <a:r>
              <a:rPr lang="en-US" sz="2800" dirty="0" err="1"/>
              <a:t>lennu</a:t>
            </a:r>
            <a:r>
              <a:rPr lang="en-US" sz="2800" dirty="0"/>
              <a:t>- ja </a:t>
            </a:r>
            <a:r>
              <a:rPr lang="en-US" sz="2800" dirty="0" err="1"/>
              <a:t>langevarjuspordi</a:t>
            </a:r>
            <a:r>
              <a:rPr lang="en-US" sz="2800" dirty="0"/>
              <a:t> </a:t>
            </a:r>
            <a:r>
              <a:rPr lang="en-US" sz="2800" dirty="0" err="1"/>
              <a:t>ning</a:t>
            </a:r>
            <a:r>
              <a:rPr lang="en-US" sz="2800" dirty="0"/>
              <a:t> </a:t>
            </a:r>
            <a:r>
              <a:rPr lang="en-US" sz="2800" dirty="0" err="1"/>
              <a:t>lennundusega</a:t>
            </a:r>
            <a:r>
              <a:rPr lang="en-US" sz="2800" dirty="0"/>
              <a:t> </a:t>
            </a:r>
            <a:r>
              <a:rPr lang="en-US" sz="2800" dirty="0" err="1"/>
              <a:t>seotud</a:t>
            </a:r>
            <a:r>
              <a:rPr lang="en-US" sz="2800" dirty="0"/>
              <a:t> </a:t>
            </a:r>
            <a:r>
              <a:rPr lang="en-US" sz="2800" dirty="0" err="1"/>
              <a:t>väikeettevõtluse</a:t>
            </a:r>
            <a:r>
              <a:rPr lang="en-US" sz="2800" dirty="0"/>
              <a:t> </a:t>
            </a:r>
            <a:r>
              <a:rPr lang="en-US" sz="2800" dirty="0" err="1"/>
              <a:t>keskus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 err="1"/>
              <a:t>Pikemas</a:t>
            </a:r>
            <a:r>
              <a:rPr lang="en-US" sz="2800" dirty="0"/>
              <a:t> </a:t>
            </a:r>
            <a:r>
              <a:rPr lang="en-US" sz="2800" dirty="0" err="1"/>
              <a:t>perspektiivis</a:t>
            </a:r>
            <a:r>
              <a:rPr lang="en-US" sz="2800" dirty="0"/>
              <a:t> ja </a:t>
            </a:r>
            <a:r>
              <a:rPr lang="en-US" sz="2800" dirty="0" err="1"/>
              <a:t>tehnika</a:t>
            </a:r>
            <a:r>
              <a:rPr lang="en-US" sz="2800" dirty="0"/>
              <a:t> </a:t>
            </a:r>
            <a:r>
              <a:rPr lang="en-US" sz="2800" dirty="0" err="1"/>
              <a:t>arenedes</a:t>
            </a:r>
            <a:r>
              <a:rPr lang="en-US" sz="2800" dirty="0"/>
              <a:t> </a:t>
            </a:r>
            <a:r>
              <a:rPr lang="en-US" sz="2800" dirty="0" err="1"/>
              <a:t>võib</a:t>
            </a:r>
            <a:r>
              <a:rPr lang="en-US" sz="2800" dirty="0"/>
              <a:t> </a:t>
            </a:r>
            <a:r>
              <a:rPr lang="en-US" sz="2800" dirty="0" err="1"/>
              <a:t>kaaluda</a:t>
            </a:r>
            <a:r>
              <a:rPr lang="en-US" sz="2800" dirty="0"/>
              <a:t> </a:t>
            </a:r>
            <a:r>
              <a:rPr lang="en-US" sz="2800" dirty="0" err="1"/>
              <a:t>võimalusi</a:t>
            </a:r>
            <a:r>
              <a:rPr lang="en-US" sz="2800" dirty="0"/>
              <a:t> </a:t>
            </a:r>
            <a:r>
              <a:rPr lang="en-US" sz="2800" dirty="0" err="1"/>
              <a:t>liinilendude</a:t>
            </a:r>
            <a:r>
              <a:rPr lang="en-US" sz="2800" dirty="0"/>
              <a:t> </a:t>
            </a:r>
            <a:r>
              <a:rPr lang="en-US" sz="2800" dirty="0" err="1"/>
              <a:t>osas</a:t>
            </a:r>
            <a:r>
              <a:rPr lang="en-US" sz="2800" dirty="0"/>
              <a:t>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2C8B45-CCB8-41E0-9E79-D1E30156D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7" r="369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52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Kõrge lisandväärtusega ettevõtted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8ABD25D-E187-4C61-907E-2FD6EC374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8606" y="2286003"/>
            <a:ext cx="3751482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Strateegiline eesmärk 5: Mitmekesine ettevõtluskeskkond, kus toimetavad kõrget lisandväärtust tootvad ettevõtted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901B37-C152-44FE-AFA4-22C2F3A70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9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0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Mitmekesine ettevõtluskeskkond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92644ED6-41F2-4190-A69F-97A235DE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6995" y="2286003"/>
            <a:ext cx="378503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Strateegiline eesmärk 6: Enam nutikat ettevõtlust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E408E5-5029-4C24-ACBA-ABACED802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5" r="4299" b="-1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14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Enam nutikat ettevõtlust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3D07B1B8-DFA4-4920-9CB3-4418AC681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Tuua Raplamaale sisse uusi teadmisi ja uusi tegijaid nutikates majandusharudes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944B4D-ED10-4243-8D31-E4D4E0054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3" r="2" b="1483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62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Ekspordivõimekus ja lisandväärtus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92F6E4-C1D0-4A70-8A0C-DDD149BDB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550" y="2269225"/>
            <a:ext cx="3759871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/>
              <a:t>K</a:t>
            </a:r>
            <a:r>
              <a:rPr lang="en-US" sz="2800" dirty="0" err="1"/>
              <a:t>ujundada</a:t>
            </a:r>
            <a:r>
              <a:rPr lang="en-US" sz="2800" dirty="0"/>
              <a:t> </a:t>
            </a:r>
            <a:r>
              <a:rPr lang="en-US" sz="2800" dirty="0" err="1"/>
              <a:t>välja</a:t>
            </a:r>
            <a:r>
              <a:rPr lang="en-US" sz="2800" dirty="0"/>
              <a:t> </a:t>
            </a:r>
            <a:r>
              <a:rPr lang="en-US" sz="2800" dirty="0" err="1"/>
              <a:t>rahvus</a:t>
            </a:r>
            <a:r>
              <a:rPr lang="et-EE" sz="2800" dirty="0"/>
              <a:t>-</a:t>
            </a:r>
            <a:r>
              <a:rPr lang="en-US" sz="2800" dirty="0" err="1"/>
              <a:t>vaheline</a:t>
            </a:r>
            <a:r>
              <a:rPr lang="en-US" sz="2800" dirty="0"/>
              <a:t> </a:t>
            </a:r>
            <a:r>
              <a:rPr lang="et-EE" sz="2800" dirty="0"/>
              <a:t>raskemasinate </a:t>
            </a:r>
            <a:r>
              <a:rPr lang="en-US" sz="2800" dirty="0" err="1"/>
              <a:t>kompetentsikeskus</a:t>
            </a:r>
            <a:r>
              <a:rPr lang="et-EE" sz="2800" dirty="0"/>
              <a:t> Kehtnas</a:t>
            </a:r>
            <a:r>
              <a:rPr lang="en-US" sz="2800" dirty="0"/>
              <a:t>, </a:t>
            </a:r>
            <a:r>
              <a:rPr lang="en-US" sz="2800" dirty="0" err="1"/>
              <a:t>kus</a:t>
            </a:r>
            <a:r>
              <a:rPr lang="en-US" sz="2800" dirty="0"/>
              <a:t> </a:t>
            </a:r>
            <a:r>
              <a:rPr lang="en-US" sz="2800" dirty="0" err="1"/>
              <a:t>tehtaks</a:t>
            </a:r>
            <a:r>
              <a:rPr lang="en-US" sz="2800" dirty="0"/>
              <a:t> ka </a:t>
            </a:r>
            <a:r>
              <a:rPr lang="en-US" sz="2800" dirty="0" err="1"/>
              <a:t>teadus</a:t>
            </a:r>
            <a:r>
              <a:rPr lang="en-US" sz="2800" dirty="0"/>
              <a:t>- ja </a:t>
            </a:r>
            <a:r>
              <a:rPr lang="en-US" sz="2800" dirty="0" err="1"/>
              <a:t>uurimistööd</a:t>
            </a:r>
            <a:r>
              <a:rPr lang="en-US" sz="2800" dirty="0"/>
              <a:t> </a:t>
            </a:r>
            <a:r>
              <a:rPr lang="en-US" sz="2800" dirty="0" err="1"/>
              <a:t>ehk</a:t>
            </a:r>
            <a:r>
              <a:rPr lang="en-US" sz="2800" dirty="0"/>
              <a:t> </a:t>
            </a:r>
            <a:r>
              <a:rPr lang="en-US" sz="2800" dirty="0" err="1"/>
              <a:t>loodaks</a:t>
            </a:r>
            <a:r>
              <a:rPr lang="en-US" sz="2800" dirty="0"/>
              <a:t> </a:t>
            </a:r>
            <a:r>
              <a:rPr lang="en-US" sz="2800" dirty="0" err="1"/>
              <a:t>uut</a:t>
            </a:r>
            <a:r>
              <a:rPr lang="en-US" sz="2800" dirty="0"/>
              <a:t> </a:t>
            </a:r>
            <a:r>
              <a:rPr lang="en-US" sz="2800" dirty="0" err="1"/>
              <a:t>teadmust</a:t>
            </a:r>
            <a:r>
              <a:rPr lang="en-US" sz="2800" dirty="0"/>
              <a:t> </a:t>
            </a:r>
            <a:r>
              <a:rPr lang="en-US" sz="2800" dirty="0" err="1"/>
              <a:t>rasketehnika</a:t>
            </a:r>
            <a:r>
              <a:rPr lang="et-EE" sz="2800" dirty="0"/>
              <a:t> valdkonnas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DCDB70-C8C2-4FB8-8036-FFBC11118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375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3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Tehniline areng ja nutilahendused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24A2221-8933-4051-8336-3AF379F1A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Tegevussuund 16.2: Targad lahendused ja tehniline areng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147B33-567F-4544-80BB-B711FF5A8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3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Nutikad lahendused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EA7EB1-3C8A-46D9-B991-FCF88B248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Eesmärk on nutikate lahenduste laiem rakendamine maakonnas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A1DCA7-7CFA-43F8-AAF0-2B118DF6A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5" r="4404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2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Targa linna testpiirkond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9781DF-F6B5-4282-80F3-FE846D590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Rapla linnast võiks kujundada targa linna testpiirkonna erinevatele nutikate lahenduste väljatöötajatele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2A1934-71E1-4D12-B762-5E843AE74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3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5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Rahvusvaheline konverentsikeskus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ADE6F95-01E0-4697-AF7D-6EE516EC0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93" y="2277614"/>
            <a:ext cx="3977985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Strateegiline</a:t>
            </a:r>
            <a:r>
              <a:rPr lang="en-US" sz="2800" dirty="0"/>
              <a:t> </a:t>
            </a:r>
            <a:r>
              <a:rPr lang="en-US" sz="2800" dirty="0" err="1"/>
              <a:t>eesmärk</a:t>
            </a:r>
            <a:r>
              <a:rPr lang="en-US" sz="2800" dirty="0"/>
              <a:t> 19: </a:t>
            </a:r>
            <a:r>
              <a:rPr lang="en-US" sz="2800" dirty="0" err="1"/>
              <a:t>Raplamaa</a:t>
            </a:r>
            <a:r>
              <a:rPr lang="et-EE" sz="2800" dirty="0"/>
              <a:t> </a:t>
            </a:r>
            <a:r>
              <a:rPr lang="en-US" sz="2800" dirty="0"/>
              <a:t>on </a:t>
            </a:r>
            <a:r>
              <a:rPr lang="en-US" sz="2800" dirty="0" err="1"/>
              <a:t>eristuv</a:t>
            </a:r>
            <a:r>
              <a:rPr lang="en-US" sz="2800" dirty="0"/>
              <a:t>, </a:t>
            </a:r>
            <a:r>
              <a:rPr lang="en-US" sz="2800" dirty="0" err="1"/>
              <a:t>tuntud</a:t>
            </a:r>
            <a:r>
              <a:rPr lang="en-US" sz="2800" dirty="0"/>
              <a:t> ja </a:t>
            </a:r>
            <a:r>
              <a:rPr lang="en-US" sz="2800" dirty="0" err="1"/>
              <a:t>hea</a:t>
            </a:r>
            <a:r>
              <a:rPr lang="en-US" sz="2800" dirty="0"/>
              <a:t> </a:t>
            </a:r>
            <a:r>
              <a:rPr lang="en-US" sz="2800" dirty="0" err="1"/>
              <a:t>mainega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9C7377-4D97-47E7-824B-C82A786B2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38" r="1105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26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Konverentsi- ja messiturism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3A6C28-6961-44E8-A0DF-990F96631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39" y="2286003"/>
            <a:ext cx="3541757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/>
              <a:t>Eesmärgi</a:t>
            </a:r>
            <a:r>
              <a:rPr lang="en-US" sz="2800" dirty="0"/>
              <a:t> </a:t>
            </a:r>
            <a:r>
              <a:rPr lang="en-US" sz="2800" dirty="0" err="1"/>
              <a:t>põhisuund</a:t>
            </a:r>
            <a:r>
              <a:rPr lang="en-US" sz="2800" dirty="0"/>
              <a:t> on </a:t>
            </a:r>
            <a:r>
              <a:rPr lang="en-US" sz="2800" dirty="0" err="1"/>
              <a:t>kujundada</a:t>
            </a:r>
            <a:r>
              <a:rPr lang="en-US" sz="2800" dirty="0"/>
              <a:t> </a:t>
            </a:r>
            <a:r>
              <a:rPr lang="en-US" sz="2800" dirty="0" err="1"/>
              <a:t>Raplamaale</a:t>
            </a:r>
            <a:r>
              <a:rPr lang="et-EE" sz="2800" dirty="0"/>
              <a:t> </a:t>
            </a:r>
            <a:r>
              <a:rPr lang="en-US" sz="2800" dirty="0" err="1"/>
              <a:t>positiivselt</a:t>
            </a:r>
            <a:r>
              <a:rPr lang="en-US" sz="2800" dirty="0"/>
              <a:t> </a:t>
            </a:r>
            <a:r>
              <a:rPr lang="en-US" sz="2800" dirty="0" err="1"/>
              <a:t>eristuv</a:t>
            </a:r>
            <a:r>
              <a:rPr lang="en-US" sz="2800" dirty="0"/>
              <a:t> </a:t>
            </a:r>
            <a:r>
              <a:rPr lang="en-US" sz="2800" dirty="0" err="1"/>
              <a:t>kuvand</a:t>
            </a:r>
            <a:r>
              <a:rPr lang="en-US" sz="2800" dirty="0"/>
              <a:t>, mis </a:t>
            </a:r>
            <a:r>
              <a:rPr lang="en-US" sz="2800" dirty="0" err="1"/>
              <a:t>oleks</a:t>
            </a:r>
            <a:r>
              <a:rPr lang="en-US" sz="2800" dirty="0"/>
              <a:t> </a:t>
            </a:r>
            <a:r>
              <a:rPr lang="en-US" sz="2800" dirty="0" err="1"/>
              <a:t>atraktiivne</a:t>
            </a:r>
            <a:r>
              <a:rPr lang="et-EE" sz="2800" dirty="0"/>
              <a:t> </a:t>
            </a:r>
            <a:r>
              <a:rPr lang="en-US" sz="2800" dirty="0" err="1"/>
              <a:t>investoritele</a:t>
            </a:r>
            <a:r>
              <a:rPr lang="en-US" sz="2800" dirty="0"/>
              <a:t>, </a:t>
            </a:r>
            <a:r>
              <a:rPr lang="en-US" sz="2800" dirty="0" err="1"/>
              <a:t>elanikele</a:t>
            </a:r>
            <a:r>
              <a:rPr lang="en-US" sz="2800" dirty="0"/>
              <a:t> ja </a:t>
            </a:r>
            <a:r>
              <a:rPr lang="en-US" sz="2800" dirty="0" err="1"/>
              <a:t>külalistele</a:t>
            </a:r>
            <a:r>
              <a:rPr lang="en-US" sz="2800" dirty="0"/>
              <a:t>.</a:t>
            </a:r>
          </a:p>
          <a:p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925A4A-2685-4549-A6BA-36ED6C7E0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706" b="-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7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EB2893-2459-4F61-8AA1-1A9C8C36C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94" r="-2" b="-2"/>
          <a:stretch/>
        </p:blipFill>
        <p:spPr>
          <a:xfrm>
            <a:off x="20" y="146187"/>
            <a:ext cx="10744180" cy="6571232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4A2EC9-3242-47D9-8F79-934B67F54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35960" y="4569124"/>
            <a:ext cx="2381250" cy="1647825"/>
          </a:xfrm>
        </p:spPr>
      </p:pic>
    </p:spTree>
    <p:extLst>
      <p:ext uri="{BB962C8B-B14F-4D97-AF65-F5344CB8AC3E}">
        <p14:creationId xmlns:p14="http://schemas.microsoft.com/office/powerpoint/2010/main" val="3671168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Rahvusvaheline messikeskus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DF1F35-239A-462D-9B2F-9EC1E0B3F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0217" y="2286003"/>
            <a:ext cx="3969596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/>
              <a:t>Strateegiline eesmärk 20: Raplamaa on atraktiivne loodus-, kultuuri- ja elamusturismi sihtkoht ning oluline puhkusepiirkond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5E7998-6C84-4336-BB70-FD3F98D59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3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3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Kvaliteetsed turismitooted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0E1117-D311-431F-87C6-B3770A7D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39" y="2286003"/>
            <a:ext cx="3424311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/>
              <a:t>Eesmärk on erinevate turistidele ja puhkajatele suunatud kvaliteetsete toodete väljatöötamine, turule toomine ja atraktiivne väljapakkumine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E14BFE-7B12-4E5D-AA3B-07934D89D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3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7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9237FD-5509-488C-AA99-F12C11469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5000" dirty="0"/>
              <a:t>Probleem</a:t>
            </a:r>
            <a:r>
              <a:rPr lang="et-EE" sz="5000" dirty="0"/>
              <a:t>:</a:t>
            </a:r>
            <a:r>
              <a:rPr lang="fi-FI" sz="5000" dirty="0"/>
              <a:t> vähene voodikohtade arv</a:t>
            </a:r>
            <a:endParaRPr lang="en-US" sz="5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512617-02F9-4D0D-AD38-B1F8DED85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347" r="-2" b="537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A94861-3748-4812-B5E5-24731E6AB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8939" y="1916887"/>
            <a:ext cx="3642425" cy="3465621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lnSpc>
                <a:spcPct val="112000"/>
              </a:lnSpc>
            </a:pPr>
            <a:r>
              <a:rPr lang="et-EE" sz="2800" dirty="0"/>
              <a:t>Lähtuvalt maakonna asendist Tallinna vahe-tus läheduses ning ko-halike väärtuste ja või-maluste mitmekesisu-sest ei saa Raplamaal keskenduda ainult ühe-laadsetele toodetele ega mingile ühele külastajate segmendile</a:t>
            </a:r>
            <a:endParaRPr lang="en-US" sz="2800" dirty="0"/>
          </a:p>
          <a:p>
            <a:pPr marL="283464" indent="-283464" algn="l">
              <a:lnSpc>
                <a:spcPct val="112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6926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05" y="424330"/>
            <a:ext cx="11249636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Töö erinevate külastajasegmentidega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B904798-4C69-418E-AD67-69F8CF3A6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Raplamaa peaks looma külalistele võimalused tegeleda mitmete erinevate tegevustega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5E526-4116-47AE-AD09-9993F6921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375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9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Kõrgetasemeline teenindus</a:t>
            </a:r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8741A681-F973-428E-805B-2F20F35DA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Mõõdikud:</a:t>
            </a:r>
          </a:p>
          <a:p>
            <a:pPr marL="0" indent="0">
              <a:buNone/>
            </a:pPr>
            <a:r>
              <a:rPr lang="et-EE" sz="2800" dirty="0"/>
              <a:t>Voodikohtade arvu kasv nt kolme aasta keskmisena </a:t>
            </a:r>
          </a:p>
          <a:p>
            <a:pPr marL="0" indent="0">
              <a:buNone/>
            </a:pPr>
            <a:r>
              <a:rPr lang="et-EE" sz="2800" dirty="0"/>
              <a:t>Ööbimiste arvu iga-aastane kasv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EB038D-1DBA-4BA7-8353-D1CEDFC196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99" b="-1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9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Mõisaturism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028678-0DB3-43D3-AAB0-1A6B41A89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Maakonnas on väga suur mõisate kontsentratsioon ja mitmed linnusekohad (Varbola, Loone jt)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C3532E-872D-4A30-BCCB-5EE3BA742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2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2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Mõisaturism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2A64AAE-2F7F-4ADE-8498-91834118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Maakonnas toimub erinevaid tunnustatud kultuuri- ja spordiüritusi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D358DE-1A93-4A46-8E28-571EA930F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29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9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Loodusturism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5EF062-7F59-4CBC-8993-4BBEF41DA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Erinevad loodusturismi atraktsioonid (nt matkarajad, rabad, jõed)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90D58B-25B7-48CF-A6FC-18A17159B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9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03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Elamusturism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88BBD06-964B-4F4C-9DE5-3DA3BBD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On loodud mitmeid aktiivse tegevuse atraktsioone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384F99-9E6F-4DC8-B760-107C73A21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0" r="2" b="1815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Elamusturism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59E3340D-7E0E-4C33-90B3-C3A2833FC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Introvertide hoiuala? </a:t>
            </a:r>
            <a:r>
              <a:rPr lang="et-EE" sz="2800" dirty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AEB4B-9AD3-4AB9-AB2C-A95088EF31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031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5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99423-A9F6-4728-A5D9-6E2C7848D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75" y="643466"/>
            <a:ext cx="3933390" cy="4937287"/>
          </a:xfrm>
        </p:spPr>
        <p:txBody>
          <a:bodyPr anchor="ctr">
            <a:normAutofit/>
          </a:bodyPr>
          <a:lstStyle/>
          <a:p>
            <a:pPr algn="l"/>
            <a:r>
              <a:rPr lang="en-US" sz="4800" cap="all" dirty="0">
                <a:solidFill>
                  <a:schemeClr val="tx2"/>
                </a:solidFill>
              </a:rPr>
              <a:t>Rail Baltic</a:t>
            </a:r>
            <a:r>
              <a:rPr lang="et-EE" sz="4800" cap="all" dirty="0">
                <a:solidFill>
                  <a:schemeClr val="tx2"/>
                </a:solidFill>
              </a:rPr>
              <a:t> VÕIB</a:t>
            </a:r>
            <a:r>
              <a:rPr lang="en-US" sz="4800" cap="all" dirty="0">
                <a:solidFill>
                  <a:schemeClr val="tx2"/>
                </a:solidFill>
              </a:rPr>
              <a:t> </a:t>
            </a:r>
            <a:r>
              <a:rPr lang="en-US" sz="4800" cap="all" dirty="0" err="1">
                <a:solidFill>
                  <a:schemeClr val="tx2"/>
                </a:solidFill>
              </a:rPr>
              <a:t>muu</a:t>
            </a:r>
            <a:r>
              <a:rPr lang="et-EE" sz="4800" cap="all" dirty="0">
                <a:solidFill>
                  <a:schemeClr val="tx2"/>
                </a:solidFill>
              </a:rPr>
              <a:t>TA</a:t>
            </a:r>
            <a:r>
              <a:rPr lang="en-US" sz="4800" cap="all" dirty="0">
                <a:solidFill>
                  <a:schemeClr val="tx2"/>
                </a:solidFill>
              </a:rPr>
              <a:t> </a:t>
            </a:r>
            <a:r>
              <a:rPr lang="en-US" sz="4800" cap="all" dirty="0" err="1">
                <a:solidFill>
                  <a:schemeClr val="tx2"/>
                </a:solidFill>
              </a:rPr>
              <a:t>kogu</a:t>
            </a:r>
            <a:r>
              <a:rPr lang="en-US" sz="4800" cap="all" dirty="0">
                <a:solidFill>
                  <a:schemeClr val="tx2"/>
                </a:solidFill>
              </a:rPr>
              <a:t> </a:t>
            </a:r>
            <a:r>
              <a:rPr lang="en-US" sz="4800" cap="all" dirty="0" err="1">
                <a:solidFill>
                  <a:schemeClr val="tx2"/>
                </a:solidFill>
              </a:rPr>
              <a:t>Eestit</a:t>
            </a:r>
            <a:endParaRPr lang="et-EE" sz="4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55401-785F-40D3-8EE9-2389F5302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878" y="995804"/>
            <a:ext cx="8154100" cy="4937287"/>
          </a:xfrm>
        </p:spPr>
        <p:txBody>
          <a:bodyPr anchor="ctr">
            <a:noAutofit/>
          </a:bodyPr>
          <a:lstStyle/>
          <a:p>
            <a:r>
              <a:rPr lang="et-EE" sz="2400" dirty="0"/>
              <a:t>Täiesti uuel tasemel ühendus Põhjamaade ja ülejäänud Euroopaga. Multimodaalne ja kaasaegne transpordisüsteem liigutab paljude inimesi ja kaupude mugavalt, kiirelt, ohutult ja kestlikult.</a:t>
            </a:r>
          </a:p>
          <a:p>
            <a:r>
              <a:rPr lang="et-EE" sz="2400" dirty="0"/>
              <a:t>See loob uued kasvueeldused kogu Eestile. Tõstab majanduse konkurentsivõimet ja loob võimaluse tõusta globaalses väärtusahelas.</a:t>
            </a:r>
          </a:p>
          <a:p>
            <a:r>
              <a:rPr lang="et-EE" sz="2400" dirty="0"/>
              <a:t>Mitmekesistab ettevõtlust. Loob nutikaid ja hästi tasustatud töökohti. Kasvatab inimeste heaolu.</a:t>
            </a:r>
          </a:p>
          <a:p>
            <a:r>
              <a:rPr lang="et-EE" sz="2400" dirty="0"/>
              <a:t>See annab uued võimalused teaduse ja oskusteabe arenguks. Loob eeldused tippsetsialistide kaasamiseks.</a:t>
            </a:r>
          </a:p>
          <a:p>
            <a:r>
              <a:rPr lang="et-EE" sz="2400" dirty="0"/>
              <a:t>Rahvusvahelise turismi arengueelduste tugevdamine laias spektris.</a:t>
            </a:r>
          </a:p>
          <a:p>
            <a:r>
              <a:rPr lang="et-EE" sz="2400" dirty="0"/>
              <a:t>Hea ühendatus tõstab elukeskkonna atraktiivsust.</a:t>
            </a:r>
          </a:p>
        </p:txBody>
      </p:sp>
    </p:spTree>
    <p:extLst>
      <p:ext uri="{BB962C8B-B14F-4D97-AF65-F5344CB8AC3E}">
        <p14:creationId xmlns:p14="http://schemas.microsoft.com/office/powerpoint/2010/main" val="643868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559678"/>
            <a:ext cx="6248398" cy="1484275"/>
          </a:xfrm>
        </p:spPr>
        <p:txBody>
          <a:bodyPr>
            <a:normAutofit/>
          </a:bodyPr>
          <a:lstStyle/>
          <a:p>
            <a:pPr algn="l"/>
            <a:r>
              <a:rPr lang="et-EE" dirty="0">
                <a:solidFill>
                  <a:schemeClr val="tx2"/>
                </a:solidFill>
              </a:rPr>
              <a:t>Rail Baltic käivitab arengud!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E7EF96-4B0A-4EBD-BF57-2F7382D0F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5571" y="2620808"/>
            <a:ext cx="3664549" cy="2931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>
                <a:solidFill>
                  <a:schemeClr val="tx2"/>
                </a:solidFill>
              </a:rPr>
              <a:t>Helsingi</a:t>
            </a:r>
          </a:p>
          <a:p>
            <a:pPr marL="0" indent="0">
              <a:buNone/>
            </a:pPr>
            <a:r>
              <a:rPr lang="et-EE" sz="2800" dirty="0">
                <a:solidFill>
                  <a:schemeClr val="tx2"/>
                </a:solidFill>
              </a:rPr>
              <a:t>Tallinn</a:t>
            </a:r>
          </a:p>
          <a:p>
            <a:pPr marL="0" indent="0">
              <a:buNone/>
            </a:pPr>
            <a:r>
              <a:rPr lang="et-EE" sz="2800" dirty="0">
                <a:solidFill>
                  <a:schemeClr val="tx2"/>
                </a:solidFill>
              </a:rPr>
              <a:t>...</a:t>
            </a:r>
          </a:p>
          <a:p>
            <a:pPr marL="0" indent="0">
              <a:buNone/>
            </a:pPr>
            <a:r>
              <a:rPr lang="et-EE" sz="2800" dirty="0">
                <a:solidFill>
                  <a:schemeClr val="tx2"/>
                </a:solidFill>
              </a:rPr>
              <a:t>Pärnu</a:t>
            </a:r>
          </a:p>
          <a:p>
            <a:pPr marL="0" indent="0">
              <a:buNone/>
            </a:pPr>
            <a:r>
              <a:rPr lang="et-EE" sz="2800" dirty="0">
                <a:solidFill>
                  <a:schemeClr val="tx2"/>
                </a:solidFill>
              </a:rPr>
              <a:t>Riia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384F7-0234-467B-9F20-FB1AC129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92" y="9574"/>
            <a:ext cx="2800078" cy="680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4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85" y="424330"/>
            <a:ext cx="10930855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Rail Baltic on „sajandi projekt“, </a:t>
            </a:r>
            <a:br>
              <a:rPr lang="et-EE" dirty="0"/>
            </a:br>
            <a:r>
              <a:rPr lang="et-EE" dirty="0"/>
              <a:t>mis loob enneolematuid võimalusi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8ABD25D-E187-4C61-907E-2FD6EC374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760" y="2743206"/>
            <a:ext cx="5642994" cy="3465621"/>
          </a:xfrm>
        </p:spPr>
        <p:txBody>
          <a:bodyPr>
            <a:noAutofit/>
          </a:bodyPr>
          <a:lstStyle/>
          <a:p>
            <a:r>
              <a:rPr lang="et-EE" sz="2800" dirty="0"/>
              <a:t>VÕIMALUSED TULEB ÄRA KASUTADA</a:t>
            </a:r>
          </a:p>
          <a:p>
            <a:r>
              <a:rPr lang="et-EE" sz="2800" dirty="0"/>
              <a:t>POTENTSIAAL TULEB TÄIELIKULT RAKENDADA</a:t>
            </a:r>
          </a:p>
          <a:p>
            <a:r>
              <a:rPr lang="et-EE" sz="2800" dirty="0"/>
              <a:t>POOLIKUD LAHENDUSED EI OLE PIISAVAD</a:t>
            </a:r>
          </a:p>
          <a:p>
            <a:r>
              <a:rPr lang="et-EE" sz="2800" dirty="0"/>
              <a:t>TÄIE RAHA EEST!</a:t>
            </a:r>
            <a:endParaRPr lang="en-US" sz="2800" dirty="0"/>
          </a:p>
        </p:txBody>
      </p:sp>
      <p:sp>
        <p:nvSpPr>
          <p:cNvPr id="4" name="Content Placeholder 18">
            <a:extLst>
              <a:ext uri="{FF2B5EF4-FFF2-40B4-BE49-F238E27FC236}">
                <a16:creationId xmlns:a16="http://schemas.microsoft.com/office/drawing/2014/main" id="{BF82AADC-4F62-4D62-A24F-312DD455F235}"/>
              </a:ext>
            </a:extLst>
          </p:cNvPr>
          <p:cNvSpPr txBox="1">
            <a:spLocks/>
          </p:cNvSpPr>
          <p:nvPr/>
        </p:nvSpPr>
        <p:spPr>
          <a:xfrm>
            <a:off x="762001" y="2743207"/>
            <a:ext cx="4950901" cy="3465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3464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8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Corbel" panose="020B0503020204020204" pitchFamily="34" charset="0"/>
              <a:buChar char="–"/>
              <a:defRPr sz="140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112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83464" algn="l" defTabSz="914400" rtl="0" eaLnBrk="1" latinLnBrk="0" hangingPunct="1">
              <a:lnSpc>
                <a:spcPct val="112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140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800" dirty="0"/>
              <a:t>VÕIMALUSI ON PALJU</a:t>
            </a:r>
          </a:p>
          <a:p>
            <a:r>
              <a:rPr lang="et-EE" sz="2800" dirty="0"/>
              <a:t>VÕIMALUSI ON ERINEVAID</a:t>
            </a:r>
          </a:p>
          <a:p>
            <a:r>
              <a:rPr lang="et-EE" sz="2800" dirty="0"/>
              <a:t>POTENTSIAAL ON SUUR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19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13127C-922D-4EC0-A63C-7C09B54C3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96" y="811348"/>
            <a:ext cx="3412504" cy="49524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t-EE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RAIL BALTIC ON JUST SEE, MIS MEIE ISE TEMAST TEEME!</a:t>
            </a:r>
            <a:endParaRPr lang="en-US" sz="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A464CF1-CC54-4A60-ABE7-3C2649D28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6469" y="4206381"/>
            <a:ext cx="6711884" cy="3087833"/>
          </a:xfrm>
        </p:spPr>
        <p:txBody>
          <a:bodyPr vert="horz" lIns="91440" tIns="45720" rIns="91440" bIns="45720" rtlCol="0">
            <a:normAutofit/>
          </a:bodyPr>
          <a:lstStyle/>
          <a:p>
            <a:pPr marL="283464" indent="-283464">
              <a:lnSpc>
                <a:spcPct val="112000"/>
              </a:lnSpc>
              <a:spcBef>
                <a:spcPts val="900"/>
              </a:spcBef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Tavo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Kikas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3464" indent="-283464">
              <a:lnSpc>
                <a:spcPct val="112000"/>
              </a:lnSpc>
              <a:spcBef>
                <a:spcPts val="900"/>
              </a:spcBef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Arendusjuht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3464" indent="-283464">
              <a:lnSpc>
                <a:spcPct val="112000"/>
              </a:lnSpc>
              <a:spcBef>
                <a:spcPts val="900"/>
              </a:spcBef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Raplamaa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Omavalitsuste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Liit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3464" indent="-283464">
              <a:lnSpc>
                <a:spcPct val="112000"/>
              </a:lnSpc>
              <a:spcBef>
                <a:spcPts val="90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tavo.kikas@raplamaa.ee</a:t>
            </a:r>
          </a:p>
          <a:p>
            <a:pPr marL="283464" indent="-283464">
              <a:lnSpc>
                <a:spcPct val="112000"/>
              </a:lnSpc>
              <a:spcBef>
                <a:spcPts val="900"/>
              </a:spcBef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E5A82-4ED8-4AC7-80C7-C919FC96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778" y="3200623"/>
            <a:ext cx="1780048" cy="167685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6BEC4A1-24E8-466C-9D0B-952CF5048C53}"/>
              </a:ext>
            </a:extLst>
          </p:cNvPr>
          <p:cNvSpPr txBox="1">
            <a:spLocks/>
          </p:cNvSpPr>
          <p:nvPr/>
        </p:nvSpPr>
        <p:spPr>
          <a:xfrm>
            <a:off x="7270084" y="878460"/>
            <a:ext cx="3412504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700" b="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sz="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Aitäh</a:t>
            </a:r>
            <a:r>
              <a:rPr lang="en-US" sz="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416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C086-6FA5-4287-BED5-4F8A694AE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3992" y="2822842"/>
            <a:ext cx="8832898" cy="3798420"/>
          </a:xfrm>
        </p:spPr>
        <p:txBody>
          <a:bodyPr anchor="t">
            <a:normAutofit/>
          </a:bodyPr>
          <a:lstStyle/>
          <a:p>
            <a:r>
              <a:rPr lang="et-EE" sz="8000" dirty="0"/>
              <a:t>Raplamaa 2050</a:t>
            </a:r>
          </a:p>
        </p:txBody>
      </p:sp>
    </p:spTree>
    <p:extLst>
      <p:ext uri="{BB962C8B-B14F-4D97-AF65-F5344CB8AC3E}">
        <p14:creationId xmlns:p14="http://schemas.microsoft.com/office/powerpoint/2010/main" val="316500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334" y="424330"/>
            <a:ext cx="1169425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Vähenevad aeg-ruumilised vahemaad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4C840C-CC2A-4F46-9645-313B3E0F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7597" y="2260836"/>
            <a:ext cx="3926047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/>
              <a:t>Strateegiline eesmärk 13: </a:t>
            </a:r>
          </a:p>
          <a:p>
            <a:pPr marL="0" indent="0">
              <a:buNone/>
            </a:pPr>
            <a:r>
              <a:rPr lang="et-EE" sz="2800" dirty="0"/>
              <a:t>Maakonna hea ligipääsetavus ja aeg-ruumiliste vahemaade vähenemine läbi heatasemelise transporditaristu ja kiirete välisühenduste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CC27D5-725F-4595-A648-BB73A9AE8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8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93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Heatasemeline transporditaristu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17F2B3-C0B6-4B87-A6AA-1C8350131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/>
              <a:t>Ühendada Raplamaa ja selle olulisemad asustatud punktid hästi maakonnast väljaspool paiknevate sihtkohtadega Eestis ja välisriikides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086186-2D24-4575-858F-EFF284BF0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08" r="2" b="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3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E7A5-34AA-42A7-8DA3-0A8DDD4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Kiired välisühendused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942BC-13D9-4F46-8E30-0DD48DB7E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t-EE" sz="2800" dirty="0"/>
              <a:t>Raplamaa ja Eesti olukorda muudab oluliselt Rail Baltic kiirraudtee projekteerimine ja väljaehitamine – eriti kui sellele lisandub Tallinn-Helsingi tunnel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296BA7-961D-4BF0-9126-2584CC3E5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29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73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A7BE176A-FB10-493F-82F4-013C402A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Transpordisõlm keset Eestit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7FE1101-8359-4068-9ECC-DB19E6AEE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Projekteerimise käigus tuleb lahendada mh Rapla kiirrongipeatus, regionaalsed peatused Kohilas ja Järvakandis 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04092-4051-44D2-93B9-13571114F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7" b="-2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45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6685-EFCE-4417-A497-76DFDEAA9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424330"/>
            <a:ext cx="10667993" cy="1545080"/>
          </a:xfrm>
        </p:spPr>
        <p:txBody>
          <a:bodyPr anchor="ctr">
            <a:normAutofit/>
          </a:bodyPr>
          <a:lstStyle/>
          <a:p>
            <a:r>
              <a:rPr lang="et-EE" dirty="0"/>
              <a:t>Saarte ja Kesk-Eesti väljund RB-le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B521E738-4FFD-4BD8-9F63-F62980547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940" y="2286003"/>
            <a:ext cx="3311058" cy="3465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t-EE" sz="2800" dirty="0"/>
              <a:t>Projekteerimise puhul on oluline jälgida raudtee sidumise vajadust ülejäänud transporditaristuga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6020FF-5ED0-46EB-8ADA-B69BA2FA9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" r="6927"/>
          <a:stretch/>
        </p:blipFill>
        <p:spPr>
          <a:xfrm>
            <a:off x="20" y="2265036"/>
            <a:ext cx="7534635" cy="46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86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1D1A1D"/>
      </a:dk2>
      <a:lt2>
        <a:srgbClr val="F5F5F5"/>
      </a:lt2>
      <a:accent1>
        <a:srgbClr val="439EB7"/>
      </a:accent1>
      <a:accent2>
        <a:srgbClr val="E28B55"/>
      </a:accent2>
      <a:accent3>
        <a:srgbClr val="DCB64D"/>
      </a:accent3>
      <a:accent4>
        <a:srgbClr val="4CA198"/>
      </a:accent4>
      <a:accent5>
        <a:srgbClr val="835B82"/>
      </a:accent5>
      <a:accent6>
        <a:srgbClr val="645135"/>
      </a:accent6>
      <a:hlink>
        <a:srgbClr val="439EB7"/>
      </a:hlink>
      <a:folHlink>
        <a:srgbClr val="835B82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TM10001103[[fn=Headlines]]</Template>
  <TotalTime>413</TotalTime>
  <Words>567</Words>
  <Application>Microsoft Office PowerPoint</Application>
  <PresentationFormat>Widescreen</PresentationFormat>
  <Paragraphs>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Century Schoolbook</vt:lpstr>
      <vt:lpstr>Corbel</vt:lpstr>
      <vt:lpstr>Headlines</vt:lpstr>
      <vt:lpstr>Raplamaa tuleviku-visioon</vt:lpstr>
      <vt:lpstr>PowerPoint Presentation</vt:lpstr>
      <vt:lpstr>Rail Baltic VÕIB muuTA kogu Eestit</vt:lpstr>
      <vt:lpstr>Raplamaa 2050</vt:lpstr>
      <vt:lpstr>Vähenevad aeg-ruumilised vahemaad</vt:lpstr>
      <vt:lpstr>Heatasemeline transporditaristu</vt:lpstr>
      <vt:lpstr>Kiired välisühendused</vt:lpstr>
      <vt:lpstr>Transpordisõlm keset Eestit</vt:lpstr>
      <vt:lpstr>Saarte ja Kesk-Eesti väljund RB-le</vt:lpstr>
      <vt:lpstr>Multimodaalne ühendatus</vt:lpstr>
      <vt:lpstr>Kõrge lisandväärtusega ettevõtted</vt:lpstr>
      <vt:lpstr>Mitmekesine ettevõtluskeskkond</vt:lpstr>
      <vt:lpstr>Enam nutikat ettevõtlust</vt:lpstr>
      <vt:lpstr>Ekspordivõimekus ja lisandväärtus</vt:lpstr>
      <vt:lpstr>Tehniline areng ja nutilahendused</vt:lpstr>
      <vt:lpstr>Nutikad lahendused</vt:lpstr>
      <vt:lpstr>Targa linna testpiirkond</vt:lpstr>
      <vt:lpstr>Rahvusvaheline konverentsikeskus</vt:lpstr>
      <vt:lpstr>Konverentsi- ja messiturism</vt:lpstr>
      <vt:lpstr>Rahvusvaheline messikeskus</vt:lpstr>
      <vt:lpstr>Kvaliteetsed turismitooted</vt:lpstr>
      <vt:lpstr>Probleem: vähene voodikohtade arv</vt:lpstr>
      <vt:lpstr>Töö erinevate külastajasegmentidega</vt:lpstr>
      <vt:lpstr>Kõrgetasemeline teenindus</vt:lpstr>
      <vt:lpstr>Mõisaturism</vt:lpstr>
      <vt:lpstr>Mõisaturism</vt:lpstr>
      <vt:lpstr>Loodusturism</vt:lpstr>
      <vt:lpstr>Elamusturism</vt:lpstr>
      <vt:lpstr>Elamusturism</vt:lpstr>
      <vt:lpstr>Rail Baltic käivitab arengud!</vt:lpstr>
      <vt:lpstr>Rail Baltic on „sajandi projekt“,  mis loob enneolematuid võimalusi</vt:lpstr>
      <vt:lpstr>RAIL BALTIC ON JUST SEE, MIS MEIE ISE TEMAST TEEME!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Raplamaa tuleviku-visioon</dc:title>
  <dc:creator>Tavo Kikas</dc:creator>
  <cp:lastModifiedBy>Tavo Kikas</cp:lastModifiedBy>
  <cp:revision>21</cp:revision>
  <dcterms:created xsi:type="dcterms:W3CDTF">2019-11-22T13:14:40Z</dcterms:created>
  <dcterms:modified xsi:type="dcterms:W3CDTF">2019-11-26T14:54:10Z</dcterms:modified>
</cp:coreProperties>
</file>