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  <p:sldMasterId id="2147483709" r:id="rId2"/>
  </p:sldMasterIdLst>
  <p:notesMasterIdLst>
    <p:notesMasterId r:id="rId20"/>
  </p:notesMasterIdLst>
  <p:handoutMasterIdLst>
    <p:handoutMasterId r:id="rId21"/>
  </p:handoutMasterIdLst>
  <p:sldIdLst>
    <p:sldId id="256" r:id="rId3"/>
    <p:sldId id="259" r:id="rId4"/>
    <p:sldId id="288" r:id="rId5"/>
    <p:sldId id="295" r:id="rId6"/>
    <p:sldId id="287" r:id="rId7"/>
    <p:sldId id="289" r:id="rId8"/>
    <p:sldId id="290" r:id="rId9"/>
    <p:sldId id="291" r:id="rId10"/>
    <p:sldId id="292" r:id="rId11"/>
    <p:sldId id="293" r:id="rId12"/>
    <p:sldId id="294" r:id="rId13"/>
    <p:sldId id="286" r:id="rId14"/>
    <p:sldId id="266" r:id="rId15"/>
    <p:sldId id="275" r:id="rId16"/>
    <p:sldId id="271" r:id="rId17"/>
    <p:sldId id="272" r:id="rId18"/>
    <p:sldId id="29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3478" autoAdjust="0"/>
  </p:normalViewPr>
  <p:slideViewPr>
    <p:cSldViewPr snapToGrid="0">
      <p:cViewPr>
        <p:scale>
          <a:sx n="97" d="100"/>
          <a:sy n="97" d="100"/>
        </p:scale>
        <p:origin x="-121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998ptk\AppData\Local\Microsoft\Windows\Temporary%20Internet%20Files\Content.Outlook\VAZQRU13\SKP%20sektori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t-EE" dirty="0">
                <a:latin typeface="Arial" pitchFamily="34" charset="0"/>
                <a:cs typeface="Arial" pitchFamily="34" charset="0"/>
              </a:rPr>
              <a:t>SKP sektorite lõikes </a:t>
            </a:r>
            <a:r>
              <a:rPr lang="et-EE" baseline="0" dirty="0">
                <a:latin typeface="Arial" pitchFamily="34" charset="0"/>
                <a:cs typeface="Arial" pitchFamily="34" charset="0"/>
              </a:rPr>
              <a:t>2015</a:t>
            </a:r>
            <a:endParaRPr lang="et-EE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5120950666655325"/>
          <c:y val="3.575998103418009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188327398042381E-2"/>
          <c:y val="0.14197785621624884"/>
          <c:w val="0.59525275303028435"/>
          <c:h val="0.7286714735370721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  <c:spPr>
              <a:pattFill prst="ltDnDiag">
                <a:fgClr>
                  <a:schemeClr val="bg1">
                    <a:lumMod val="50000"/>
                  </a:schemeClr>
                </a:fgClr>
                <a:bgClr>
                  <a:schemeClr val="bg1"/>
                </a:bgClr>
              </a:pattFill>
            </c:spPr>
          </c:dPt>
          <c:dPt>
            <c:idx val="2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3"/>
            <c:bubble3D val="0"/>
            <c:spPr>
              <a:pattFill prst="ltDnDiag">
                <a:fgClr>
                  <a:srgbClr val="CE56C8"/>
                </a:fgClr>
                <a:bgClr>
                  <a:schemeClr val="bg1"/>
                </a:bgClr>
              </a:pattFill>
            </c:spPr>
          </c:dPt>
          <c:dPt>
            <c:idx val="4"/>
            <c:bubble3D val="0"/>
            <c:spPr>
              <a:solidFill>
                <a:srgbClr val="FFC000"/>
              </a:solidFill>
            </c:spPr>
          </c:dPt>
          <c:dPt>
            <c:idx val="5"/>
            <c:bubble3D val="0"/>
            <c:spPr>
              <a:solidFill>
                <a:schemeClr val="accent3"/>
              </a:solidFill>
            </c:spPr>
          </c:dPt>
          <c:dPt>
            <c:idx val="6"/>
            <c:bubble3D val="0"/>
            <c:spPr>
              <a:pattFill prst="ltDnDiag">
                <a:fgClr>
                  <a:schemeClr val="accent3"/>
                </a:fgClr>
                <a:bgClr>
                  <a:schemeClr val="bg1"/>
                </a:bgClr>
              </a:pattFill>
            </c:spPr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8"/>
            <c:bubble3D val="0"/>
            <c:spPr>
              <a:pattFill prst="ltDnDiag">
                <a:fgClr>
                  <a:schemeClr val="tx1">
                    <a:lumMod val="50000"/>
                    <a:lumOff val="50000"/>
                  </a:schemeClr>
                </a:fgClr>
                <a:bgClr>
                  <a:schemeClr val="bg1"/>
                </a:bgClr>
              </a:pattFill>
            </c:spPr>
          </c:dPt>
          <c:dPt>
            <c:idx val="9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0"/>
            <c:bubble3D val="0"/>
            <c:spPr>
              <a:solidFill>
                <a:srgbClr val="954ECA"/>
              </a:solidFill>
            </c:spPr>
          </c:dPt>
          <c:dLbls>
            <c:dLbl>
              <c:idx val="0"/>
              <c:layout>
                <c:manualLayout>
                  <c:x val="-5.8422650220365649E-2"/>
                  <c:y val="6.5112579318389804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
15%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7.6190734374165667E-2"/>
                  <c:y val="1.8141209360324213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
12%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200"/>
                      <a:t>
10%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200"/>
                      <a:t>
8%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2.8850853737179567E-3"/>
                  <c:y val="-0.10668315885801631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
7%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200"/>
                      <a:t>
6%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200"/>
                      <a:t>
6%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1200"/>
                      <a:t>
6%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z="1200"/>
                      <a:t>
5%</a:t>
                    </a:r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delete val="1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dLbl>
              <c:idx val="14"/>
              <c:delete val="1"/>
            </c:dLbl>
            <c:dLbl>
              <c:idx val="15"/>
              <c:delete val="1"/>
            </c:dLbl>
            <c:dLbl>
              <c:idx val="16"/>
              <c:delete val="1"/>
            </c:dLbl>
            <c:dLbl>
              <c:idx val="17"/>
              <c:delete val="1"/>
            </c:dLbl>
            <c:dLbl>
              <c:idx val="18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et-EE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'SKP pirukas (2)'!$C$6:$C$24</c:f>
              <c:strCache>
                <c:ptCount val="19"/>
                <c:pt idx="0">
                  <c:v>Töötlev tööstus</c:v>
                </c:pt>
                <c:pt idx="1">
                  <c:v>Hulgi- ja jaekaubandus; mootorsõidukite ja mootorrataste remont</c:v>
                </c:pt>
                <c:pt idx="2">
                  <c:v>Kinnisvaraalane tegevus</c:v>
                </c:pt>
                <c:pt idx="3">
                  <c:v>Veondus ja laondus</c:v>
                </c:pt>
                <c:pt idx="4">
                  <c:v>Avalik haldus ja riigikaitse; kohustuslik sotsiaalkindlustus</c:v>
                </c:pt>
                <c:pt idx="5">
                  <c:v>Ehitus</c:v>
                </c:pt>
                <c:pt idx="6">
                  <c:v>Kutse-, teadus- ja tehnikaalane tegevus</c:v>
                </c:pt>
                <c:pt idx="7">
                  <c:v>Info ja side</c:v>
                </c:pt>
                <c:pt idx="8">
                  <c:v>Haridus</c:v>
                </c:pt>
                <c:pt idx="9">
                  <c:v>Haldus- ja abitegevused</c:v>
                </c:pt>
                <c:pt idx="10">
                  <c:v>Finants- ja kindlustustegevus</c:v>
                </c:pt>
                <c:pt idx="11">
                  <c:v>Tervishoid ja sotsiaalhoolekanne</c:v>
                </c:pt>
                <c:pt idx="12">
                  <c:v>Põllumajandus, metsamajandus ja kalapüük</c:v>
                </c:pt>
                <c:pt idx="13">
                  <c:v>Elektrienergia, gaasi, auru ja konditsioneeritud õhuga varustamine</c:v>
                </c:pt>
                <c:pt idx="14">
                  <c:v>Majutus ja toitlustus</c:v>
                </c:pt>
                <c:pt idx="15">
                  <c:v>Kunst, meelelahutus ja vaba aeg</c:v>
                </c:pt>
                <c:pt idx="16">
                  <c:v>Mäetööstus</c:v>
                </c:pt>
                <c:pt idx="17">
                  <c:v>Muud teenindavad tegevused</c:v>
                </c:pt>
                <c:pt idx="18">
                  <c:v>Veevarustus; kanalisatsioon, jäätme- ja saastekäitlus</c:v>
                </c:pt>
              </c:strCache>
            </c:strRef>
          </c:cat>
          <c:val>
            <c:numRef>
              <c:f>'SKP pirukas (2)'!$D$6:$D$24</c:f>
              <c:numCache>
                <c:formatCode>#,##0.00</c:formatCode>
                <c:ptCount val="19"/>
                <c:pt idx="0">
                  <c:v>2.6767836000000003</c:v>
                </c:pt>
                <c:pt idx="1">
                  <c:v>2.1735435000000001</c:v>
                </c:pt>
                <c:pt idx="2">
                  <c:v>1.8479471000000001</c:v>
                </c:pt>
                <c:pt idx="3">
                  <c:v>1.4541648</c:v>
                </c:pt>
                <c:pt idx="4">
                  <c:v>1.2608604000000001</c:v>
                </c:pt>
                <c:pt idx="5">
                  <c:v>1.1159223999999999</c:v>
                </c:pt>
                <c:pt idx="6">
                  <c:v>0.9840546</c:v>
                </c:pt>
                <c:pt idx="7">
                  <c:v>0.97613369999999999</c:v>
                </c:pt>
                <c:pt idx="8">
                  <c:v>0.82723609999999992</c:v>
                </c:pt>
                <c:pt idx="9">
                  <c:v>0.69325990000000004</c:v>
                </c:pt>
                <c:pt idx="10">
                  <c:v>0.68510280000000001</c:v>
                </c:pt>
                <c:pt idx="11">
                  <c:v>0.65091010000000005</c:v>
                </c:pt>
                <c:pt idx="12">
                  <c:v>0.62056520000000004</c:v>
                </c:pt>
                <c:pt idx="13">
                  <c:v>0.57152349999999996</c:v>
                </c:pt>
                <c:pt idx="14">
                  <c:v>0.32459460000000001</c:v>
                </c:pt>
                <c:pt idx="15">
                  <c:v>0.28861200000000004</c:v>
                </c:pt>
                <c:pt idx="16">
                  <c:v>0.245226</c:v>
                </c:pt>
                <c:pt idx="17">
                  <c:v>0.18279669999999998</c:v>
                </c:pt>
                <c:pt idx="18">
                  <c:v>0.12675790000000001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248404696852663"/>
          <c:y val="5.0302132025994754E-2"/>
          <c:w val="0.35846676442440001"/>
          <c:h val="0.90832775213443151"/>
        </c:manualLayout>
      </c:layout>
      <c:overlay val="0"/>
      <c:txPr>
        <a:bodyPr/>
        <a:lstStyle/>
        <a:p>
          <a:pPr>
            <a:defRPr sz="900"/>
          </a:pPr>
          <a:endParaRPr lang="et-EE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9D651-58F4-47DD-B50D-D4595F998896}" type="datetimeFigureOut">
              <a:rPr lang="en-US" smtClean="0"/>
              <a:t>8/23/2016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FF3F3-1C72-4B02-B5B9-59BDEDED3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965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22C5B-B47C-418B-B5F0-744BB2411AFD}" type="datetimeFigureOut">
              <a:rPr lang="et-EE" smtClean="0"/>
              <a:t>23.08.2016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33B8E-6DC4-43CC-93D5-64211368656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55201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ED0525-4F46-4351-B09D-C604A6C73F1C}" type="slidenum">
              <a:rPr lang="et-EE" smtClean="0"/>
              <a:pPr>
                <a:defRPr/>
              </a:pPr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61888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43A4-96C4-46BA-87CA-6AB3CF59123C}" type="datetime1">
              <a:rPr lang="en-US" noProof="0" smtClean="0"/>
              <a:t>8/23/2016</a:t>
            </a:fld>
            <a:endParaRPr lang="et-E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noProof="0"/>
              <a:t>Robert.Kitt@Swedbank.ee</a:t>
            </a:r>
            <a:endParaRPr lang="et-E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52891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82B7-8371-48CB-A7F7-77C5F3841E04}" type="datetime1">
              <a:rPr lang="en-US" smtClean="0"/>
              <a:t>8/23/2016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Robert.Kitt@Swedbank.ee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8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058D9-8B83-4B57-B724-13F02272E054}" type="datetime1">
              <a:rPr lang="en-US" smtClean="0"/>
              <a:t>8/23/2016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Robert.Kitt@Swedbank.ee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91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al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 descr="img_external_title_slide1.png"/>
          <p:cNvPicPr>
            <a:picLocks noChangeAspect="1"/>
          </p:cNvPicPr>
          <p:nvPr userDrawn="1"/>
        </p:nvPicPr>
        <p:blipFill>
          <a:blip r:embed="rId2" cstate="print"/>
          <a:srcRect r="1149"/>
          <a:stretch>
            <a:fillRect/>
          </a:stretch>
        </p:blipFill>
        <p:spPr>
          <a:xfrm>
            <a:off x="2" y="1649"/>
            <a:ext cx="9038931" cy="6854703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07267" y="829733"/>
            <a:ext cx="6841638" cy="1130406"/>
          </a:xfr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200" baseline="0" smtClean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This is a title slide</a:t>
            </a:r>
            <a:endParaRPr lang="en-GB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0"/>
          </p:nvPr>
        </p:nvSpPr>
        <p:spPr>
          <a:xfrm>
            <a:off x="507267" y="1998133"/>
            <a:ext cx="6841638" cy="355604"/>
          </a:xfr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Bildobjekt 5" descr="logga-bra-jpg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5874" y="161024"/>
            <a:ext cx="1764924" cy="40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963720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nal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 descr="img_internal_title_slide2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082447" y="2911475"/>
            <a:ext cx="4061557" cy="3946526"/>
          </a:xfrm>
          <a:prstGeom prst="rect">
            <a:avLst/>
          </a:prstGeom>
        </p:spPr>
      </p:pic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507267" y="829733"/>
            <a:ext cx="6841638" cy="1130406"/>
          </a:xfr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200" baseline="0" smtClean="0">
                <a:solidFill>
                  <a:schemeClr val="tx1"/>
                </a:solidFill>
              </a:defRPr>
            </a:lvl1pPr>
          </a:lstStyle>
          <a:p>
            <a:r>
              <a:rPr lang="en-GB" dirty="0" smtClean="0"/>
              <a:t>This is a title slide</a:t>
            </a:r>
            <a:endParaRPr lang="en-GB" dirty="0"/>
          </a:p>
        </p:txBody>
      </p:sp>
      <p:sp>
        <p:nvSpPr>
          <p:cNvPr id="6" name="Platshållare för text 10"/>
          <p:cNvSpPr>
            <a:spLocks noGrp="1"/>
          </p:cNvSpPr>
          <p:nvPr>
            <p:ph type="body" sz="quarter" idx="10"/>
          </p:nvPr>
        </p:nvSpPr>
        <p:spPr>
          <a:xfrm>
            <a:off x="507267" y="1998133"/>
            <a:ext cx="6841638" cy="355604"/>
          </a:xfr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Bildobjekt 8" descr="logga-bra-jpg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5874" y="161024"/>
            <a:ext cx="1764924" cy="40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668217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img_chapter_sli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" y="1649"/>
            <a:ext cx="9144000" cy="6854703"/>
          </a:xfrm>
          <a:prstGeom prst="rect">
            <a:avLst/>
          </a:prstGeom>
        </p:spPr>
      </p:pic>
      <p:pic>
        <p:nvPicPr>
          <p:cNvPr id="9" name="Bildobjekt 8" descr="logga-bra-jpg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5874" y="161024"/>
            <a:ext cx="1764924" cy="407893"/>
          </a:xfrm>
          <a:prstGeom prst="rect">
            <a:avLst/>
          </a:prstGeom>
        </p:spPr>
      </p:pic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507269" y="829733"/>
            <a:ext cx="6841637" cy="1130406"/>
          </a:xfr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ts val="33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200" baseline="0">
                <a:solidFill>
                  <a:schemeClr val="accent1"/>
                </a:solidFill>
              </a:defRPr>
            </a:lvl1pPr>
          </a:lstStyle>
          <a:p>
            <a:r>
              <a:rPr lang="en-GB" dirty="0" smtClean="0"/>
              <a:t>This is a chapter slide</a:t>
            </a:r>
          </a:p>
        </p:txBody>
      </p:sp>
    </p:spTree>
    <p:extLst>
      <p:ext uri="{BB962C8B-B14F-4D97-AF65-F5344CB8AC3E}">
        <p14:creationId xmlns:p14="http://schemas.microsoft.com/office/powerpoint/2010/main" val="769772964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page, 1 column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Title of presentation, Author, 2011-01-01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515479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page, 1 column with 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Title of presentation, Author, 2011-01-01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818086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page, 2 column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80914" y="1549399"/>
            <a:ext cx="3889646" cy="4719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Title of presentation, Author, 2011-01-01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754040" y="1549399"/>
            <a:ext cx="3889870" cy="4719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29064840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page for imag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innehåll 11"/>
          <p:cNvSpPr>
            <a:spLocks noGrp="1"/>
          </p:cNvSpPr>
          <p:nvPr>
            <p:ph sz="quarter" idx="14"/>
          </p:nvPr>
        </p:nvSpPr>
        <p:spPr>
          <a:xfrm>
            <a:off x="499697" y="1557341"/>
            <a:ext cx="8151934" cy="4708525"/>
          </a:xfrm>
        </p:spPr>
        <p:txBody>
          <a:bodyPr>
            <a:normAutofit/>
          </a:bodyPr>
          <a:lstStyle>
            <a:lvl1pPr marL="0" indent="0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215621" y="6588407"/>
            <a:ext cx="7306060" cy="111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Title of presentation, Author, 2011-01-01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9D02C03-2829-4BD1-9034-FE05069BC853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9" name="textruta 8"/>
          <p:cNvSpPr txBox="1"/>
          <p:nvPr userDrawn="1"/>
        </p:nvSpPr>
        <p:spPr>
          <a:xfrm>
            <a:off x="523231" y="6588407"/>
            <a:ext cx="680265" cy="11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800" dirty="0" smtClean="0">
                <a:solidFill>
                  <a:prstClr val="white"/>
                </a:solidFill>
              </a:rPr>
              <a:t>© </a:t>
            </a:r>
            <a:r>
              <a:rPr lang="en-GB" sz="800" dirty="0" err="1" smtClean="0">
                <a:solidFill>
                  <a:prstClr val="white"/>
                </a:solidFill>
              </a:rPr>
              <a:t>Swedbank</a:t>
            </a:r>
            <a:endParaRPr lang="en-GB" sz="800" dirty="0">
              <a:solidFill>
                <a:prstClr val="white"/>
              </a:solidFill>
            </a:endParaRPr>
          </a:p>
        </p:txBody>
      </p:sp>
      <p:pic>
        <p:nvPicPr>
          <p:cNvPr id="14" name="Bildobjekt 13" descr="Logga-till-svartbkg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38646" y="173038"/>
            <a:ext cx="1652793" cy="384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03780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D76E8-3E3D-499B-834F-476D0477E16D}" type="datetime1">
              <a:rPr lang="en-US" noProof="0" smtClean="0"/>
              <a:t>8/23/2016</a:t>
            </a:fld>
            <a:endParaRPr lang="et-E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noProof="0"/>
              <a:t>Robert.Kitt@Swedbank.ee</a:t>
            </a:r>
            <a:endParaRPr lang="et-E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11376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BD557-F45A-49D2-AC24-7ECB139846BD}" type="datetime1">
              <a:rPr lang="en-US" noProof="0" smtClean="0"/>
              <a:t>8/23/2016</a:t>
            </a:fld>
            <a:endParaRPr lang="et-E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noProof="0"/>
              <a:t>Robert.Kitt@Swedbank.ee</a:t>
            </a:r>
            <a:endParaRPr lang="et-E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424949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8977-FB04-4C2D-8A7F-5F56D632F20C}" type="datetime1">
              <a:rPr lang="en-US" noProof="0" smtClean="0"/>
              <a:t>8/23/2016</a:t>
            </a:fld>
            <a:endParaRPr lang="et-EE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noProof="0"/>
              <a:t>Robert.Kitt@Swedbank.ee</a:t>
            </a:r>
            <a:endParaRPr lang="et-EE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t-EE" noProof="0" smtClean="0"/>
              <a:t>‹#›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40678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5194-5327-4A6E-951D-67B297F67FC7}" type="datetime1">
              <a:rPr lang="en-US" smtClean="0"/>
              <a:t>8/23/2016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Robert.Kitt@Swedbank.ee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83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5F41-489F-4163-8DDC-ADEBD15FCABC}" type="datetime1">
              <a:rPr lang="en-US" smtClean="0"/>
              <a:t>8/23/2016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Robert.Kitt@Swedbank.ee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48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AC67-41FE-44F0-977C-EF93A43FE6EE}" type="datetime1">
              <a:rPr lang="en-US" smtClean="0"/>
              <a:t>8/23/2016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Robert.Kitt@Swedbank.ee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C2591-B4FF-4E0E-8FAC-6FC7F146524B}" type="datetime1">
              <a:rPr lang="en-US" smtClean="0"/>
              <a:t>8/23/2016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Robert.Kitt@Swedbank.ee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72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54CE-1BAC-4708-84E2-6CB3FC94EBEA}" type="datetime1">
              <a:rPr lang="en-US" smtClean="0"/>
              <a:t>8/23/2016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Robert.Kitt@Swedbank.ee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0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15212-40EC-4D2A-B468-B4AC0AE07974}" type="datetime1">
              <a:rPr lang="en-US" smtClean="0"/>
              <a:t>8/23/2016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Robert.Kitt@Swedbank.ee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A8FBD-573A-42F6-96C4-F65B83FF7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0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80911" y="636931"/>
            <a:ext cx="8145454" cy="70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80911" y="1549399"/>
            <a:ext cx="8145454" cy="4719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err="1" smtClean="0"/>
              <a:t>Bullet</a:t>
            </a:r>
            <a:r>
              <a:rPr lang="sv-SE" dirty="0" smtClean="0"/>
              <a:t> list </a:t>
            </a:r>
            <a:r>
              <a:rPr lang="sv-SE" dirty="0" err="1" smtClean="0"/>
              <a:t>level</a:t>
            </a:r>
            <a:r>
              <a:rPr lang="sv-SE" dirty="0" smtClean="0"/>
              <a:t> 1</a:t>
            </a:r>
          </a:p>
          <a:p>
            <a:pPr lvl="1"/>
            <a:r>
              <a:rPr lang="sv-SE" dirty="0" err="1" smtClean="0"/>
              <a:t>Bullet</a:t>
            </a:r>
            <a:r>
              <a:rPr lang="sv-SE" dirty="0" smtClean="0"/>
              <a:t> list </a:t>
            </a:r>
            <a:r>
              <a:rPr lang="sv-SE" dirty="0" err="1" smtClean="0"/>
              <a:t>level</a:t>
            </a:r>
            <a:r>
              <a:rPr lang="sv-SE" dirty="0" smtClean="0"/>
              <a:t> 2</a:t>
            </a:r>
          </a:p>
          <a:p>
            <a:pPr lvl="2"/>
            <a:r>
              <a:rPr lang="sv-SE" dirty="0" err="1" smtClean="0"/>
              <a:t>Bullet</a:t>
            </a:r>
            <a:r>
              <a:rPr lang="sv-SE" dirty="0" smtClean="0"/>
              <a:t> list </a:t>
            </a:r>
            <a:r>
              <a:rPr lang="sv-SE" dirty="0" err="1" smtClean="0"/>
              <a:t>level</a:t>
            </a:r>
            <a:r>
              <a:rPr lang="sv-SE" dirty="0" smtClean="0"/>
              <a:t> 3</a:t>
            </a:r>
          </a:p>
          <a:p>
            <a:pPr lvl="3"/>
            <a:r>
              <a:rPr lang="sv-SE" dirty="0" err="1" smtClean="0"/>
              <a:t>Bullet</a:t>
            </a:r>
            <a:r>
              <a:rPr lang="sv-SE" dirty="0" smtClean="0"/>
              <a:t> list </a:t>
            </a:r>
            <a:r>
              <a:rPr lang="sv-SE" dirty="0" err="1" smtClean="0"/>
              <a:t>level</a:t>
            </a:r>
            <a:r>
              <a:rPr lang="sv-SE" dirty="0" smtClean="0"/>
              <a:t> 4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184358" y="6588407"/>
            <a:ext cx="7306060" cy="111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Title of presentation, Author, 2011-01-01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39667" y="6582048"/>
            <a:ext cx="359655" cy="12356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12" name="textruta 11"/>
          <p:cNvSpPr txBox="1"/>
          <p:nvPr/>
        </p:nvSpPr>
        <p:spPr>
          <a:xfrm>
            <a:off x="507600" y="6588407"/>
            <a:ext cx="680265" cy="11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800" dirty="0" smtClean="0">
                <a:solidFill>
                  <a:prstClr val="black"/>
                </a:solidFill>
                <a:cs typeface="Arial" pitchFamily="34" charset="0"/>
              </a:rPr>
              <a:t>© </a:t>
            </a:r>
            <a:r>
              <a:rPr lang="en-GB" sz="800" dirty="0" err="1" smtClean="0">
                <a:solidFill>
                  <a:prstClr val="black"/>
                </a:solidFill>
                <a:cs typeface="Arial" pitchFamily="34" charset="0"/>
              </a:rPr>
              <a:t>Swedbank</a:t>
            </a:r>
            <a:endParaRPr lang="en-GB" sz="800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11" name="Bildobjekt 10" descr="logga-bra-jpg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05874" y="161024"/>
            <a:ext cx="1764924" cy="40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488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</p:sldLayoutIdLst>
  <p:transition spd="med">
    <p:fade/>
  </p:transition>
  <p:hf hdr="0" ftr="0" dt="0"/>
  <p:txStyles>
    <p:titleStyle>
      <a:lvl1pPr marL="0" marR="0" indent="0" algn="l" defTabSz="914400" rtl="0" eaLnBrk="1" fontAlgn="auto" latinLnBrk="0" hangingPunct="1">
        <a:lnSpc>
          <a:spcPts val="312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lang="en-GB" sz="2600" b="1" kern="1200" baseline="0" smtClean="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96863" indent="-296863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01663" indent="-271463" algn="l" defTabSz="914400" rtl="0" eaLnBrk="1" latinLnBrk="0" hangingPunct="1">
        <a:spcBef>
          <a:spcPct val="20000"/>
        </a:spcBef>
        <a:buSzPct val="80000"/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38200" indent="-246063" algn="l" defTabSz="914400" rtl="0" eaLnBrk="1" latinLnBrk="0" hangingPunct="1">
        <a:spcBef>
          <a:spcPct val="20000"/>
        </a:spcBef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2200" indent="-254000" algn="l" defTabSz="914400" rtl="0" eaLnBrk="1" latinLnBrk="0" hangingPunct="1">
        <a:spcBef>
          <a:spcPts val="800"/>
        </a:spcBef>
        <a:buSzPct val="80000"/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235200"/>
            <a:ext cx="6858000" cy="2387600"/>
          </a:xfrm>
        </p:spPr>
        <p:txBody>
          <a:bodyPr anchor="ctr">
            <a:normAutofit/>
          </a:bodyPr>
          <a:lstStyle/>
          <a:p>
            <a:r>
              <a:rPr lang="et-EE" sz="5400" b="1" dirty="0" smtClean="0">
                <a:latin typeface="Arial" pitchFamily="34" charset="0"/>
                <a:cs typeface="Arial" pitchFamily="34" charset="0"/>
              </a:rPr>
              <a:t>Kuidas tõsta Eesti majanduse vastupanuvõimet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155535"/>
            <a:ext cx="6858000" cy="812646"/>
          </a:xfrm>
        </p:spPr>
        <p:txBody>
          <a:bodyPr anchor="ctr"/>
          <a:lstStyle/>
          <a:p>
            <a:pPr>
              <a:lnSpc>
                <a:spcPts val="1800"/>
              </a:lnSpc>
            </a:pPr>
            <a:r>
              <a:rPr lang="et-EE" b="1" dirty="0" smtClean="0">
                <a:latin typeface="Arial" pitchFamily="34" charset="0"/>
                <a:cs typeface="Arial" pitchFamily="34" charset="0"/>
              </a:rPr>
              <a:t>Robert Kitt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|  </a:t>
            </a:r>
            <a:r>
              <a:rPr lang="et-EE" sz="2000" dirty="0" smtClean="0">
                <a:latin typeface="Arial" pitchFamily="34" charset="0"/>
                <a:cs typeface="Arial" pitchFamily="34" charset="0"/>
              </a:rPr>
              <a:t>25</a:t>
            </a:r>
            <a:r>
              <a:rPr lang="et-EE" dirty="0" smtClean="0">
                <a:latin typeface="Arial" pitchFamily="34" charset="0"/>
                <a:cs typeface="Arial" pitchFamily="34" charset="0"/>
              </a:rPr>
              <a:t>. august </a:t>
            </a:r>
            <a:r>
              <a:rPr lang="et-EE" dirty="0" smtClean="0">
                <a:latin typeface="Arial" pitchFamily="34" charset="0"/>
                <a:cs typeface="Arial" pitchFamily="34" charset="0"/>
              </a:rPr>
              <a:t>2016</a:t>
            </a:r>
            <a:endParaRPr lang="et-EE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22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3" y="365126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t-EE" sz="3200" b="1" dirty="0" smtClean="0">
                <a:latin typeface="Arial" pitchFamily="34" charset="0"/>
                <a:cs typeface="Arial" pitchFamily="34" charset="0"/>
              </a:rPr>
              <a:t>Ettevõtlus kohaneb ise keskmise palga tõusuga: toimub pidev innovatsioon</a:t>
            </a:r>
            <a:endParaRPr lang="et-EE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10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3" y="5399006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t-EE" sz="1600" dirty="0" smtClean="0">
                <a:latin typeface="Arial" pitchFamily="34" charset="0"/>
                <a:cs typeface="Arial" pitchFamily="34" charset="0"/>
              </a:rPr>
              <a:t>Väärtusahelas üles liikumine tähendab keerulisemaid ärimudeleid, mis eeldavad suuremaid investeeringuid ja kõrgema kvalifikatsiooniga (=palgaga) töötajaid → millise palgaga milline mudel töötab?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741075"/>
            <a:ext cx="7992888" cy="3560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t-EE" noProof="0" dirty="0"/>
              <a:t>Robert.Kitt@Swedbank.ee</a:t>
            </a:r>
          </a:p>
        </p:txBody>
      </p:sp>
    </p:spTree>
    <p:extLst>
      <p:ext uri="{BB962C8B-B14F-4D97-AF65-F5344CB8AC3E}">
        <p14:creationId xmlns:p14="http://schemas.microsoft.com/office/powerpoint/2010/main" val="242920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15964"/>
            <a:ext cx="7886700" cy="1325563"/>
          </a:xfrm>
        </p:spPr>
        <p:txBody>
          <a:bodyPr>
            <a:normAutofit/>
          </a:bodyPr>
          <a:lstStyle/>
          <a:p>
            <a:r>
              <a:rPr lang="et-EE" sz="3200" b="1" dirty="0" smtClean="0">
                <a:latin typeface="Arial" pitchFamily="34" charset="0"/>
                <a:cs typeface="Arial" pitchFamily="34" charset="0"/>
              </a:rPr>
              <a:t>Mis tõi meid siia ja mis viib edasi?</a:t>
            </a:r>
            <a:endParaRPr lang="et-EE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911" y="1622721"/>
            <a:ext cx="8145454" cy="44142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t-EE" sz="1600" dirty="0">
                <a:latin typeface="Arial" pitchFamily="34" charset="0"/>
                <a:cs typeface="Arial" pitchFamily="34" charset="0"/>
              </a:rPr>
              <a:t>2008. aasta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kriisi põhjuseid Eestis enam ei eksisteeri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. Majanduse kiire taastumise taga on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suur hulk eksportivaid tööstusettevõtteid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t-EE" sz="1600" dirty="0" smtClean="0">
                <a:latin typeface="Arial" pitchFamily="34" charset="0"/>
                <a:cs typeface="Arial" pitchFamily="34" charset="0"/>
              </a:rPr>
              <a:t>ja 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tugev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jaekaubanduse kasv</a:t>
            </a:r>
            <a:endParaRPr lang="et-EE" sz="1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et-EE" sz="1600" b="1" dirty="0">
                <a:latin typeface="Arial" pitchFamily="34" charset="0"/>
                <a:cs typeface="Arial" pitchFamily="34" charset="0"/>
              </a:rPr>
              <a:t>Meie suur probleem on vähenevad töökäed 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koos struktuurse murega – töötajateta tootjad ja kvalifikatsioonita töötud</a:t>
            </a:r>
          </a:p>
          <a:p>
            <a:pPr>
              <a:lnSpc>
                <a:spcPct val="100000"/>
              </a:lnSpc>
            </a:pPr>
            <a:r>
              <a:rPr lang="et-EE" sz="1600" dirty="0" smtClean="0">
                <a:latin typeface="Arial" pitchFamily="34" charset="0"/>
                <a:cs typeface="Arial" pitchFamily="34" charset="0"/>
              </a:rPr>
              <a:t>2016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: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kes teeb tööd? 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Lähiaastatega miinus 50 000 inimest ja automatiseerimise </a:t>
            </a:r>
            <a:r>
              <a:rPr lang="et-EE" sz="1600" dirty="0" smtClean="0">
                <a:latin typeface="Arial" pitchFamily="34" charset="0"/>
                <a:cs typeface="Arial" pitchFamily="34" charset="0"/>
              </a:rPr>
              <a:t>kasv</a:t>
            </a:r>
            <a:endParaRPr lang="et-EE" sz="1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et-EE" sz="1600" dirty="0">
                <a:latin typeface="Arial" pitchFamily="34" charset="0"/>
                <a:cs typeface="Arial" pitchFamily="34" charset="0"/>
              </a:rPr>
              <a:t>2016: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kust tuleb </a:t>
            </a:r>
            <a:r>
              <a:rPr lang="et-EE" sz="1600" b="1" dirty="0" smtClean="0">
                <a:latin typeface="Arial" pitchFamily="34" charset="0"/>
                <a:cs typeface="Arial" pitchFamily="34" charset="0"/>
              </a:rPr>
              <a:t>raha?</a:t>
            </a: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00000"/>
              </a:lnSpc>
            </a:pPr>
            <a:r>
              <a:rPr lang="et-EE" sz="1600" dirty="0" smtClean="0">
                <a:latin typeface="Arial" pitchFamily="34" charset="0"/>
                <a:cs typeface="Arial" pitchFamily="34" charset="0"/>
              </a:rPr>
              <a:t>Kaupade 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ja teenuste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eksport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 – loomulikud eelised on puit, toit, põlevkivi. Toetavad ka asukoht, hinnad, </a:t>
            </a:r>
            <a:r>
              <a:rPr lang="et-EE" sz="1600" dirty="0" smtClean="0">
                <a:latin typeface="Arial" pitchFamily="34" charset="0"/>
                <a:cs typeface="Arial" pitchFamily="34" charset="0"/>
              </a:rPr>
              <a:t>IT-kuvand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00000"/>
              </a:lnSpc>
            </a:pPr>
            <a:r>
              <a:rPr lang="et-EE" sz="1600" b="1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raha ja välisinvesteeringud</a:t>
            </a:r>
          </a:p>
          <a:p>
            <a:pPr>
              <a:lnSpc>
                <a:spcPct val="100000"/>
              </a:lnSpc>
            </a:pPr>
            <a:r>
              <a:rPr lang="et-EE" sz="1600" b="1" dirty="0" smtClean="0">
                <a:latin typeface="Arial" pitchFamily="34" charset="0"/>
                <a:cs typeface="Arial" pitchFamily="34" charset="0"/>
              </a:rPr>
              <a:t>Väärtusahelas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üles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. Keerulisemad ärimudeleid = suuremad investeeringud ja kõrgema kvalifikatsiooni/palgaga </a:t>
            </a:r>
            <a:r>
              <a:rPr lang="et-EE" sz="1600" dirty="0" smtClean="0">
                <a:latin typeface="Arial" pitchFamily="34" charset="0"/>
                <a:cs typeface="Arial" pitchFamily="34" charset="0"/>
              </a:rPr>
              <a:t>töötajad</a:t>
            </a:r>
          </a:p>
          <a:p>
            <a:pPr>
              <a:lnSpc>
                <a:spcPct val="100000"/>
              </a:lnSpc>
            </a:pPr>
            <a:r>
              <a:rPr lang="et-EE" sz="1600" dirty="0" smtClean="0">
                <a:latin typeface="Arial" pitchFamily="34" charset="0"/>
                <a:cs typeface="Arial" pitchFamily="34" charset="0"/>
              </a:rPr>
              <a:t>Internetimajandus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.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Majanduse hajutatus tagab </a:t>
            </a:r>
            <a:r>
              <a:rPr lang="et-EE" sz="1600" b="1" dirty="0" smtClean="0">
                <a:latin typeface="Arial" pitchFamily="34" charset="0"/>
                <a:cs typeface="Arial" pitchFamily="34" charset="0"/>
              </a:rPr>
              <a:t>jätkusuutlikkuse</a:t>
            </a:r>
          </a:p>
          <a:p>
            <a:pPr marL="14287" lvl="1" indent="0" algn="ctr">
              <a:lnSpc>
                <a:spcPct val="100000"/>
              </a:lnSpc>
              <a:buNone/>
            </a:pPr>
            <a:endParaRPr lang="et-EE" sz="1600" b="1" dirty="0" smtClean="0">
              <a:latin typeface="Arial" pitchFamily="34" charset="0"/>
              <a:cs typeface="Arial" pitchFamily="34" charset="0"/>
            </a:endParaRPr>
          </a:p>
          <a:p>
            <a:pPr marL="14287" lvl="1" indent="0" algn="ctr">
              <a:lnSpc>
                <a:spcPct val="100000"/>
              </a:lnSpc>
              <a:buNone/>
            </a:pPr>
            <a:r>
              <a:rPr lang="et-EE" sz="1600" b="1" dirty="0" smtClean="0">
                <a:latin typeface="Arial" pitchFamily="34" charset="0"/>
                <a:cs typeface="Arial" pitchFamily="34" charset="0"/>
              </a:rPr>
              <a:t>Need, kes tõid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meid siia, </a:t>
            </a:r>
            <a:r>
              <a:rPr lang="et-EE" sz="1600" b="1" dirty="0" smtClean="0">
                <a:latin typeface="Arial" pitchFamily="34" charset="0"/>
                <a:cs typeface="Arial" pitchFamily="34" charset="0"/>
              </a:rPr>
              <a:t>viivad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ka edasi</a:t>
            </a:r>
            <a:r>
              <a:rPr lang="et-EE" sz="1600" b="1" dirty="0" smtClean="0">
                <a:latin typeface="Arial" pitchFamily="34" charset="0"/>
                <a:cs typeface="Arial" pitchFamily="34" charset="0"/>
              </a:rPr>
              <a:t>!</a:t>
            </a:r>
            <a:endParaRPr lang="en-GB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t-EE" noProof="0" dirty="0"/>
              <a:t>Robert.Kitt@Swedbank.ee</a:t>
            </a:r>
          </a:p>
        </p:txBody>
      </p:sp>
    </p:spTree>
    <p:extLst>
      <p:ext uri="{BB962C8B-B14F-4D97-AF65-F5344CB8AC3E}">
        <p14:creationId xmlns:p14="http://schemas.microsoft.com/office/powerpoint/2010/main" val="2149444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t-EE" b="1" dirty="0" smtClean="0">
                <a:latin typeface="Arial" pitchFamily="34" charset="0"/>
                <a:cs typeface="Arial" pitchFamily="34" charset="0"/>
              </a:rPr>
              <a:t>Eesti </a:t>
            </a:r>
            <a:r>
              <a:rPr lang="et-EE" b="1" dirty="0">
                <a:latin typeface="Arial" pitchFamily="34" charset="0"/>
                <a:cs typeface="Arial" pitchFamily="34" charset="0"/>
              </a:rPr>
              <a:t>majanduse </a:t>
            </a:r>
            <a:r>
              <a:rPr lang="et-EE" b="1" dirty="0" smtClean="0">
                <a:latin typeface="Arial" pitchFamily="34" charset="0"/>
                <a:cs typeface="Arial" pitchFamily="34" charset="0"/>
              </a:rPr>
              <a:t>visioon →</a:t>
            </a:r>
            <a:r>
              <a:rPr lang="et-EE" b="1" dirty="0">
                <a:latin typeface="Arial" pitchFamily="34" charset="0"/>
                <a:cs typeface="Arial" pitchFamily="34" charset="0"/>
              </a:rPr>
              <a:t/>
            </a:r>
            <a:br>
              <a:rPr lang="et-EE" b="1" dirty="0">
                <a:latin typeface="Arial" pitchFamily="34" charset="0"/>
                <a:cs typeface="Arial" pitchFamily="34" charset="0"/>
              </a:rPr>
            </a:br>
            <a:r>
              <a:rPr lang="et-EE" b="1" dirty="0">
                <a:latin typeface="Arial" pitchFamily="34" charset="0"/>
                <a:cs typeface="Arial" pitchFamily="34" charset="0"/>
              </a:rPr>
              <a:t>hajutatud </a:t>
            </a:r>
            <a:r>
              <a:rPr lang="et-EE" b="1" dirty="0" smtClean="0">
                <a:latin typeface="Arial" pitchFamily="34" charset="0"/>
                <a:cs typeface="Arial" pitchFamily="34" charset="0"/>
              </a:rPr>
              <a:t>riskid </a:t>
            </a:r>
            <a:r>
              <a:rPr lang="et-EE" b="1" dirty="0">
                <a:latin typeface="Arial" pitchFamily="34" charset="0"/>
                <a:cs typeface="Arial" pitchFamily="34" charset="0"/>
              </a:rPr>
              <a:t>ja </a:t>
            </a:r>
            <a:r>
              <a:rPr lang="et-EE" b="1" dirty="0" smtClean="0">
                <a:latin typeface="Arial" pitchFamily="34" charset="0"/>
                <a:cs typeface="Arial" pitchFamily="34" charset="0"/>
              </a:rPr>
              <a:t>vähene vaesus</a:t>
            </a:r>
            <a:endParaRPr lang="et-EE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14113"/>
            <a:ext cx="7886700" cy="364111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t-EE" sz="1600" b="1" dirty="0">
                <a:latin typeface="Arial" pitchFamily="34" charset="0"/>
                <a:cs typeface="Arial" pitchFamily="34" charset="0"/>
              </a:rPr>
              <a:t>Jätkusuutlik majandus on hajutatud riskidega, sest ei ole võimalik prognoosida homseid </a:t>
            </a:r>
            <a:r>
              <a:rPr lang="et-EE" sz="1600" b="1" dirty="0" smtClean="0">
                <a:latin typeface="Arial" pitchFamily="34" charset="0"/>
                <a:cs typeface="Arial" pitchFamily="34" charset="0"/>
              </a:rPr>
              <a:t>võitjaid</a:t>
            </a:r>
            <a:endParaRPr lang="et-EE" sz="1600" b="1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t-EE" sz="1600" dirty="0" smtClean="0">
                <a:latin typeface="Arial" pitchFamily="34" charset="0"/>
                <a:cs typeface="Arial" pitchFamily="34" charset="0"/>
              </a:rPr>
              <a:t>tööhõive, müügikäibe ja ekspordi 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jaotus sektorite lõikes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t-EE" sz="1600" dirty="0" smtClean="0">
                <a:latin typeface="Arial" pitchFamily="34" charset="0"/>
                <a:cs typeface="Arial" pitchFamily="34" charset="0"/>
              </a:rPr>
              <a:t>ärimudelite 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keerukuse </a:t>
            </a:r>
            <a:r>
              <a:rPr lang="et-EE" sz="1600" dirty="0" smtClean="0">
                <a:latin typeface="Arial" pitchFamily="34" charset="0"/>
                <a:cs typeface="Arial" pitchFamily="34" charset="0"/>
              </a:rPr>
              <a:t>jaotus</a:t>
            </a:r>
            <a:endParaRPr lang="et-EE" sz="1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t-EE" sz="1600" b="1" dirty="0">
                <a:latin typeface="Arial" pitchFamily="34" charset="0"/>
                <a:cs typeface="Arial" pitchFamily="34" charset="0"/>
              </a:rPr>
              <a:t>Kõik ei saa kirurgideks: jätkusuutlik majandus peab looma töökohti kõikidele ühiskonna liikmetele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t-EE" sz="1600" dirty="0" err="1">
                <a:latin typeface="Arial" pitchFamily="34" charset="0"/>
                <a:cs typeface="Arial" pitchFamily="34" charset="0"/>
              </a:rPr>
              <a:t>Popper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: võõra õnnele ei saa siiralt kaasa elada; õnnetusele </a:t>
            </a:r>
            <a:r>
              <a:rPr lang="et-EE" sz="1600" dirty="0" smtClean="0">
                <a:latin typeface="Arial" pitchFamily="34" charset="0"/>
                <a:cs typeface="Arial" pitchFamily="34" charset="0"/>
              </a:rPr>
              <a:t>saab </a:t>
            </a:r>
            <a:endParaRPr lang="et-EE" sz="16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t-EE" sz="1600" dirty="0" err="1">
                <a:latin typeface="Arial" pitchFamily="34" charset="0"/>
                <a:cs typeface="Arial" pitchFamily="34" charset="0"/>
              </a:rPr>
              <a:t>Rawls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: ümberjagamise tulemusena peavad võitma kõige vaesemad liikmed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t-EE" sz="1600" dirty="0">
                <a:latin typeface="Arial" pitchFamily="34" charset="0"/>
                <a:cs typeface="Arial" pitchFamily="34" charset="0"/>
              </a:rPr>
              <a:t>Vaesuse vähendamine peab toimuma läbi lisandväärtuse suurenemise, mitte </a:t>
            </a:r>
            <a:r>
              <a:rPr lang="et-EE" sz="1600" dirty="0" smtClean="0">
                <a:latin typeface="Arial" pitchFamily="34" charset="0"/>
                <a:cs typeface="Arial" pitchFamily="34" charset="0"/>
              </a:rPr>
              <a:t>sotsiaalhoolekande kaudu</a:t>
            </a:r>
            <a:endParaRPr lang="et-EE" sz="1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t-EE" sz="1600" b="1" dirty="0">
                <a:latin typeface="Arial" pitchFamily="34" charset="0"/>
                <a:cs typeface="Arial" pitchFamily="34" charset="0"/>
              </a:rPr>
              <a:t>Eesti Vabariigi ülim eesmärk on eesti keele ja kultuuri säilitamine. Väljaränne on Eesti </a:t>
            </a:r>
            <a:r>
              <a:rPr lang="et-EE" sz="1600" b="1" dirty="0" smtClean="0">
                <a:latin typeface="Arial" pitchFamily="34" charset="0"/>
                <a:cs typeface="Arial" pitchFamily="34" charset="0"/>
              </a:rPr>
              <a:t>riigi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kestlikkuse kõige suurem ohustaja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noProof="0"/>
              <a:t>Robert.Kitt@Swedbank.ee</a:t>
            </a:r>
            <a:endParaRPr lang="et-EE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t-EE" noProof="0" smtClean="0"/>
              <a:t>12</a:t>
            </a:fld>
            <a:endParaRPr lang="et-EE" noProof="0" dirty="0"/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5142671" y="5919563"/>
            <a:ext cx="342914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t-EE" altLang="et-EE" sz="1200" dirty="0">
                <a:latin typeface="Arial" panose="020B0604020202020204" pitchFamily="34" charset="0"/>
              </a:rPr>
              <a:t>Robert Kitt, </a:t>
            </a:r>
            <a:r>
              <a:rPr lang="pt-BR" altLang="et-EE" sz="1200" dirty="0">
                <a:latin typeface="Arial" panose="020B0604020202020204" pitchFamily="34" charset="0"/>
              </a:rPr>
              <a:t>„Akadeemia”, 201</a:t>
            </a:r>
            <a:r>
              <a:rPr lang="et-EE" altLang="et-EE" sz="1200" dirty="0">
                <a:latin typeface="Arial" panose="020B0604020202020204" pitchFamily="34" charset="0"/>
              </a:rPr>
              <a:t>4</a:t>
            </a:r>
            <a:r>
              <a:rPr lang="pt-BR" altLang="et-EE" sz="1200" dirty="0">
                <a:latin typeface="Arial" panose="020B0604020202020204" pitchFamily="34" charset="0"/>
              </a:rPr>
              <a:t>, N </a:t>
            </a:r>
            <a:r>
              <a:rPr lang="et-EE" altLang="et-EE" sz="1200" dirty="0">
                <a:latin typeface="Arial" panose="020B0604020202020204" pitchFamily="34" charset="0"/>
              </a:rPr>
              <a:t>3</a:t>
            </a:r>
            <a:r>
              <a:rPr lang="pt-BR" altLang="et-EE" sz="1200" dirty="0">
                <a:latin typeface="Arial" panose="020B0604020202020204" pitchFamily="34" charset="0"/>
              </a:rPr>
              <a:t>, </a:t>
            </a:r>
            <a:r>
              <a:rPr lang="et-EE" altLang="et-EE" sz="1200" dirty="0">
                <a:latin typeface="Arial" panose="020B0604020202020204" pitchFamily="34" charset="0"/>
              </a:rPr>
              <a:t>451 </a:t>
            </a:r>
            <a:r>
              <a:rPr lang="pt-BR" altLang="et-EE" sz="1200" dirty="0">
                <a:latin typeface="Arial" panose="020B0604020202020204" pitchFamily="34" charset="0"/>
              </a:rPr>
              <a:t>– </a:t>
            </a:r>
            <a:r>
              <a:rPr lang="et-EE" altLang="et-EE" sz="1200" dirty="0">
                <a:latin typeface="Arial" panose="020B0604020202020204" pitchFamily="34" charset="0"/>
              </a:rPr>
              <a:t>473</a:t>
            </a:r>
            <a:r>
              <a:rPr lang="pt-BR" altLang="et-EE" sz="1200" dirty="0">
                <a:latin typeface="Arial" panose="020B0604020202020204" pitchFamily="34" charset="0"/>
              </a:rPr>
              <a:t>.</a:t>
            </a:r>
            <a:endParaRPr lang="et-EE" altLang="et-EE" sz="1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08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t-EE" b="1" dirty="0">
                <a:latin typeface="Arial" pitchFamily="34" charset="0"/>
                <a:cs typeface="Arial" pitchFamily="34" charset="0"/>
              </a:rPr>
              <a:t>Eesti majanduse visioon </a:t>
            </a:r>
            <a:r>
              <a:rPr lang="et-EE" b="1" dirty="0" smtClean="0">
                <a:latin typeface="Arial" pitchFamily="34" charset="0"/>
                <a:cs typeface="Arial" pitchFamily="34" charset="0"/>
              </a:rPr>
              <a:t>→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t-EE" b="1" dirty="0" smtClean="0">
                <a:latin typeface="Arial" pitchFamily="34" charset="0"/>
                <a:cs typeface="Arial" pitchFamily="34" charset="0"/>
              </a:rPr>
              <a:t>Riik </a:t>
            </a:r>
            <a:r>
              <a:rPr lang="et-EE" b="1" dirty="0">
                <a:latin typeface="Arial" pitchFamily="34" charset="0"/>
                <a:cs typeface="Arial" pitchFamily="34" charset="0"/>
              </a:rPr>
              <a:t>kui keskmise inimese </a:t>
            </a:r>
            <a:r>
              <a:rPr lang="et-EE" b="1" dirty="0" smtClean="0">
                <a:latin typeface="Arial" pitchFamily="34" charset="0"/>
                <a:cs typeface="Arial" pitchFamily="34" charset="0"/>
              </a:rPr>
              <a:t>kindlustuspoliis</a:t>
            </a:r>
            <a:endParaRPr lang="et-EE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49" y="1839662"/>
            <a:ext cx="8014309" cy="12761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t-EE" sz="1600" dirty="0">
                <a:latin typeface="Arial" pitchFamily="34" charset="0"/>
                <a:cs typeface="Arial" pitchFamily="34" charset="0"/>
              </a:rPr>
              <a:t>Tööhõive maksimeerimiseks vajame töökohti kõigil keerukuse tasemetel, teadvustades </a:t>
            </a:r>
            <a:r>
              <a:rPr lang="et-EE" sz="1600" dirty="0" err="1">
                <a:latin typeface="Arial" pitchFamily="34" charset="0"/>
                <a:cs typeface="Arial" pitchFamily="34" charset="0"/>
              </a:rPr>
              <a:t>Pareto’t</a:t>
            </a:r>
            <a:endParaRPr lang="et-EE" sz="1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et-EE" sz="1600" dirty="0" smtClean="0">
                <a:latin typeface="Arial" pitchFamily="34" charset="0"/>
                <a:cs typeface="Arial" pitchFamily="34" charset="0"/>
              </a:rPr>
              <a:t>Eesti 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peab leidma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rakendust 80% inimestele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, kes teenivad kokku 20% palgast, et </a:t>
            </a:r>
            <a:r>
              <a:rPr lang="et-EE" sz="1600" b="1" dirty="0">
                <a:latin typeface="Arial" pitchFamily="34" charset="0"/>
                <a:cs typeface="Arial" pitchFamily="34" charset="0"/>
              </a:rPr>
              <a:t>tagada inimväärne äraelamine </a:t>
            </a:r>
            <a:r>
              <a:rPr lang="et-EE" sz="1600" dirty="0">
                <a:latin typeface="Arial" pitchFamily="34" charset="0"/>
                <a:cs typeface="Arial" pitchFamily="34" charset="0"/>
              </a:rPr>
              <a:t>(sh töökohad)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13</a:t>
            </a:fld>
            <a:endParaRPr lang="en-GB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46" r="612" b="7154"/>
          <a:stretch/>
        </p:blipFill>
        <p:spPr bwMode="auto">
          <a:xfrm>
            <a:off x="682923" y="3191471"/>
            <a:ext cx="5127941" cy="3076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830528" y="3313475"/>
            <a:ext cx="26260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Maksustatud 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töise tulu jaotus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79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6302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t-EE" sz="3200" b="1" dirty="0">
                <a:latin typeface="Arial" pitchFamily="34" charset="0"/>
                <a:cs typeface="Arial" pitchFamily="34" charset="0"/>
              </a:rPr>
              <a:t>Majanduse edu on funktsioon tippteaduse ja ettevõtluse korrutisest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35457"/>
            <a:ext cx="7886700" cy="4351338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t-EE" sz="2000" dirty="0">
                <a:latin typeface="Arial" pitchFamily="34" charset="0"/>
                <a:cs typeface="Arial" pitchFamily="34" charset="0"/>
              </a:rPr>
              <a:t>Kitt 2014: </a:t>
            </a:r>
            <a:r>
              <a:rPr lang="et-EE" sz="2000" b="1" dirty="0">
                <a:latin typeface="Arial" pitchFamily="34" charset="0"/>
                <a:cs typeface="Arial" pitchFamily="34" charset="0"/>
              </a:rPr>
              <a:t>väikeriigi </a:t>
            </a:r>
            <a:r>
              <a:rPr lang="et-EE" sz="2000" dirty="0">
                <a:latin typeface="Arial" pitchFamily="34" charset="0"/>
                <a:cs typeface="Arial" pitchFamily="34" charset="0"/>
              </a:rPr>
              <a:t>edu tagab </a:t>
            </a:r>
            <a:r>
              <a:rPr lang="et-EE" sz="2000" b="1" dirty="0">
                <a:latin typeface="Arial" pitchFamily="34" charset="0"/>
                <a:cs typeface="Arial" pitchFamily="34" charset="0"/>
              </a:rPr>
              <a:t>hajutatud riskidega </a:t>
            </a:r>
            <a:r>
              <a:rPr lang="et-EE" sz="2000" dirty="0">
                <a:latin typeface="Arial" pitchFamily="34" charset="0"/>
                <a:cs typeface="Arial" pitchFamily="34" charset="0"/>
              </a:rPr>
              <a:t>majandus. Eesti ei saa riskida </a:t>
            </a:r>
            <a:r>
              <a:rPr lang="et-EE" sz="2000" b="1" dirty="0">
                <a:latin typeface="Arial" pitchFamily="34" charset="0"/>
                <a:cs typeface="Arial" pitchFamily="34" charset="0"/>
              </a:rPr>
              <a:t>kunstlikult </a:t>
            </a:r>
            <a:r>
              <a:rPr lang="et-EE" sz="2000" dirty="0">
                <a:latin typeface="Arial" pitchFamily="34" charset="0"/>
                <a:cs typeface="Arial" pitchFamily="34" charset="0"/>
              </a:rPr>
              <a:t>mingite harude </a:t>
            </a:r>
            <a:r>
              <a:rPr lang="et-EE" sz="2000" b="1" dirty="0" smtClean="0">
                <a:latin typeface="Arial" pitchFamily="34" charset="0"/>
                <a:cs typeface="Arial" pitchFamily="34" charset="0"/>
              </a:rPr>
              <a:t>eelisarendamisega</a:t>
            </a:r>
          </a:p>
          <a:p>
            <a:pPr>
              <a:lnSpc>
                <a:spcPct val="110000"/>
              </a:lnSpc>
            </a:pPr>
            <a:r>
              <a:rPr lang="et-EE" sz="2000" dirty="0">
                <a:latin typeface="Arial" pitchFamily="34" charset="0"/>
                <a:cs typeface="Arial" pitchFamily="34" charset="0"/>
              </a:rPr>
              <a:t>TOP20: Eesti peab looma keskkonna</a:t>
            </a:r>
            <a:r>
              <a:rPr lang="et-EE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t-EE" sz="2000" dirty="0">
                <a:latin typeface="Arial" pitchFamily="34" charset="0"/>
                <a:cs typeface="Arial" pitchFamily="34" charset="0"/>
              </a:rPr>
              <a:t>positiivseteks arenguhüpeteks ettevõtluses, teaduses ja soovitatavalt nende koosmõjus</a:t>
            </a:r>
          </a:p>
          <a:p>
            <a:pPr>
              <a:lnSpc>
                <a:spcPct val="110000"/>
              </a:lnSpc>
            </a:pPr>
            <a:r>
              <a:rPr lang="et-EE" sz="2000" b="1" dirty="0" smtClean="0">
                <a:latin typeface="Arial" pitchFamily="34" charset="0"/>
                <a:cs typeface="Arial" pitchFamily="34" charset="0"/>
              </a:rPr>
              <a:t>Nutikas </a:t>
            </a:r>
            <a:r>
              <a:rPr lang="et-EE" sz="2000" b="1" dirty="0">
                <a:latin typeface="Arial" pitchFamily="34" charset="0"/>
                <a:cs typeface="Arial" pitchFamily="34" charset="0"/>
              </a:rPr>
              <a:t>spetsialiseerumine</a:t>
            </a:r>
            <a:r>
              <a:rPr lang="et-EE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t-EE" sz="2000" dirty="0" smtClean="0">
                <a:latin typeface="Arial" pitchFamily="34" charset="0"/>
                <a:cs typeface="Arial" pitchFamily="34" charset="0"/>
              </a:rPr>
              <a:t>– investeeringud </a:t>
            </a:r>
            <a:r>
              <a:rPr lang="et-EE" sz="2000" dirty="0">
                <a:latin typeface="Arial" pitchFamily="34" charset="0"/>
                <a:cs typeface="Arial" pitchFamily="34" charset="0"/>
              </a:rPr>
              <a:t>teadus- ja arendustegevusse on kõige efektiivsemad valdkondades, kus on juba loodud mingi suhteline eelis (OECD, Varblane, U.)</a:t>
            </a:r>
          </a:p>
          <a:p>
            <a:pPr>
              <a:lnSpc>
                <a:spcPct val="110000"/>
              </a:lnSpc>
            </a:pPr>
            <a:r>
              <a:rPr lang="et-EE" sz="2000" dirty="0">
                <a:latin typeface="Arial" pitchFamily="34" charset="0"/>
                <a:cs typeface="Arial" pitchFamily="34" charset="0"/>
              </a:rPr>
              <a:t>Kas TA-ga hõivatud töötavad Eesti majanduse lisandväärtuse seisukohalt olulisematel tegevusaladel?</a:t>
            </a:r>
          </a:p>
          <a:p>
            <a:pPr>
              <a:lnSpc>
                <a:spcPct val="110000"/>
              </a:lnSpc>
            </a:pPr>
            <a:r>
              <a:rPr lang="et-EE" sz="2000" dirty="0">
                <a:latin typeface="Arial" pitchFamily="34" charset="0"/>
                <a:cs typeface="Arial" pitchFamily="34" charset="0"/>
              </a:rPr>
              <a:t>Majanduse seisukohalt pole oluline see, kui palju investeerib ettevõte TA-sse, vaid see, kui palju õnnestub tänu uuendustele </a:t>
            </a:r>
            <a:r>
              <a:rPr lang="et-EE" sz="2000" b="1" dirty="0">
                <a:latin typeface="Arial" pitchFamily="34" charset="0"/>
                <a:cs typeface="Arial" pitchFamily="34" charset="0"/>
              </a:rPr>
              <a:t>rohkem teenida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14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noProof="0"/>
              <a:t>Robert.Kitt@Swedbank.ee</a:t>
            </a:r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66428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32274"/>
            <a:ext cx="78867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t-EE" b="1" dirty="0" smtClean="0">
                <a:latin typeface="Arial" pitchFamily="34" charset="0"/>
                <a:cs typeface="Arial" pitchFamily="34" charset="0"/>
              </a:rPr>
              <a:t>Eesti majanduse vastupanuvõimet suurendab sisemaistel ressurssidel põhinev kasvumudel</a:t>
            </a:r>
            <a:endParaRPr lang="et-EE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77909"/>
            <a:ext cx="78867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t-EE" sz="2000" dirty="0">
                <a:latin typeface="Arial" pitchFamily="34" charset="0"/>
                <a:cs typeface="Arial" pitchFamily="34" charset="0"/>
              </a:rPr>
              <a:t>100-aastases perspektiivis on olulised pigem loodud kultuuriväärtused, kuid 100-päevases perspektiivis on oluline pigem materiaalne heaolu </a:t>
            </a:r>
          </a:p>
          <a:p>
            <a:pPr>
              <a:lnSpc>
                <a:spcPct val="100000"/>
              </a:lnSpc>
            </a:pPr>
            <a:r>
              <a:rPr lang="et-EE" sz="2000" dirty="0">
                <a:latin typeface="Arial" pitchFamily="34" charset="0"/>
                <a:cs typeface="Arial" pitchFamily="34" charset="0"/>
              </a:rPr>
              <a:t>Sisemaistel ressurssidel baseeruv majanduskasv peab looma eeldused </a:t>
            </a:r>
            <a:r>
              <a:rPr lang="et-EE" sz="2000" b="1" dirty="0">
                <a:latin typeface="Arial" pitchFamily="34" charset="0"/>
                <a:cs typeface="Arial" pitchFamily="34" charset="0"/>
              </a:rPr>
              <a:t>innovatsiooniks</a:t>
            </a:r>
            <a:r>
              <a:rPr lang="et-EE" sz="2000" dirty="0">
                <a:latin typeface="Arial" pitchFamily="34" charset="0"/>
                <a:cs typeface="Arial" pitchFamily="34" charset="0"/>
              </a:rPr>
              <a:t>, kuid riik olgu </a:t>
            </a:r>
            <a:r>
              <a:rPr lang="et-EE" sz="2000" b="1" dirty="0">
                <a:latin typeface="Arial" pitchFamily="34" charset="0"/>
                <a:cs typeface="Arial" pitchFamily="34" charset="0"/>
              </a:rPr>
              <a:t>tavalisele inimesele kindlustuspoliis </a:t>
            </a:r>
            <a:r>
              <a:rPr lang="et-EE" sz="2000" dirty="0">
                <a:latin typeface="Arial" pitchFamily="34" charset="0"/>
                <a:cs typeface="Arial" pitchFamily="34" charset="0"/>
              </a:rPr>
              <a:t>äraelamiseks</a:t>
            </a:r>
          </a:p>
          <a:p>
            <a:pPr>
              <a:lnSpc>
                <a:spcPct val="100000"/>
              </a:lnSpc>
            </a:pPr>
            <a:r>
              <a:rPr lang="et-EE" sz="2000" dirty="0">
                <a:latin typeface="Arial" pitchFamily="34" charset="0"/>
                <a:cs typeface="Arial" pitchFamily="34" charset="0"/>
              </a:rPr>
              <a:t>Eesti väljakutsed on samaaegselt:</a:t>
            </a:r>
          </a:p>
          <a:p>
            <a:pPr lvl="1">
              <a:lnSpc>
                <a:spcPct val="100000"/>
              </a:lnSpc>
            </a:pPr>
            <a:r>
              <a:rPr lang="et-EE" sz="1700" dirty="0">
                <a:latin typeface="Arial" pitchFamily="34" charset="0"/>
                <a:cs typeface="Arial" pitchFamily="34" charset="0"/>
              </a:rPr>
              <a:t>Võimaldada kodanikele inimväärne äraelamine (sh töökohad)</a:t>
            </a:r>
          </a:p>
          <a:p>
            <a:pPr lvl="1">
              <a:lnSpc>
                <a:spcPct val="100000"/>
              </a:lnSpc>
            </a:pPr>
            <a:r>
              <a:rPr lang="et-EE" sz="1700" dirty="0">
                <a:latin typeface="Arial" pitchFamily="34" charset="0"/>
                <a:cs typeface="Arial" pitchFamily="34" charset="0"/>
              </a:rPr>
              <a:t>Luua keskkond positiivseteks arenguhüpetes ettevõtluses, teaduses ja soovitatavalt nende koosmõjus</a:t>
            </a:r>
          </a:p>
          <a:p>
            <a:pPr lvl="1">
              <a:lnSpc>
                <a:spcPct val="100000"/>
              </a:lnSpc>
            </a:pPr>
            <a:r>
              <a:rPr lang="et-EE" sz="1700" dirty="0">
                <a:latin typeface="Arial" pitchFamily="34" charset="0"/>
                <a:cs typeface="Arial" pitchFamily="34" charset="0"/>
              </a:rPr>
              <a:t>Tagada kultuuri ja keele säilimine ja taastootmine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15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noProof="0"/>
              <a:t>Robert.Kitt@Swedbank.ee</a:t>
            </a:r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3631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6974"/>
            <a:ext cx="7886700" cy="1325563"/>
          </a:xfrm>
        </p:spPr>
        <p:txBody>
          <a:bodyPr/>
          <a:lstStyle/>
          <a:p>
            <a:r>
              <a:rPr lang="et-EE" b="1" dirty="0">
                <a:latin typeface="Arial" pitchFamily="34" charset="0"/>
                <a:cs typeface="Arial" pitchFamily="34" charset="0"/>
              </a:rPr>
              <a:t>Kasutatud kirjandus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58481"/>
            <a:ext cx="7886700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t-EE" dirty="0" err="1">
                <a:latin typeface="Arial" pitchFamily="34" charset="0"/>
                <a:cs typeface="Arial" pitchFamily="34" charset="0"/>
              </a:rPr>
              <a:t>Romer</a:t>
            </a:r>
            <a:r>
              <a:rPr lang="et-EE" dirty="0">
                <a:latin typeface="Arial" pitchFamily="34" charset="0"/>
                <a:cs typeface="Arial" pitchFamily="34" charset="0"/>
              </a:rPr>
              <a:t>, D. „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Advanced</a:t>
            </a:r>
            <a:r>
              <a:rPr lang="et-EE" dirty="0">
                <a:latin typeface="Arial" pitchFamily="34" charset="0"/>
                <a:cs typeface="Arial" pitchFamily="34" charset="0"/>
              </a:rPr>
              <a:t>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Macroeconomics</a:t>
            </a:r>
            <a:r>
              <a:rPr lang="et-EE" dirty="0">
                <a:latin typeface="Arial" pitchFamily="34" charset="0"/>
                <a:cs typeface="Arial" pitchFamily="34" charset="0"/>
              </a:rPr>
              <a:t>“, 2nd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edition</a:t>
            </a:r>
            <a:r>
              <a:rPr lang="et-EE" dirty="0">
                <a:latin typeface="Arial" pitchFamily="34" charset="0"/>
                <a:cs typeface="Arial" pitchFamily="34" charset="0"/>
              </a:rPr>
              <a:t>,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McGraw-Hill</a:t>
            </a:r>
            <a:r>
              <a:rPr lang="et-EE" dirty="0">
                <a:latin typeface="Arial" pitchFamily="34" charset="0"/>
                <a:cs typeface="Arial" pitchFamily="34" charset="0"/>
              </a:rPr>
              <a:t>, 2001 </a:t>
            </a:r>
          </a:p>
          <a:p>
            <a:pPr>
              <a:lnSpc>
                <a:spcPct val="120000"/>
              </a:lnSpc>
            </a:pPr>
            <a:r>
              <a:rPr lang="et-EE" dirty="0">
                <a:latin typeface="Arial" pitchFamily="34" charset="0"/>
                <a:cs typeface="Arial" pitchFamily="34" charset="0"/>
              </a:rPr>
              <a:t>Puu, T. „Kunst, teadus, majandus“, 2015 (tõlge eesti keelde)</a:t>
            </a:r>
          </a:p>
          <a:p>
            <a:pPr>
              <a:lnSpc>
                <a:spcPct val="120000"/>
              </a:lnSpc>
            </a:pPr>
            <a:r>
              <a:rPr lang="et-EE" dirty="0" err="1">
                <a:latin typeface="Arial" pitchFamily="34" charset="0"/>
                <a:cs typeface="Arial" pitchFamily="34" charset="0"/>
              </a:rPr>
              <a:t>Okk</a:t>
            </a:r>
            <a:r>
              <a:rPr lang="et-EE" dirty="0">
                <a:latin typeface="Arial" pitchFamily="34" charset="0"/>
                <a:cs typeface="Arial" pitchFamily="34" charset="0"/>
              </a:rPr>
              <a:t>, G. „Eesti ülikoolide, teadusasutuste ja rakenduskõrgkoolide võrgu ja tegevussuundade raport“, 2015</a:t>
            </a:r>
          </a:p>
          <a:p>
            <a:pPr>
              <a:lnSpc>
                <a:spcPct val="120000"/>
              </a:lnSpc>
            </a:pPr>
            <a:r>
              <a:rPr lang="et-EE" dirty="0">
                <a:latin typeface="Arial" pitchFamily="34" charset="0"/>
                <a:cs typeface="Arial" pitchFamily="34" charset="0"/>
              </a:rPr>
              <a:t>Kitt, R. „Hajutatud riskide ja vähese vaesusega“, 2014</a:t>
            </a:r>
          </a:p>
          <a:p>
            <a:pPr>
              <a:lnSpc>
                <a:spcPct val="120000"/>
              </a:lnSpc>
            </a:pPr>
            <a:r>
              <a:rPr lang="et-EE" dirty="0" err="1">
                <a:latin typeface="Arial" pitchFamily="34" charset="0"/>
                <a:cs typeface="Arial" pitchFamily="34" charset="0"/>
              </a:rPr>
              <a:t>Karo</a:t>
            </a:r>
            <a:r>
              <a:rPr lang="et-EE" dirty="0">
                <a:latin typeface="Arial" pitchFamily="34" charset="0"/>
                <a:cs typeface="Arial" pitchFamily="34" charset="0"/>
              </a:rPr>
              <a:t>, E., Kanep, H.,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Ukrainski</a:t>
            </a:r>
            <a:r>
              <a:rPr lang="et-EE" dirty="0">
                <a:latin typeface="Arial" pitchFamily="34" charset="0"/>
                <a:cs typeface="Arial" pitchFamily="34" charset="0"/>
              </a:rPr>
              <a:t>, K., Kattel, R., Varblane, U., Lember, V. „Nutikas spetsialiseerumine: kas Eesti teadus-, arendus- ja innovatsioonipoliitika kuldvõtmeke aastail 2014-2020“, Riigikogu toimetised, 2014</a:t>
            </a:r>
            <a:endParaRPr lang="et-EE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t-EE" dirty="0">
                <a:latin typeface="Arial" pitchFamily="34" charset="0"/>
                <a:cs typeface="Arial" pitchFamily="34" charset="0"/>
              </a:rPr>
              <a:t>Varblane, U. „Targa spetsialiseerumise käsitlus ja selle kasutamisvõimalused Eesti TAI strateegia ja ettevõtluspoliitika kujundamisel“, TIPS, 2012</a:t>
            </a:r>
          </a:p>
          <a:p>
            <a:pPr>
              <a:lnSpc>
                <a:spcPct val="120000"/>
              </a:lnSpc>
            </a:pPr>
            <a:r>
              <a:rPr lang="et-EE" dirty="0" err="1">
                <a:latin typeface="Arial" pitchFamily="34" charset="0"/>
                <a:cs typeface="Arial" pitchFamily="34" charset="0"/>
              </a:rPr>
              <a:t>Foray</a:t>
            </a:r>
            <a:r>
              <a:rPr lang="et-EE" dirty="0">
                <a:latin typeface="Arial" pitchFamily="34" charset="0"/>
                <a:cs typeface="Arial" pitchFamily="34" charset="0"/>
              </a:rPr>
              <a:t>, D., David, P.A.,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Bronwyn</a:t>
            </a:r>
            <a:r>
              <a:rPr lang="et-EE" dirty="0">
                <a:latin typeface="Arial" pitchFamily="34" charset="0"/>
                <a:cs typeface="Arial" pitchFamily="34" charset="0"/>
              </a:rPr>
              <a:t>, H. H. „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Smart</a:t>
            </a:r>
            <a:r>
              <a:rPr lang="et-EE" dirty="0">
                <a:latin typeface="Arial" pitchFamily="34" charset="0"/>
                <a:cs typeface="Arial" pitchFamily="34" charset="0"/>
              </a:rPr>
              <a:t>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Specialisation</a:t>
            </a:r>
            <a:r>
              <a:rPr lang="et-EE" dirty="0">
                <a:latin typeface="Arial" pitchFamily="34" charset="0"/>
                <a:cs typeface="Arial" pitchFamily="34" charset="0"/>
              </a:rPr>
              <a:t>“, MTEI, 2011</a:t>
            </a:r>
          </a:p>
          <a:p>
            <a:pPr>
              <a:lnSpc>
                <a:spcPct val="120000"/>
              </a:lnSpc>
            </a:pPr>
            <a:r>
              <a:rPr lang="et-EE" dirty="0">
                <a:latin typeface="Arial" pitchFamily="34" charset="0"/>
                <a:cs typeface="Arial" pitchFamily="34" charset="0"/>
              </a:rPr>
              <a:t>OECD, „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Innovation-driven</a:t>
            </a:r>
            <a:r>
              <a:rPr lang="et-EE" dirty="0">
                <a:latin typeface="Arial" pitchFamily="34" charset="0"/>
                <a:cs typeface="Arial" pitchFamily="34" charset="0"/>
              </a:rPr>
              <a:t>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Growth</a:t>
            </a:r>
            <a:r>
              <a:rPr lang="et-EE" dirty="0">
                <a:latin typeface="Arial" pitchFamily="34" charset="0"/>
                <a:cs typeface="Arial" pitchFamily="34" charset="0"/>
              </a:rPr>
              <a:t>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in</a:t>
            </a:r>
            <a:r>
              <a:rPr lang="et-EE" dirty="0">
                <a:latin typeface="Arial" pitchFamily="34" charset="0"/>
                <a:cs typeface="Arial" pitchFamily="34" charset="0"/>
              </a:rPr>
              <a:t>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Regions</a:t>
            </a:r>
            <a:r>
              <a:rPr lang="et-EE" dirty="0">
                <a:latin typeface="Arial" pitchFamily="34" charset="0"/>
                <a:cs typeface="Arial" pitchFamily="34" charset="0"/>
              </a:rPr>
              <a:t>: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t-EE" dirty="0">
                <a:latin typeface="Arial" pitchFamily="34" charset="0"/>
                <a:cs typeface="Arial" pitchFamily="34" charset="0"/>
              </a:rPr>
              <a:t>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Role</a:t>
            </a:r>
            <a:r>
              <a:rPr lang="et-EE" dirty="0">
                <a:latin typeface="Arial" pitchFamily="34" charset="0"/>
                <a:cs typeface="Arial" pitchFamily="34" charset="0"/>
              </a:rPr>
              <a:t>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of</a:t>
            </a:r>
            <a:r>
              <a:rPr lang="et-EE" dirty="0">
                <a:latin typeface="Arial" pitchFamily="34" charset="0"/>
                <a:cs typeface="Arial" pitchFamily="34" charset="0"/>
              </a:rPr>
              <a:t>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Smart</a:t>
            </a:r>
            <a:r>
              <a:rPr lang="et-EE" dirty="0">
                <a:latin typeface="Arial" pitchFamily="34" charset="0"/>
                <a:cs typeface="Arial" pitchFamily="34" charset="0"/>
              </a:rPr>
              <a:t> 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Specialisation</a:t>
            </a:r>
            <a:r>
              <a:rPr lang="et-EE" dirty="0">
                <a:latin typeface="Arial" pitchFamily="34" charset="0"/>
                <a:cs typeface="Arial" pitchFamily="34" charset="0"/>
              </a:rPr>
              <a:t>“, 2013</a:t>
            </a:r>
          </a:p>
          <a:p>
            <a:pPr marL="171450" lvl="1">
              <a:lnSpc>
                <a:spcPct val="120000"/>
              </a:lnSpc>
              <a:spcBef>
                <a:spcPts val="750"/>
              </a:spcBef>
              <a:buClr>
                <a:schemeClr val="accent1"/>
              </a:buClr>
              <a:buSzPct val="100000"/>
            </a:pPr>
            <a:r>
              <a:rPr lang="et-EE" sz="2100" dirty="0" err="1">
                <a:latin typeface="Arial" pitchFamily="34" charset="0"/>
                <a:cs typeface="Arial" pitchFamily="34" charset="0"/>
              </a:rPr>
              <a:t>Lancaster</a:t>
            </a:r>
            <a:r>
              <a:rPr lang="et-EE" sz="2100" dirty="0">
                <a:latin typeface="Arial" pitchFamily="34" charset="0"/>
                <a:cs typeface="Arial" pitchFamily="34" charset="0"/>
              </a:rPr>
              <a:t>, K. „</a:t>
            </a:r>
            <a:r>
              <a:rPr lang="et-EE" sz="2100" dirty="0" err="1">
                <a:latin typeface="Arial" pitchFamily="34" charset="0"/>
                <a:cs typeface="Arial" pitchFamily="34" charset="0"/>
              </a:rPr>
              <a:t>Consumer</a:t>
            </a:r>
            <a:r>
              <a:rPr lang="et-EE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et-EE" sz="2100" dirty="0" err="1">
                <a:latin typeface="Arial" pitchFamily="34" charset="0"/>
                <a:cs typeface="Arial" pitchFamily="34" charset="0"/>
              </a:rPr>
              <a:t>Demand</a:t>
            </a:r>
            <a:r>
              <a:rPr lang="et-EE" sz="2100" dirty="0">
                <a:latin typeface="Arial" pitchFamily="34" charset="0"/>
                <a:cs typeface="Arial" pitchFamily="34" charset="0"/>
              </a:rPr>
              <a:t>. A new approach“, </a:t>
            </a:r>
            <a:r>
              <a:rPr lang="et-EE" sz="2100" dirty="0" smtClean="0">
                <a:latin typeface="Arial" pitchFamily="34" charset="0"/>
                <a:cs typeface="Arial" pitchFamily="34" charset="0"/>
              </a:rPr>
              <a:t>1971</a:t>
            </a:r>
            <a:endParaRPr lang="et-EE" sz="2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16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noProof="0"/>
              <a:t>Robert.Kitt@Swedbank.ee</a:t>
            </a:r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2493427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t-EE" noProof="0" smtClean="0"/>
              <a:t>17</a:t>
            </a:fld>
            <a:endParaRPr lang="et-EE" noProof="0" dirty="0"/>
          </a:p>
        </p:txBody>
      </p:sp>
      <p:sp>
        <p:nvSpPr>
          <p:cNvPr id="2" name="TextBox 1"/>
          <p:cNvSpPr txBox="1"/>
          <p:nvPr/>
        </p:nvSpPr>
        <p:spPr>
          <a:xfrm>
            <a:off x="1536555" y="2639886"/>
            <a:ext cx="60708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5400" b="1" dirty="0">
                <a:latin typeface="Arial" pitchFamily="34" charset="0"/>
                <a:cs typeface="Arial" pitchFamily="34" charset="0"/>
              </a:rPr>
              <a:t>Tänan kuulamast!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61010" y="3618279"/>
            <a:ext cx="3021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obert.kitt@swedbank.ee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338" y="5349301"/>
            <a:ext cx="774445" cy="51142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122529" y="5435737"/>
            <a:ext cx="19159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Swedbank_Eestis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631" y="5349301"/>
            <a:ext cx="629835" cy="51142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986783" y="5444885"/>
            <a:ext cx="18598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Swedbank Eestis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59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02778"/>
            <a:ext cx="78867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t-EE" b="1" dirty="0">
                <a:latin typeface="Arial" pitchFamily="34" charset="0"/>
                <a:cs typeface="Arial" pitchFamily="34" charset="0"/>
              </a:rPr>
              <a:t>Sotsiaalsed komplekssüsteemid </a:t>
            </a:r>
            <a:r>
              <a:rPr lang="et-EE" b="1" dirty="0" smtClean="0">
                <a:latin typeface="Arial" pitchFamily="34" charset="0"/>
                <a:cs typeface="Arial" pitchFamily="34" charset="0"/>
              </a:rPr>
              <a:t>välistavad majanduse tsentraalse planeerimise</a:t>
            </a:r>
            <a:endParaRPr lang="et-EE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91096"/>
            <a:ext cx="78867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t-EE" sz="1800" dirty="0" err="1" smtClean="0">
                <a:latin typeface="Arial" pitchFamily="34" charset="0"/>
                <a:cs typeface="Arial" pitchFamily="34" charset="0"/>
              </a:rPr>
              <a:t>Pareto</a:t>
            </a:r>
            <a:r>
              <a:rPr lang="et-EE" sz="1800" dirty="0" smtClean="0">
                <a:latin typeface="Arial" pitchFamily="34" charset="0"/>
                <a:cs typeface="Arial" pitchFamily="34" charset="0"/>
              </a:rPr>
              <a:t> ütles juba 1897, et 80% maad Itaalias on omatud 20% inimeste poolt </a:t>
            </a:r>
          </a:p>
          <a:p>
            <a:pPr>
              <a:lnSpc>
                <a:spcPct val="100000"/>
              </a:lnSpc>
            </a:pPr>
            <a:r>
              <a:rPr lang="et-EE" sz="1800" dirty="0" smtClean="0">
                <a:latin typeface="Arial" pitchFamily="34" charset="0"/>
                <a:cs typeface="Arial" pitchFamily="34" charset="0"/>
              </a:rPr>
              <a:t>Täna näeme, et  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v</a:t>
            </a:r>
            <a:r>
              <a:rPr lang="et-EE" sz="1800" dirty="0" smtClean="0">
                <a:latin typeface="Arial" pitchFamily="34" charset="0"/>
                <a:cs typeface="Arial" pitchFamily="34" charset="0"/>
              </a:rPr>
              <a:t>äga 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suur hulk sotsiaalseid (</a:t>
            </a:r>
            <a:r>
              <a:rPr lang="et-EE" sz="1800" dirty="0" err="1">
                <a:latin typeface="Arial" pitchFamily="34" charset="0"/>
                <a:cs typeface="Arial" pitchFamily="34" charset="0"/>
              </a:rPr>
              <a:t>kompleks)süsteeme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t-EE" sz="1800" dirty="0" smtClean="0">
                <a:latin typeface="Arial" pitchFamily="34" charset="0"/>
                <a:cs typeface="Arial" pitchFamily="34" charset="0"/>
              </a:rPr>
              <a:t>alluvad </a:t>
            </a:r>
            <a:r>
              <a:rPr lang="et-EE" sz="1800" dirty="0" err="1" smtClean="0">
                <a:latin typeface="Arial" pitchFamily="34" charset="0"/>
                <a:cs typeface="Arial" pitchFamily="34" charset="0"/>
              </a:rPr>
              <a:t>Pareto</a:t>
            </a:r>
            <a:r>
              <a:rPr lang="et-EE" sz="1800" dirty="0" smtClean="0">
                <a:latin typeface="Arial" pitchFamily="34" charset="0"/>
                <a:cs typeface="Arial" pitchFamily="34" charset="0"/>
              </a:rPr>
              <a:t> jaotusele</a:t>
            </a:r>
            <a:endParaRPr lang="et-EE" sz="1800" dirty="0">
              <a:latin typeface="Arial" pitchFamily="34" charset="0"/>
              <a:cs typeface="Arial" pitchFamily="34" charset="0"/>
            </a:endParaRPr>
          </a:p>
          <a:p>
            <a:pPr lvl="2">
              <a:lnSpc>
                <a:spcPct val="100000"/>
              </a:lnSpc>
            </a:pPr>
            <a:r>
              <a:rPr lang="et-EE" dirty="0">
                <a:latin typeface="Arial" pitchFamily="34" charset="0"/>
                <a:cs typeface="Arial" pitchFamily="34" charset="0"/>
              </a:rPr>
              <a:t>Netilehtede külastatavus, artiklite viited</a:t>
            </a:r>
          </a:p>
          <a:p>
            <a:pPr lvl="2">
              <a:lnSpc>
                <a:spcPct val="100000"/>
              </a:lnSpc>
            </a:pPr>
            <a:r>
              <a:rPr lang="et-EE" dirty="0">
                <a:latin typeface="Arial" pitchFamily="34" charset="0"/>
                <a:cs typeface="Arial" pitchFamily="34" charset="0"/>
              </a:rPr>
              <a:t>Brändide tuntus, raamatute müük</a:t>
            </a:r>
          </a:p>
          <a:p>
            <a:pPr lvl="2">
              <a:lnSpc>
                <a:spcPct val="100000"/>
              </a:lnSpc>
            </a:pPr>
            <a:r>
              <a:rPr lang="et-EE" dirty="0">
                <a:latin typeface="Arial" pitchFamily="34" charset="0"/>
                <a:cs typeface="Arial" pitchFamily="34" charset="0"/>
              </a:rPr>
              <a:t>Sünonüümide arv, elektrivõrgud</a:t>
            </a:r>
          </a:p>
          <a:p>
            <a:pPr lvl="2">
              <a:lnSpc>
                <a:spcPct val="100000"/>
              </a:lnSpc>
            </a:pPr>
            <a:r>
              <a:rPr lang="et-EE" dirty="0">
                <a:latin typeface="Arial" pitchFamily="34" charset="0"/>
                <a:cs typeface="Arial" pitchFamily="34" charset="0"/>
              </a:rPr>
              <a:t>Jõukuse ja firmade suuruse jaotus</a:t>
            </a:r>
          </a:p>
          <a:p>
            <a:pPr lvl="2">
              <a:lnSpc>
                <a:spcPct val="100000"/>
              </a:lnSpc>
            </a:pPr>
            <a:r>
              <a:rPr lang="et-EE" dirty="0">
                <a:latin typeface="Arial" pitchFamily="34" charset="0"/>
                <a:cs typeface="Arial" pitchFamily="34" charset="0"/>
              </a:rPr>
              <a:t>Finantsturgude kõikumised (</a:t>
            </a:r>
            <a:r>
              <a:rPr lang="et-EE" dirty="0" err="1">
                <a:latin typeface="Arial" pitchFamily="34" charset="0"/>
                <a:cs typeface="Arial" pitchFamily="34" charset="0"/>
              </a:rPr>
              <a:t>ökonofüüsika</a:t>
            </a:r>
            <a:r>
              <a:rPr lang="et-EE" dirty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et-EE" sz="1800" dirty="0">
                <a:latin typeface="Arial" pitchFamily="34" charset="0"/>
                <a:cs typeface="Arial" pitchFamily="34" charset="0"/>
              </a:rPr>
              <a:t>Kuna sotsiaalsed süsteemid on tihti komplekssed pole lootustki sotsiaalseks planeerimiseks ega majanduslikuks ennustamiseks </a:t>
            </a:r>
          </a:p>
          <a:p>
            <a:pPr>
              <a:lnSpc>
                <a:spcPct val="100000"/>
              </a:lnSpc>
            </a:pPr>
            <a:r>
              <a:rPr lang="et-EE" sz="1800" dirty="0">
                <a:latin typeface="Arial" pitchFamily="34" charset="0"/>
                <a:cs typeface="Arial" pitchFamily="34" charset="0"/>
              </a:rPr>
              <a:t>Ajalool ei ole eesmärki ning tulevik on kõigil võrdselt teadmata</a:t>
            </a:r>
          </a:p>
          <a:p>
            <a:pPr>
              <a:lnSpc>
                <a:spcPct val="100000"/>
              </a:lnSpc>
            </a:pPr>
            <a:r>
              <a:rPr lang="et-EE" sz="1800" dirty="0">
                <a:latin typeface="Arial" pitchFamily="34" charset="0"/>
                <a:cs typeface="Arial" pitchFamily="34" charset="0"/>
              </a:rPr>
              <a:t>Excel näitab kindlasti õigesti, kuid mitte õigeid </a:t>
            </a:r>
            <a:r>
              <a:rPr lang="et-EE" sz="1800" dirty="0" smtClean="0">
                <a:latin typeface="Arial" pitchFamily="34" charset="0"/>
                <a:cs typeface="Arial" pitchFamily="34" charset="0"/>
              </a:rPr>
              <a:t>asju</a:t>
            </a:r>
            <a:endParaRPr lang="et-EE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noProof="0" dirty="0"/>
              <a:t>Robert.Kitt@Swedbank.ee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t-EE" noProof="0" smtClean="0"/>
              <a:t>2</a:t>
            </a:fld>
            <a:endParaRPr lang="et-EE" noProof="0" dirty="0"/>
          </a:p>
        </p:txBody>
      </p:sp>
    </p:spTree>
    <p:extLst>
      <p:ext uri="{BB962C8B-B14F-4D97-AF65-F5344CB8AC3E}">
        <p14:creationId xmlns:p14="http://schemas.microsoft.com/office/powerpoint/2010/main" val="428866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15964"/>
            <a:ext cx="7886700" cy="1325563"/>
          </a:xfrm>
        </p:spPr>
        <p:txBody>
          <a:bodyPr>
            <a:normAutofit/>
          </a:bodyPr>
          <a:lstStyle/>
          <a:p>
            <a:r>
              <a:rPr lang="et-EE" sz="3200" b="1" dirty="0" smtClean="0">
                <a:latin typeface="Arial" pitchFamily="34" charset="0"/>
                <a:cs typeface="Arial" pitchFamily="34" charset="0"/>
              </a:rPr>
              <a:t>Eesti edu pant on olnud Eesti ettevõtja</a:t>
            </a:r>
            <a:endParaRPr lang="et-EE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911" y="1685145"/>
            <a:ext cx="8145454" cy="47196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t-EE" sz="1800" b="1" dirty="0" smtClean="0">
                <a:latin typeface="Arial" pitchFamily="34" charset="0"/>
                <a:cs typeface="Arial" pitchFamily="34" charset="0"/>
              </a:rPr>
              <a:t>Eesti </a:t>
            </a:r>
            <a:r>
              <a:rPr lang="et-EE" sz="1800" b="1" dirty="0">
                <a:latin typeface="Arial" pitchFamily="34" charset="0"/>
                <a:cs typeface="Arial" pitchFamily="34" charset="0"/>
              </a:rPr>
              <a:t>ettevõtete edu võti 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– eri valdkondade koostöö, paindlikkus, kiirus, kvaliteet, orienteeritus väikestele kogustele. </a:t>
            </a:r>
            <a:r>
              <a:rPr lang="et-EE" altLang="et-EE" sz="1800" dirty="0">
                <a:latin typeface="Arial" pitchFamily="34" charset="0"/>
                <a:cs typeface="Arial" pitchFamily="34" charset="0"/>
              </a:rPr>
              <a:t>Lisaks </a:t>
            </a:r>
            <a:r>
              <a:rPr lang="et-EE" altLang="et-EE" sz="1800" b="1" dirty="0">
                <a:latin typeface="Arial" pitchFamily="34" charset="0"/>
                <a:cs typeface="Arial" pitchFamily="34" charset="0"/>
              </a:rPr>
              <a:t>kiire logistika, ärikultuur</a:t>
            </a:r>
            <a:r>
              <a:rPr lang="et-EE" altLang="et-EE" sz="1800" dirty="0">
                <a:latin typeface="Arial" pitchFamily="34" charset="0"/>
                <a:cs typeface="Arial" pitchFamily="34" charset="0"/>
              </a:rPr>
              <a:t>. </a:t>
            </a:r>
            <a:r>
              <a:rPr lang="et-EE" altLang="et-EE" sz="1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Eesti tööstus on võitnud </a:t>
            </a:r>
            <a:r>
              <a:rPr lang="et-EE" altLang="et-EE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turuosa</a:t>
            </a:r>
            <a:endParaRPr lang="et-EE" altLang="et-EE" sz="1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et-EE" sz="1800" dirty="0">
                <a:latin typeface="Arial" pitchFamily="34" charset="0"/>
                <a:cs typeface="Arial" pitchFamily="34" charset="0"/>
              </a:rPr>
              <a:t>Majandus toimib </a:t>
            </a:r>
            <a:r>
              <a:rPr lang="et-EE" sz="1800" b="1" dirty="0">
                <a:latin typeface="Arial" pitchFamily="34" charset="0"/>
                <a:cs typeface="Arial" pitchFamily="34" charset="0"/>
              </a:rPr>
              <a:t>korra ja kaose piirimail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t-EE" sz="1800" b="1" dirty="0">
                <a:latin typeface="Arial" pitchFamily="34" charset="0"/>
                <a:cs typeface="Arial" pitchFamily="34" charset="0"/>
              </a:rPr>
              <a:t>väikestel asjadel võib olla väga suur mõju</a:t>
            </a: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et-EE" sz="1800" dirty="0" smtClean="0">
                <a:latin typeface="Arial" pitchFamily="34" charset="0"/>
                <a:cs typeface="Arial" pitchFamily="34" charset="0"/>
              </a:rPr>
              <a:t>Riigi 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majanduse </a:t>
            </a:r>
            <a:r>
              <a:rPr lang="et-EE" sz="1800" b="1" dirty="0">
                <a:latin typeface="Arial" pitchFamily="34" charset="0"/>
                <a:cs typeface="Arial" pitchFamily="34" charset="0"/>
              </a:rPr>
              <a:t>keskne planeerimine on </a:t>
            </a:r>
            <a:r>
              <a:rPr lang="et-EE" sz="1800" b="1" dirty="0" smtClean="0">
                <a:latin typeface="Arial" pitchFamily="34" charset="0"/>
                <a:cs typeface="Arial" pitchFamily="34" charset="0"/>
              </a:rPr>
              <a:t>Vene </a:t>
            </a:r>
            <a:r>
              <a:rPr lang="et-EE" sz="1800" b="1" dirty="0">
                <a:latin typeface="Arial" pitchFamily="34" charset="0"/>
                <a:cs typeface="Arial" pitchFamily="34" charset="0"/>
              </a:rPr>
              <a:t>rulett: 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r</a:t>
            </a:r>
            <a:r>
              <a:rPr lang="et-EE" sz="1800" dirty="0" smtClean="0">
                <a:latin typeface="Arial" pitchFamily="34" charset="0"/>
                <a:cs typeface="Arial" pitchFamily="34" charset="0"/>
              </a:rPr>
              <a:t>iigi 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majanduse </a:t>
            </a:r>
            <a:r>
              <a:rPr lang="et-EE" sz="1800" b="1" dirty="0">
                <a:latin typeface="Arial" pitchFamily="34" charset="0"/>
                <a:cs typeface="Arial" pitchFamily="34" charset="0"/>
              </a:rPr>
              <a:t>sisendid muutuvad 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nii kiiresti, et majandus </a:t>
            </a:r>
            <a:r>
              <a:rPr lang="et-EE" sz="1800" b="1" dirty="0">
                <a:latin typeface="Arial" pitchFamily="34" charset="0"/>
                <a:cs typeface="Arial" pitchFamily="34" charset="0"/>
              </a:rPr>
              <a:t>ei jõua enne katastroofi reageerida</a:t>
            </a:r>
          </a:p>
          <a:p>
            <a:pPr>
              <a:lnSpc>
                <a:spcPct val="100000"/>
              </a:lnSpc>
            </a:pPr>
            <a:r>
              <a:rPr lang="et-EE" sz="1800" b="1" dirty="0">
                <a:latin typeface="Arial" pitchFamily="34" charset="0"/>
                <a:cs typeface="Arial" pitchFamily="34" charset="0"/>
              </a:rPr>
              <a:t>Spetsialiseerimine toimub ettevõtte tasandil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, kes otsivad pidevalt kasumlikke võimalusi: loovad uusi tooteid, kohanevad, saavad kogemusi </a:t>
            </a:r>
            <a:r>
              <a:rPr lang="et-EE" sz="1800" dirty="0" smtClean="0">
                <a:latin typeface="Arial" pitchFamily="34" charset="0"/>
                <a:cs typeface="Arial" pitchFamily="34" charset="0"/>
              </a:rPr>
              <a:t>jne. Internetimajandus!</a:t>
            </a:r>
            <a:endParaRPr lang="et-EE" sz="1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et-EE" sz="1800" b="1" dirty="0">
                <a:latin typeface="Arial" pitchFamily="34" charset="0"/>
                <a:cs typeface="Arial" pitchFamily="34" charset="0"/>
              </a:rPr>
              <a:t>Liigne reguleerimine on päris riskide eest uinutamine</a:t>
            </a:r>
            <a:r>
              <a:rPr lang="et-EE" sz="1800" dirty="0">
                <a:latin typeface="Arial" pitchFamily="34" charset="0"/>
                <a:cs typeface="Arial" pitchFamily="34" charset="0"/>
              </a:rPr>
              <a:t>: kaob iseseisev mõtlemine ning uue väärtuse </a:t>
            </a:r>
            <a:r>
              <a:rPr lang="et-EE" sz="1800" dirty="0" smtClean="0">
                <a:latin typeface="Arial" pitchFamily="34" charset="0"/>
                <a:cs typeface="Arial" pitchFamily="34" charset="0"/>
              </a:rPr>
              <a:t>otsimine</a:t>
            </a:r>
            <a:endParaRPr lang="et-EE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t-EE" noProof="0" dirty="0"/>
              <a:t>Robert.Kitt@Swedbank.ee</a:t>
            </a:r>
          </a:p>
        </p:txBody>
      </p:sp>
    </p:spTree>
    <p:extLst>
      <p:ext uri="{BB962C8B-B14F-4D97-AF65-F5344CB8AC3E}">
        <p14:creationId xmlns:p14="http://schemas.microsoft.com/office/powerpoint/2010/main" val="232028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noProof="0" smtClean="0"/>
              <a:t>Robert.Kitt@Swedbank.ee</a:t>
            </a:r>
            <a:endParaRPr lang="et-EE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A8FBD-573A-42F6-96C4-F65B83FF7661}" type="slidenum">
              <a:rPr lang="et-EE" noProof="0" smtClean="0"/>
              <a:t>4</a:t>
            </a:fld>
            <a:endParaRPr lang="et-EE" noProof="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2198248"/>
              </p:ext>
            </p:extLst>
          </p:nvPr>
        </p:nvGraphicFramePr>
        <p:xfrm>
          <a:off x="481781" y="636639"/>
          <a:ext cx="8111613" cy="5525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785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154" y="335630"/>
            <a:ext cx="7886700" cy="1111105"/>
          </a:xfrm>
        </p:spPr>
        <p:txBody>
          <a:bodyPr>
            <a:normAutofit/>
          </a:bodyPr>
          <a:lstStyle/>
          <a:p>
            <a:r>
              <a:rPr lang="et-EE" sz="2800" b="1" dirty="0" smtClean="0">
                <a:latin typeface="Arial" pitchFamily="34" charset="0"/>
                <a:cs typeface="Arial" pitchFamily="34" charset="0"/>
              </a:rPr>
              <a:t>Viimasel kahel aastal ei ole olnud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t-EE" sz="2800" b="1" dirty="0" smtClean="0">
                <a:latin typeface="Arial" pitchFamily="34" charset="0"/>
                <a:cs typeface="Arial" pitchFamily="34" charset="0"/>
              </a:rPr>
              <a:t>eristuvat majandusmootorit</a:t>
            </a:r>
            <a:endParaRPr lang="et-EE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165560"/>
            <a:ext cx="65527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b="1" dirty="0" smtClean="0"/>
              <a:t>Nominaalkasvud 2014-2015</a:t>
            </a:r>
          </a:p>
          <a:p>
            <a:endParaRPr lang="et-EE" sz="1200" u="sng" dirty="0" smtClean="0"/>
          </a:p>
          <a:p>
            <a:r>
              <a:rPr lang="et-EE" sz="1200" u="sng" dirty="0" smtClean="0"/>
              <a:t>2014, </a:t>
            </a:r>
            <a:r>
              <a:rPr lang="et-EE" sz="1200" u="sng" dirty="0" err="1" smtClean="0"/>
              <a:t>YoY</a:t>
            </a:r>
            <a:r>
              <a:rPr lang="et-EE" sz="1200" u="sng" dirty="0" smtClean="0"/>
              <a:t> %</a:t>
            </a:r>
          </a:p>
          <a:p>
            <a:r>
              <a:rPr lang="et-EE" sz="1200" b="1" dirty="0" smtClean="0"/>
              <a:t>SKP +5,0%: </a:t>
            </a:r>
            <a:r>
              <a:rPr lang="et-EE" sz="1200" dirty="0" smtClean="0"/>
              <a:t>tööstus +5,1%, kaubandus +3,8%, kinnisvaraalane tegevus +6,3%, avalik haldus/riigikaitse +6,9%, veondus/laondus +2,1%, ehitus -2,9%</a:t>
            </a:r>
            <a:endParaRPr lang="et-EE" sz="1200" dirty="0"/>
          </a:p>
          <a:p>
            <a:endParaRPr lang="et-EE" sz="1200" u="sng" dirty="0" smtClean="0"/>
          </a:p>
          <a:p>
            <a:r>
              <a:rPr lang="et-EE" sz="1200" u="sng" dirty="0" smtClean="0"/>
              <a:t>2015, </a:t>
            </a:r>
            <a:r>
              <a:rPr lang="et-EE" sz="1200" u="sng" dirty="0" err="1" smtClean="0"/>
              <a:t>YoY</a:t>
            </a:r>
            <a:r>
              <a:rPr lang="et-EE" sz="1200" u="sng" dirty="0" smtClean="0"/>
              <a:t> %</a:t>
            </a:r>
          </a:p>
          <a:p>
            <a:r>
              <a:rPr lang="et-EE" sz="1200" b="1" dirty="0" smtClean="0"/>
              <a:t>SKP +2,5%:</a:t>
            </a:r>
            <a:r>
              <a:rPr lang="et-EE" sz="1200" dirty="0" smtClean="0"/>
              <a:t> tööstus -2,2%, kaubandus +2,3</a:t>
            </a:r>
            <a:r>
              <a:rPr lang="et-EE" sz="1200" smtClean="0"/>
              <a:t>%, kinnisvaraalane </a:t>
            </a:r>
            <a:r>
              <a:rPr lang="et-EE" sz="1200" dirty="0" smtClean="0"/>
              <a:t>tegevus +5,5%, avalik haldus/riigikaitse +6,2%, veondus/laondus -4,2%, ehitus -1,8%</a:t>
            </a:r>
          </a:p>
          <a:p>
            <a:endParaRPr lang="et-EE" sz="1200" dirty="0"/>
          </a:p>
          <a:p>
            <a:r>
              <a:rPr lang="et-EE" sz="1200" dirty="0" smtClean="0"/>
              <a:t>Nominaalse SKP kasvu taga on olnud sisenõudlus, sh avalik sektor.</a:t>
            </a:r>
            <a:endParaRPr lang="et-EE" sz="1200" dirty="0"/>
          </a:p>
        </p:txBody>
      </p:sp>
      <p:pic>
        <p:nvPicPr>
          <p:cNvPr id="11282" name="Picture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17" y="1466399"/>
            <a:ext cx="6365861" cy="2556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t-EE" noProof="0" dirty="0"/>
              <a:t>Robert.Kitt@Swedbank.ee</a:t>
            </a:r>
          </a:p>
        </p:txBody>
      </p:sp>
    </p:spTree>
    <p:extLst>
      <p:ext uri="{BB962C8B-B14F-4D97-AF65-F5344CB8AC3E}">
        <p14:creationId xmlns:p14="http://schemas.microsoft.com/office/powerpoint/2010/main" val="6826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162" y="404454"/>
            <a:ext cx="7886700" cy="1325563"/>
          </a:xfrm>
        </p:spPr>
        <p:txBody>
          <a:bodyPr>
            <a:normAutofit/>
          </a:bodyPr>
          <a:lstStyle/>
          <a:p>
            <a:r>
              <a:rPr lang="et-EE" sz="2800" b="1" dirty="0" smtClean="0">
                <a:latin typeface="Arial" pitchFamily="34" charset="0"/>
                <a:cs typeface="Arial" pitchFamily="34" charset="0"/>
              </a:rPr>
              <a:t>Tööstustoodangu mahud on alates 2011. aastast olnud stabiilsed. Kolmveerand toodangust müüakse välismaale</a:t>
            </a:r>
            <a:endParaRPr lang="et-EE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6554883" y="1976402"/>
            <a:ext cx="2058182" cy="43162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96863" indent="-296863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01663" indent="-271463" algn="l" defTabSz="914400" rtl="0" eaLnBrk="1" latinLnBrk="0" hangingPunct="1">
              <a:spcBef>
                <a:spcPct val="20000"/>
              </a:spcBef>
              <a:buSzPct val="80000"/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38200" indent="-246063" algn="l" defTabSz="914400" rtl="0" eaLnBrk="1" latinLnBrk="0" hangingPunct="1">
              <a:spcBef>
                <a:spcPct val="20000"/>
              </a:spcBef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2200" indent="-254000" algn="l" defTabSz="914400" rtl="0" eaLnBrk="1" latinLnBrk="0" hangingPunct="1">
              <a:spcBef>
                <a:spcPts val="800"/>
              </a:spcBef>
              <a:buSzPct val="80000"/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et-EE" sz="1300" b="1" dirty="0" smtClean="0"/>
              <a:t>Tööstustoodangu mahud  2015: -2,4% YoY.</a:t>
            </a:r>
          </a:p>
          <a:p>
            <a:pPr>
              <a:lnSpc>
                <a:spcPct val="80000"/>
              </a:lnSpc>
              <a:buClr>
                <a:schemeClr val="tx1"/>
              </a:buClr>
            </a:pPr>
            <a:r>
              <a:rPr lang="et-EE" sz="1300" dirty="0" smtClean="0"/>
              <a:t>Kui välja jätta kaevandamine ja elektritootmine, siis oleks olnud -0,7% YoY</a:t>
            </a:r>
          </a:p>
          <a:p>
            <a:pPr marL="0" indent="0">
              <a:lnSpc>
                <a:spcPct val="90000"/>
              </a:lnSpc>
              <a:buNone/>
            </a:pPr>
            <a:endParaRPr lang="et-EE" altLang="et-EE" sz="13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t-EE" altLang="et-EE" sz="1300" b="1" dirty="0" smtClean="0"/>
              <a:t>2016a 4 kuud: </a:t>
            </a:r>
            <a:r>
              <a:rPr lang="en-US" altLang="et-EE" sz="1300" b="1" dirty="0" smtClean="0"/>
              <a:t/>
            </a:r>
            <a:br>
              <a:rPr lang="en-US" altLang="et-EE" sz="1300" b="1" dirty="0" smtClean="0"/>
            </a:br>
            <a:r>
              <a:rPr lang="et-EE" altLang="et-EE" sz="1300" b="1" dirty="0" smtClean="0"/>
              <a:t>-1,7% YoY.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t-EE" altLang="et-EE" sz="1300" dirty="0" smtClean="0"/>
              <a:t>Põhimõttelised märksõnad</a:t>
            </a:r>
            <a:endParaRPr lang="en-US" altLang="et-EE" sz="1300" dirty="0" smtClean="0"/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t-EE" altLang="et-EE" sz="1300" dirty="0" smtClean="0"/>
              <a:t>Avatus ja rahvusvaheline konkurents</a:t>
            </a:r>
            <a:endParaRPr lang="en-US" altLang="et-EE" sz="1300" dirty="0" smtClean="0"/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t-EE" altLang="et-EE" sz="1300" dirty="0" smtClean="0"/>
              <a:t>Sallivus</a:t>
            </a:r>
            <a:r>
              <a:rPr lang="en-US" altLang="et-EE" sz="1300" dirty="0" smtClean="0"/>
              <a:t> </a:t>
            </a:r>
            <a:r>
              <a:rPr lang="et-EE" altLang="et-EE" sz="1300" dirty="0" smtClean="0"/>
              <a:t>ja</a:t>
            </a:r>
            <a:r>
              <a:rPr lang="en-US" altLang="et-EE" sz="1300" dirty="0" smtClean="0"/>
              <a:t> </a:t>
            </a:r>
            <a:r>
              <a:rPr lang="et-EE" altLang="et-EE" sz="1300" dirty="0" smtClean="0"/>
              <a:t>ideede</a:t>
            </a:r>
            <a:r>
              <a:rPr lang="en-US" altLang="et-EE" sz="1300" dirty="0" smtClean="0"/>
              <a:t> </a:t>
            </a:r>
            <a:r>
              <a:rPr lang="et-EE" altLang="et-EE" sz="1300" dirty="0" smtClean="0"/>
              <a:t>mitmekesisus</a:t>
            </a:r>
            <a:endParaRPr lang="en-US" altLang="et-EE" sz="1300" dirty="0" smtClean="0"/>
          </a:p>
          <a:p>
            <a:pPr marL="144462" indent="-285750">
              <a:lnSpc>
                <a:spcPct val="90000"/>
              </a:lnSpc>
              <a:buClr>
                <a:schemeClr val="tx1"/>
              </a:buClr>
            </a:pPr>
            <a:r>
              <a:rPr lang="et-EE" altLang="et-EE" sz="1300" dirty="0" smtClean="0"/>
              <a:t>Iseseisvus ja vastutus</a:t>
            </a:r>
          </a:p>
          <a:p>
            <a:pPr marL="0" indent="0">
              <a:lnSpc>
                <a:spcPct val="90000"/>
              </a:lnSpc>
              <a:buNone/>
            </a:pPr>
            <a:endParaRPr lang="et-EE" altLang="et-EE" sz="13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t-EE" altLang="et-EE" sz="1300" b="1" dirty="0" smtClean="0"/>
              <a:t>Tööjõukulude kasv tuleb eksportööride kasumi arvelt</a:t>
            </a:r>
            <a:endParaRPr lang="et-EE" sz="1300" b="1" dirty="0" smtClean="0"/>
          </a:p>
        </p:txBody>
      </p:sp>
      <p:pic>
        <p:nvPicPr>
          <p:cNvPr id="12304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88" y="1944756"/>
            <a:ext cx="5547729" cy="2902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5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88" y="4893788"/>
            <a:ext cx="4106646" cy="162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6179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38" y="2811292"/>
            <a:ext cx="4131558" cy="3610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17646"/>
            <a:ext cx="7886700" cy="1325563"/>
          </a:xfrm>
        </p:spPr>
        <p:txBody>
          <a:bodyPr>
            <a:normAutofit/>
          </a:bodyPr>
          <a:lstStyle/>
          <a:p>
            <a:r>
              <a:rPr lang="et-EE" sz="3200" b="1" dirty="0" smtClean="0">
                <a:latin typeface="Arial" pitchFamily="34" charset="0"/>
                <a:cs typeface="Arial" pitchFamily="34" charset="0"/>
              </a:rPr>
              <a:t>Eesti eksport on endiselt hajutatud</a:t>
            </a:r>
            <a:endParaRPr lang="en-GB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1513" y="1269159"/>
            <a:ext cx="3916457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accent1"/>
              </a:buClr>
            </a:pPr>
            <a:r>
              <a:rPr lang="et-EE" b="1" dirty="0">
                <a:latin typeface="Arial" pitchFamily="34" charset="0"/>
                <a:cs typeface="Arial" pitchFamily="34" charset="0"/>
              </a:rPr>
              <a:t>Ekspordi osakaalud </a:t>
            </a:r>
            <a:r>
              <a:rPr lang="et-EE" b="1" dirty="0" smtClean="0">
                <a:latin typeface="Arial" pitchFamily="34" charset="0"/>
                <a:cs typeface="Arial" pitchFamily="34" charset="0"/>
              </a:rPr>
              <a:t>2014 ja 2015: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1"/>
              </a:buClr>
            </a:pPr>
            <a:r>
              <a:rPr lang="et-EE" sz="1700" dirty="0" smtClean="0">
                <a:latin typeface="Arial" pitchFamily="34" charset="0"/>
                <a:cs typeface="Arial" pitchFamily="34" charset="0"/>
              </a:rPr>
              <a:t>Rootsi </a:t>
            </a:r>
            <a:r>
              <a:rPr lang="et-EE" sz="1700" b="1" dirty="0">
                <a:latin typeface="Arial" pitchFamily="34" charset="0"/>
                <a:cs typeface="Arial" pitchFamily="34" charset="0"/>
              </a:rPr>
              <a:t>18,0</a:t>
            </a:r>
            <a:r>
              <a:rPr lang="et-EE" sz="1700" b="1" dirty="0" smtClean="0">
                <a:latin typeface="Arial" pitchFamily="34" charset="0"/>
                <a:cs typeface="Arial" pitchFamily="34" charset="0"/>
              </a:rPr>
              <a:t>% → 18,8%</a:t>
            </a:r>
            <a:endParaRPr lang="en-US" sz="1700" b="1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1"/>
              </a:buClr>
            </a:pPr>
            <a:r>
              <a:rPr lang="et-EE" sz="1700" dirty="0" smtClean="0">
                <a:latin typeface="Arial" pitchFamily="34" charset="0"/>
                <a:cs typeface="Arial" pitchFamily="34" charset="0"/>
              </a:rPr>
              <a:t>Soome </a:t>
            </a:r>
            <a:r>
              <a:rPr lang="et-EE" sz="1700" b="1" dirty="0">
                <a:latin typeface="Arial" pitchFamily="34" charset="0"/>
                <a:cs typeface="Arial" pitchFamily="34" charset="0"/>
              </a:rPr>
              <a:t>15,3% → </a:t>
            </a:r>
            <a:r>
              <a:rPr lang="et-EE" sz="1700" b="1" dirty="0" smtClean="0">
                <a:latin typeface="Arial" pitchFamily="34" charset="0"/>
                <a:cs typeface="Arial" pitchFamily="34" charset="0"/>
              </a:rPr>
              <a:t>16,0%</a:t>
            </a:r>
            <a:endParaRPr lang="en-US" sz="1700" b="1" dirty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1"/>
              </a:buClr>
            </a:pPr>
            <a:r>
              <a:rPr lang="et-EE" sz="1700" dirty="0" smtClean="0">
                <a:latin typeface="Arial" pitchFamily="34" charset="0"/>
                <a:cs typeface="Arial" pitchFamily="34" charset="0"/>
              </a:rPr>
              <a:t>Läti </a:t>
            </a:r>
            <a:r>
              <a:rPr lang="et-EE" sz="1700" b="1" dirty="0" smtClean="0">
                <a:latin typeface="Arial" pitchFamily="34" charset="0"/>
                <a:cs typeface="Arial" pitchFamily="34" charset="0"/>
              </a:rPr>
              <a:t>10,8% </a:t>
            </a:r>
            <a:r>
              <a:rPr lang="et-EE" sz="1700" b="1" dirty="0">
                <a:latin typeface="Arial" pitchFamily="34" charset="0"/>
                <a:cs typeface="Arial" pitchFamily="34" charset="0"/>
              </a:rPr>
              <a:t>→ </a:t>
            </a:r>
            <a:r>
              <a:rPr lang="et-EE" sz="1700" b="1" dirty="0" smtClean="0">
                <a:latin typeface="Arial" pitchFamily="34" charset="0"/>
                <a:cs typeface="Arial" pitchFamily="34" charset="0"/>
              </a:rPr>
              <a:t>10,4% </a:t>
            </a:r>
            <a:endParaRPr lang="en-US" sz="1700" b="1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accent1"/>
              </a:buClr>
            </a:pPr>
            <a:r>
              <a:rPr lang="et-EE" sz="1700" dirty="0" smtClean="0">
                <a:latin typeface="Arial" pitchFamily="34" charset="0"/>
                <a:cs typeface="Arial" pitchFamily="34" charset="0"/>
              </a:rPr>
              <a:t>Venemaa </a:t>
            </a:r>
            <a:r>
              <a:rPr lang="et-EE" sz="1700" b="1" dirty="0">
                <a:latin typeface="Arial" pitchFamily="34" charset="0"/>
                <a:cs typeface="Arial" pitchFamily="34" charset="0"/>
              </a:rPr>
              <a:t>9,8% → </a:t>
            </a:r>
            <a:r>
              <a:rPr lang="et-EE" sz="1700" b="1" dirty="0" smtClean="0">
                <a:latin typeface="Arial" pitchFamily="34" charset="0"/>
                <a:cs typeface="Arial" pitchFamily="34" charset="0"/>
              </a:rPr>
              <a:t>6,7%</a:t>
            </a:r>
            <a:endParaRPr lang="et-EE" sz="17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374" y="2867642"/>
            <a:ext cx="4713161" cy="351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t-EE" noProof="0" dirty="0"/>
              <a:t>Robert.Kitt@Swedbank.ee</a:t>
            </a:r>
          </a:p>
        </p:txBody>
      </p:sp>
    </p:spTree>
    <p:extLst>
      <p:ext uri="{BB962C8B-B14F-4D97-AF65-F5344CB8AC3E}">
        <p14:creationId xmlns:p14="http://schemas.microsoft.com/office/powerpoint/2010/main" val="104917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757" y="535664"/>
            <a:ext cx="8145454" cy="702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t-EE" b="1" dirty="0" smtClean="0">
                <a:latin typeface="Arial" pitchFamily="34" charset="0"/>
                <a:cs typeface="Arial" pitchFamily="34" charset="0"/>
              </a:rPr>
              <a:t>Tugeva tööturu hetkeseisu varjutab demograafiline viitsütikuga pomm</a:t>
            </a:r>
            <a:endParaRPr lang="et-EE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6356293" y="1672036"/>
            <a:ext cx="2384589" cy="4560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800100" indent="-3429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ts val="1200"/>
              </a:spcBef>
              <a:buClr>
                <a:schemeClr val="tx1"/>
              </a:buClr>
            </a:pPr>
            <a:r>
              <a:rPr lang="et-EE" altLang="et-EE" sz="1300" dirty="0" smtClean="0">
                <a:latin typeface="Arial" pitchFamily="34" charset="0"/>
                <a:cs typeface="Arial" pitchFamily="34" charset="0"/>
              </a:rPr>
              <a:t>2016 I kvartali </a:t>
            </a: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>tööhõive</a:t>
            </a:r>
            <a:r>
              <a:rPr lang="et-EE" altLang="et-EE" sz="1300" dirty="0">
                <a:latin typeface="Arial" pitchFamily="34" charset="0"/>
                <a:cs typeface="Arial" pitchFamily="34" charset="0"/>
              </a:rPr>
              <a:t> </a:t>
            </a: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/>
            </a:r>
            <a:br>
              <a:rPr lang="et-EE" altLang="et-EE" sz="1300" b="1" dirty="0">
                <a:latin typeface="Arial" pitchFamily="34" charset="0"/>
                <a:cs typeface="Arial" pitchFamily="34" charset="0"/>
              </a:rPr>
            </a:br>
            <a:r>
              <a:rPr lang="et-EE" altLang="et-EE" sz="1300" b="1" dirty="0" smtClean="0">
                <a:latin typeface="Arial" pitchFamily="34" charset="0"/>
                <a:cs typeface="Arial" pitchFamily="34" charset="0"/>
              </a:rPr>
              <a:t>630 000 </a:t>
            </a:r>
            <a:r>
              <a:rPr lang="et-EE" altLang="et-EE" sz="1300" dirty="0" smtClean="0">
                <a:latin typeface="Arial" pitchFamily="34" charset="0"/>
                <a:cs typeface="Arial" pitchFamily="34" charset="0"/>
              </a:rPr>
              <a:t>inimest</a:t>
            </a:r>
            <a:r>
              <a:rPr lang="et-EE" altLang="et-EE" sz="1300" dirty="0">
                <a:latin typeface="Arial" pitchFamily="34" charset="0"/>
                <a:cs typeface="Arial" pitchFamily="34" charset="0"/>
              </a:rPr>
              <a:t>.</a:t>
            </a: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/>
            </a:r>
            <a:br>
              <a:rPr lang="et-EE" altLang="et-EE" sz="1300" b="1" dirty="0">
                <a:latin typeface="Arial" pitchFamily="34" charset="0"/>
                <a:cs typeface="Arial" pitchFamily="34" charset="0"/>
              </a:rPr>
            </a:b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>Tööpuuduse määr </a:t>
            </a:r>
            <a:r>
              <a:rPr lang="et-EE" altLang="et-EE" sz="1300" b="1" dirty="0" smtClean="0">
                <a:latin typeface="Arial" pitchFamily="34" charset="0"/>
                <a:cs typeface="Arial" pitchFamily="34" charset="0"/>
              </a:rPr>
              <a:t>6,5% </a:t>
            </a:r>
            <a:endParaRPr lang="et-EE" altLang="et-EE" sz="1300" b="1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ts val="1200"/>
              </a:spcBef>
              <a:buClr>
                <a:schemeClr val="tx1"/>
              </a:buClr>
            </a:pP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>Kõige madalam hõive </a:t>
            </a:r>
            <a:r>
              <a:rPr lang="et-EE" altLang="et-EE" sz="1300" dirty="0">
                <a:latin typeface="Arial" pitchFamily="34" charset="0"/>
                <a:cs typeface="Arial" pitchFamily="34" charset="0"/>
              </a:rPr>
              <a:t/>
            </a:r>
            <a:br>
              <a:rPr lang="et-EE" altLang="et-EE" sz="1300" dirty="0">
                <a:latin typeface="Arial" pitchFamily="34" charset="0"/>
                <a:cs typeface="Arial" pitchFamily="34" charset="0"/>
              </a:rPr>
            </a:b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>2010 I kvartalis </a:t>
            </a:r>
            <a:r>
              <a:rPr lang="et-EE" altLang="et-EE" sz="1300" dirty="0">
                <a:latin typeface="Arial" pitchFamily="34" charset="0"/>
                <a:cs typeface="Arial" pitchFamily="34" charset="0"/>
              </a:rPr>
              <a:t>- </a:t>
            </a:r>
            <a:br>
              <a:rPr lang="et-EE" altLang="et-EE" sz="1300" dirty="0">
                <a:latin typeface="Arial" pitchFamily="34" charset="0"/>
                <a:cs typeface="Arial" pitchFamily="34" charset="0"/>
              </a:rPr>
            </a:br>
            <a:r>
              <a:rPr lang="et-EE" altLang="et-EE" sz="1300" dirty="0" smtClean="0">
                <a:latin typeface="Arial" pitchFamily="34" charset="0"/>
                <a:cs typeface="Arial" pitchFamily="34" charset="0"/>
              </a:rPr>
              <a:t>554 000 inimest. Tööpuudus </a:t>
            </a:r>
            <a:r>
              <a:rPr lang="et-EE" altLang="et-EE" sz="1300" b="1" dirty="0" smtClean="0">
                <a:latin typeface="Arial" pitchFamily="34" charset="0"/>
                <a:cs typeface="Arial" pitchFamily="34" charset="0"/>
              </a:rPr>
              <a:t>oli 20% </a:t>
            </a:r>
          </a:p>
          <a:p>
            <a:pPr eaLnBrk="1" hangingPunct="1">
              <a:spcBef>
                <a:spcPts val="1200"/>
              </a:spcBef>
              <a:buClr>
                <a:schemeClr val="tx1"/>
              </a:buClr>
            </a:pPr>
            <a:r>
              <a:rPr lang="et-EE" altLang="et-EE" sz="1300" b="1" dirty="0" smtClean="0">
                <a:latin typeface="Arial" pitchFamily="34" charset="0"/>
                <a:cs typeface="Arial" pitchFamily="34" charset="0"/>
              </a:rPr>
              <a:t>Tööjõuturg</a:t>
            </a:r>
            <a:r>
              <a:rPr lang="et-EE" altLang="et-EE" sz="1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t-EE" altLang="et-EE" sz="1300" dirty="0">
                <a:latin typeface="Arial" pitchFamily="34" charset="0"/>
                <a:cs typeface="Arial" pitchFamily="34" charset="0"/>
              </a:rPr>
              <a:t>on aina </a:t>
            </a: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>tugevnenud</a:t>
            </a:r>
            <a:r>
              <a:rPr lang="et-EE" altLang="et-EE" sz="1300" dirty="0">
                <a:latin typeface="Arial" pitchFamily="34" charset="0"/>
                <a:cs typeface="Arial" pitchFamily="34" charset="0"/>
              </a:rPr>
              <a:t>, </a:t>
            </a: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>töövõtjate</a:t>
            </a:r>
            <a:r>
              <a:rPr lang="et-EE" altLang="et-EE" sz="1300" dirty="0">
                <a:latin typeface="Arial" pitchFamily="34" charset="0"/>
                <a:cs typeface="Arial" pitchFamily="34" charset="0"/>
              </a:rPr>
              <a:t> </a:t>
            </a: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>positsioon</a:t>
            </a:r>
            <a:r>
              <a:rPr lang="et-EE" altLang="et-EE" sz="1300" dirty="0">
                <a:latin typeface="Arial" pitchFamily="34" charset="0"/>
                <a:cs typeface="Arial" pitchFamily="34" charset="0"/>
              </a:rPr>
              <a:t> võrreldes tööandjatega on oluliselt </a:t>
            </a:r>
            <a:r>
              <a:rPr lang="et-EE" altLang="et-EE" sz="1300" b="1" dirty="0" smtClean="0">
                <a:latin typeface="Arial" pitchFamily="34" charset="0"/>
                <a:cs typeface="Arial" pitchFamily="34" charset="0"/>
              </a:rPr>
              <a:t>paranenud</a:t>
            </a:r>
            <a:endParaRPr lang="et-EE" altLang="et-EE" sz="13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ts val="1200"/>
              </a:spcBef>
              <a:buClr>
                <a:schemeClr val="tx1"/>
              </a:buClr>
            </a:pP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>Riskiks</a:t>
            </a:r>
            <a:r>
              <a:rPr lang="et-EE" altLang="et-EE" sz="1300" dirty="0">
                <a:latin typeface="Arial" pitchFamily="34" charset="0"/>
                <a:cs typeface="Arial" pitchFamily="34" charset="0"/>
              </a:rPr>
              <a:t> on täna hoopis </a:t>
            </a:r>
            <a:r>
              <a:rPr lang="et-EE" altLang="et-EE" sz="1300" b="1" dirty="0">
                <a:latin typeface="Arial" pitchFamily="34" charset="0"/>
                <a:cs typeface="Arial" pitchFamily="34" charset="0"/>
              </a:rPr>
              <a:t>tööandjate </a:t>
            </a:r>
            <a:r>
              <a:rPr lang="et-EE" altLang="et-EE" sz="1300" b="1" dirty="0" smtClean="0">
                <a:latin typeface="Arial" pitchFamily="34" charset="0"/>
                <a:cs typeface="Arial" pitchFamily="34" charset="0"/>
              </a:rPr>
              <a:t>finantsseis</a:t>
            </a:r>
          </a:p>
          <a:p>
            <a:pPr eaLnBrk="1" hangingPunct="1">
              <a:spcBef>
                <a:spcPts val="1200"/>
              </a:spcBef>
              <a:buClr>
                <a:schemeClr val="tx1"/>
              </a:buClr>
            </a:pPr>
            <a:r>
              <a:rPr lang="et-EE" altLang="et-EE" sz="1300" b="1" dirty="0" smtClean="0">
                <a:latin typeface="Arial" pitchFamily="34" charset="0"/>
                <a:cs typeface="Arial" pitchFamily="34" charset="0"/>
              </a:rPr>
              <a:t>AGA: Järgmise 10 a jooksul jääb tööturul vähemaks 50 000 inimest</a:t>
            </a:r>
            <a:endParaRPr lang="et-EE" altLang="et-EE" sz="13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34" name="Picture 2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33" y="4552334"/>
            <a:ext cx="3600376" cy="1879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42" name="Picture 3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33" y="1706973"/>
            <a:ext cx="5619916" cy="2765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9434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t-EE" sz="2800" b="1" dirty="0" smtClean="0">
                <a:latin typeface="Arial" pitchFamily="34" charset="0"/>
                <a:cs typeface="Arial" pitchFamily="34" charset="0"/>
              </a:rPr>
              <a:t>Palgasurve vähendab töökohti ja sunnib automatiseerima. Tööülesanded muutuvad</a:t>
            </a:r>
            <a:endParaRPr lang="et-EE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02C03-2829-4BD1-9034-FE05069BC853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24" y="1890915"/>
            <a:ext cx="7732559" cy="4063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t-EE" noProof="0" dirty="0"/>
              <a:t>Robert.Kitt@Swedbank.ee</a:t>
            </a:r>
          </a:p>
        </p:txBody>
      </p:sp>
    </p:spTree>
    <p:extLst>
      <p:ext uri="{BB962C8B-B14F-4D97-AF65-F5344CB8AC3E}">
        <p14:creationId xmlns:p14="http://schemas.microsoft.com/office/powerpoint/2010/main" val="3688755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wedbank_Office_2007_PPT_Template">
  <a:themeElements>
    <a:clrScheme name="Swedbank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F8200"/>
      </a:accent1>
      <a:accent2>
        <a:srgbClr val="FF4B00"/>
      </a:accent2>
      <a:accent3>
        <a:srgbClr val="C8C6C4"/>
      </a:accent3>
      <a:accent4>
        <a:srgbClr val="666666"/>
      </a:accent4>
      <a:accent5>
        <a:srgbClr val="8C2D8C"/>
      </a:accent5>
      <a:accent6>
        <a:srgbClr val="EE2200"/>
      </a:accent6>
      <a:hlink>
        <a:srgbClr val="FF8200"/>
      </a:hlink>
      <a:folHlink>
        <a:srgbClr val="FF4B00"/>
      </a:folHlink>
    </a:clrScheme>
    <a:fontScheme name="Swedb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accent1"/>
          </a:solidFill>
        </a:ln>
      </a:spPr>
      <a:bodyPr rtlCol="0" anchor="ctr">
        <a:noAutofit/>
      </a:bodyPr>
      <a:lstStyle>
        <a:defPPr>
          <a:defRPr dirty="0" err="1" smtClean="0"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/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</TotalTime>
  <Words>1094</Words>
  <Application>Microsoft Office PowerPoint</Application>
  <PresentationFormat>On-screen Show (4:3)</PresentationFormat>
  <Paragraphs>147</Paragraphs>
  <Slides>17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Swedbank_Office_2007_PPT_Template</vt:lpstr>
      <vt:lpstr>Kuidas tõsta Eesti majanduse vastupanuvõimet</vt:lpstr>
      <vt:lpstr>Sotsiaalsed komplekssüsteemid välistavad majanduse tsentraalse planeerimise</vt:lpstr>
      <vt:lpstr>Eesti edu pant on olnud Eesti ettevõtja</vt:lpstr>
      <vt:lpstr>PowerPoint Presentation</vt:lpstr>
      <vt:lpstr>Viimasel kahel aastal ei ole olnud eristuvat majandusmootorit</vt:lpstr>
      <vt:lpstr>Tööstustoodangu mahud on alates 2011. aastast olnud stabiilsed. Kolmveerand toodangust müüakse välismaale</vt:lpstr>
      <vt:lpstr>Eesti eksport on endiselt hajutatud</vt:lpstr>
      <vt:lpstr>Tugeva tööturu hetkeseisu varjutab demograafiline viitsütikuga pomm</vt:lpstr>
      <vt:lpstr>Palgasurve vähendab töökohti ja sunnib automatiseerima. Tööülesanded muutuvad</vt:lpstr>
      <vt:lpstr>Ettevõtlus kohaneb ise keskmise palga tõusuga: toimub pidev innovatsioon</vt:lpstr>
      <vt:lpstr>Mis tõi meid siia ja mis viib edasi?</vt:lpstr>
      <vt:lpstr>Eesti majanduse visioon → hajutatud riskid ja vähene vaesus</vt:lpstr>
      <vt:lpstr>Eesti majanduse visioon → Riik kui keskmise inimese kindlustuspoliis</vt:lpstr>
      <vt:lpstr>Majanduse edu on funktsioon tippteaduse ja ettevõtluse korrutisest</vt:lpstr>
      <vt:lpstr>Eesti majanduse vastupanuvõimet suurendab sisemaistel ressurssidel põhinev kasvumudel</vt:lpstr>
      <vt:lpstr>Kasutatud kirjandus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Kompleksne kestlik kasvumudel</dc:title>
  <dc:creator>Robert</dc:creator>
  <cp:lastModifiedBy>Kristel Peterson</cp:lastModifiedBy>
  <cp:revision>83</cp:revision>
  <cp:lastPrinted>2016-06-01T06:11:27Z</cp:lastPrinted>
  <dcterms:created xsi:type="dcterms:W3CDTF">2016-05-31T16:05:42Z</dcterms:created>
  <dcterms:modified xsi:type="dcterms:W3CDTF">2016-08-23T13:15:06Z</dcterms:modified>
</cp:coreProperties>
</file>