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94" r:id="rId2"/>
    <p:sldId id="285" r:id="rId3"/>
    <p:sldId id="282" r:id="rId4"/>
    <p:sldId id="290" r:id="rId5"/>
    <p:sldId id="287" r:id="rId6"/>
    <p:sldId id="291" r:id="rId7"/>
    <p:sldId id="288" r:id="rId8"/>
    <p:sldId id="289" r:id="rId9"/>
    <p:sldId id="280" r:id="rId10"/>
    <p:sldId id="283" r:id="rId11"/>
    <p:sldId id="292" r:id="rId12"/>
    <p:sldId id="259" r:id="rId13"/>
    <p:sldId id="263" r:id="rId14"/>
    <p:sldId id="261" r:id="rId15"/>
    <p:sldId id="296" r:id="rId16"/>
    <p:sldId id="264" r:id="rId17"/>
    <p:sldId id="258" r:id="rId18"/>
    <p:sldId id="270" r:id="rId19"/>
    <p:sldId id="262" r:id="rId20"/>
    <p:sldId id="268" r:id="rId21"/>
    <p:sldId id="272" r:id="rId22"/>
    <p:sldId id="271" r:id="rId23"/>
    <p:sldId id="284" r:id="rId24"/>
    <p:sldId id="281" r:id="rId25"/>
    <p:sldId id="276" r:id="rId26"/>
    <p:sldId id="273" r:id="rId27"/>
    <p:sldId id="277" r:id="rId28"/>
    <p:sldId id="286" r:id="rId29"/>
    <p:sldId id="295" r:id="rId30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-1738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A5F5C-FEDF-43B0-93AD-002DC21B77D6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DAB17-2B1B-48E1-AE74-49E2883E62E9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61538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182445D-ED19-4770-8AD8-397A0146EA5A}" type="slidenum">
              <a:rPr lang="et-EE" altLang="et-EE" smtClean="0"/>
              <a:pPr eaLnBrk="1" hangingPunct="1"/>
              <a:t>15</a:t>
            </a:fld>
            <a:endParaRPr lang="et-EE" altLang="et-EE" smtClean="0"/>
          </a:p>
        </p:txBody>
      </p:sp>
      <p:sp>
        <p:nvSpPr>
          <p:cNvPr id="419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421C164-C35F-44D1-9A57-FCF653E0A001}" type="slidenum">
              <a:rPr lang="en-US" sz="1200">
                <a:latin typeface="+mn-lt"/>
                <a:cs typeface="+mn-cs"/>
              </a:rPr>
              <a:pPr algn="r">
                <a:defRPr/>
              </a:pPr>
              <a:t>15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163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t-EE" b="1" smtClean="0"/>
              <a:t>“Üks jumal korraga</a:t>
            </a:r>
            <a:r>
              <a:rPr lang="et-EE" altLang="et-EE" b="1" smtClean="0"/>
              <a:t>!</a:t>
            </a:r>
            <a:r>
              <a:rPr lang="en-US" altLang="et-EE" b="1" smtClean="0"/>
              <a:t>”</a:t>
            </a:r>
          </a:p>
          <a:p>
            <a:pPr eaLnBrk="1" hangingPunct="1">
              <a:spcBef>
                <a:spcPct val="0"/>
              </a:spcBef>
            </a:pPr>
            <a:endParaRPr lang="et-EE" altLang="et-EE" b="1" smtClean="0"/>
          </a:p>
          <a:p>
            <a:pPr eaLnBrk="1" hangingPunct="1">
              <a:spcBef>
                <a:spcPct val="0"/>
              </a:spcBef>
            </a:pPr>
            <a:r>
              <a:rPr lang="en-US" altLang="et-EE" smtClean="0"/>
              <a:t>Rainer Nõlvak – võitis kõikide üllatuseks gondel-rattaga maailma proffide ees Tartu rattaralli </a:t>
            </a:r>
          </a:p>
          <a:p>
            <a:pPr eaLnBrk="1" hangingPunct="1">
              <a:spcBef>
                <a:spcPct val="0"/>
              </a:spcBef>
            </a:pPr>
            <a:endParaRPr lang="en-US" altLang="et-E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7095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21726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72638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7213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8049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7118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7640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6534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6973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4472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61316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7F54F-6F2B-4940-BF72-25344D128C3C}" type="datetimeFigureOut">
              <a:rPr lang="et-EE" smtClean="0"/>
              <a:t>22.03.2018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DB16F-BEC2-4A4A-85BE-78F0B0CBDD33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94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200" dirty="0" smtClean="0"/>
              <a:t> </a:t>
            </a:r>
            <a:r>
              <a:rPr lang="et-EE" sz="3200" dirty="0"/>
              <a:t/>
            </a:r>
            <a:br>
              <a:rPr lang="et-EE" sz="3200" dirty="0"/>
            </a:br>
            <a:r>
              <a:rPr lang="et-EE" sz="2700" dirty="0" smtClean="0"/>
              <a:t> </a:t>
            </a:r>
            <a:r>
              <a:rPr lang="et-EE" sz="2700" dirty="0" smtClean="0"/>
              <a:t>22</a:t>
            </a:r>
            <a:r>
              <a:rPr lang="et-EE" sz="2700" dirty="0" smtClean="0"/>
              <a:t>.märts.2018</a:t>
            </a:r>
            <a:r>
              <a:rPr lang="et-EE" sz="2700" dirty="0" smtClean="0"/>
              <a:t/>
            </a:r>
            <a:br>
              <a:rPr lang="et-EE" sz="2700" dirty="0" smtClean="0"/>
            </a:br>
            <a:r>
              <a:rPr lang="et-EE" sz="3200" dirty="0" smtClean="0"/>
              <a:t>Pärnumaa rahvas</a:t>
            </a:r>
            <a:endParaRPr lang="et-EE" sz="3200" dirty="0"/>
          </a:p>
        </p:txBody>
      </p:sp>
      <p:sp>
        <p:nvSpPr>
          <p:cNvPr id="5" name="Sisu kohatäid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                  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smtClean="0"/>
              <a:t>                    </a:t>
            </a:r>
            <a:r>
              <a:rPr lang="et-EE" b="1" dirty="0" smtClean="0"/>
              <a:t>Oma lugu tuleb endal teha!</a:t>
            </a:r>
            <a:endParaRPr lang="et-EE" b="1" dirty="0"/>
          </a:p>
          <a:p>
            <a:pPr marL="0" indent="0">
              <a:buNone/>
            </a:pPr>
            <a:r>
              <a:rPr lang="et-EE" dirty="0" smtClean="0"/>
              <a:t>                                   </a:t>
            </a:r>
            <a:r>
              <a:rPr lang="et-EE" sz="2400" dirty="0" smtClean="0"/>
              <a:t>Raul Rebane</a:t>
            </a:r>
          </a:p>
          <a:p>
            <a:pPr marL="0" indent="0">
              <a:buNone/>
            </a:pPr>
            <a:endParaRPr lang="et-EE" sz="24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965825"/>
            <a:ext cx="1622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77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t-EE" sz="3200" b="1" dirty="0" smtClean="0">
                <a:solidFill>
                  <a:srgbClr val="003366"/>
                </a:solidFill>
              </a:rPr>
              <a:t>Tihe õhtupoolik</a:t>
            </a:r>
            <a:endParaRPr lang="en-US" sz="3200" b="1" dirty="0" smtClean="0">
              <a:solidFill>
                <a:srgbClr val="003366"/>
              </a:solidFill>
            </a:endParaRPr>
          </a:p>
        </p:txBody>
      </p:sp>
      <p:pic>
        <p:nvPicPr>
          <p:cNvPr id="58371" name="Picture 3" descr="IMG_965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</p:spPr>
      </p:pic>
    </p:spTree>
    <p:extLst>
      <p:ext uri="{BB962C8B-B14F-4D97-AF65-F5344CB8AC3E}">
        <p14:creationId xmlns:p14="http://schemas.microsoft.com/office/powerpoint/2010/main" val="639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ul\Desktop\Tsiki klassi pildid\Spordipäev Pandivere kolhoos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520700"/>
            <a:ext cx="7672387" cy="58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93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Võitlevad müüdid</a:t>
            </a:r>
            <a:endParaRPr lang="et-EE" sz="3200" b="1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t-EE" dirty="0" smtClean="0"/>
              <a:t>Maaelu kaob ära</a:t>
            </a:r>
          </a:p>
          <a:p>
            <a:r>
              <a:rPr lang="et-EE" dirty="0" smtClean="0"/>
              <a:t>Võim kaugeneb </a:t>
            </a:r>
          </a:p>
          <a:p>
            <a:r>
              <a:rPr lang="et-EE" dirty="0" smtClean="0"/>
              <a:t>Teenused ronivad keskusesse</a:t>
            </a:r>
          </a:p>
          <a:p>
            <a:r>
              <a:rPr lang="et-EE" dirty="0" smtClean="0"/>
              <a:t>Koolid suletakse</a:t>
            </a:r>
          </a:p>
          <a:p>
            <a:r>
              <a:rPr lang="et-EE" dirty="0" smtClean="0"/>
              <a:t>Suur tööpuudus</a:t>
            </a:r>
          </a:p>
          <a:p>
            <a:r>
              <a:rPr lang="et-EE" dirty="0" smtClean="0"/>
              <a:t>Maalt tahetakse viimane raha ära võtta</a:t>
            </a:r>
            <a:endParaRPr lang="et-EE" dirty="0"/>
          </a:p>
          <a:p>
            <a:r>
              <a:rPr lang="et-EE" dirty="0" smtClean="0"/>
              <a:t>Eliidi projekt</a:t>
            </a:r>
            <a:endParaRPr lang="et-EE" dirty="0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dirty="0" smtClean="0"/>
              <a:t>Väikevald ei saa tagada teenuseid</a:t>
            </a:r>
          </a:p>
          <a:p>
            <a:r>
              <a:rPr lang="et-EE" dirty="0" smtClean="0"/>
              <a:t>Koole ei sule võim, vaid laste puudus</a:t>
            </a:r>
          </a:p>
          <a:p>
            <a:r>
              <a:rPr lang="et-EE" dirty="0" smtClean="0"/>
              <a:t>213 valda Eestis on absurd</a:t>
            </a:r>
          </a:p>
          <a:p>
            <a:r>
              <a:rPr lang="et-EE" dirty="0" smtClean="0"/>
              <a:t>Liiga suur hulk inimesi tegeleb juhtimisega</a:t>
            </a:r>
          </a:p>
          <a:p>
            <a:r>
              <a:rPr lang="et-EE" dirty="0" smtClean="0"/>
              <a:t>Jne </a:t>
            </a:r>
            <a:r>
              <a:rPr lang="et-EE" dirty="0" err="1" smtClean="0"/>
              <a:t>jne</a:t>
            </a:r>
            <a:endParaRPr lang="et-EE" dirty="0" smtClean="0"/>
          </a:p>
          <a:p>
            <a:endParaRPr lang="et-EE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1158" y="5965825"/>
            <a:ext cx="16224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51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t-EE" altLang="et-EE" sz="3200" b="1" dirty="0" smtClean="0"/>
              <a:t>Kurgimüügi juhtum</a:t>
            </a:r>
            <a:endParaRPr lang="en-US" altLang="et-EE" sz="3200" b="1" dirty="0" smtClean="0"/>
          </a:p>
        </p:txBody>
      </p:sp>
      <p:pic>
        <p:nvPicPr>
          <p:cNvPr id="70659" name="Picture 3" descr="kurgiärik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0" y="1600200"/>
            <a:ext cx="6348413" cy="4525963"/>
          </a:xfrm>
          <a:noFill/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8464" y="5937159"/>
            <a:ext cx="16224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7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Photo Editor Photo" r:id="rId3" imgW="8466667" imgH="5458587" progId="MSPhotoEd.3">
                  <p:embed/>
                </p:oleObj>
              </mc:Choice>
              <mc:Fallback>
                <p:oleObj name="Photo Editor Photo" r:id="rId3" imgW="8466667" imgH="545858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9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t-EE" altLang="et-EE" sz="2800" b="1" dirty="0" smtClean="0"/>
              <a:t>Kuidas suhtume uutesse asjadesse?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916113"/>
            <a:ext cx="6556375" cy="3916362"/>
          </a:xfrm>
          <a:solidFill>
            <a:schemeClr val="accent1"/>
          </a:solidFill>
        </p:spPr>
      </p:pic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755650" y="6165850"/>
            <a:ext cx="7848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Allikas: Rogers, Everett M. (1995). </a:t>
            </a:r>
            <a:r>
              <a:rPr lang="et-EE" altLang="et-EE" sz="1200" i="1">
                <a:latin typeface="Calibri" pitchFamily="34" charset="0"/>
              </a:rPr>
              <a:t>Diffusion of Innovations. </a:t>
            </a:r>
            <a:r>
              <a:rPr lang="et-EE" altLang="et-EE" sz="1200">
                <a:latin typeface="Calibri" pitchFamily="34" charset="0"/>
              </a:rPr>
              <a:t>(Fourth Edition). New York: The Free Press.</a:t>
            </a:r>
          </a:p>
          <a:p>
            <a:pPr eaLnBrk="1" hangingPunct="1">
              <a:spcBef>
                <a:spcPct val="50000"/>
              </a:spcBef>
            </a:pPr>
            <a:endParaRPr lang="et-EE" altLang="et-EE" sz="1200">
              <a:latin typeface="Calibri" pitchFamily="34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827088" y="1125538"/>
            <a:ext cx="1152525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t-EE" altLang="et-EE" sz="120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Innovaatorid</a:t>
            </a: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2,5%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835150" y="1052513"/>
            <a:ext cx="12969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t-EE" altLang="et-EE" sz="120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Kiirkohandujad</a:t>
            </a: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13,5%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2987675" y="1052513"/>
            <a:ext cx="1079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t-EE" altLang="et-EE" sz="120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Positiivne</a:t>
            </a: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enamus 34%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4067175" y="1052513"/>
            <a:ext cx="1081088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t-EE" altLang="et-EE" sz="120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Negatiivne</a:t>
            </a: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enamus 34%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5292725" y="1258888"/>
            <a:ext cx="1800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t-EE" altLang="et-EE" sz="120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t-EE" altLang="et-EE" sz="1200">
                <a:latin typeface="Calibri" pitchFamily="34" charset="0"/>
              </a:rPr>
              <a:t>Igavene “ei” 16%</a:t>
            </a:r>
          </a:p>
        </p:txBody>
      </p:sp>
      <p:pic>
        <p:nvPicPr>
          <p:cNvPr id="103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965825"/>
            <a:ext cx="1622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2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val 2"/>
          <p:cNvSpPr>
            <a:spLocks noChangeArrowheads="1"/>
          </p:cNvSpPr>
          <p:nvPr/>
        </p:nvSpPr>
        <p:spPr bwMode="auto">
          <a:xfrm>
            <a:off x="2051050" y="1701800"/>
            <a:ext cx="3240088" cy="30972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t-EE" altLang="et-EE">
              <a:latin typeface="Calibri" pitchFamily="34" charset="0"/>
            </a:endParaRPr>
          </a:p>
        </p:txBody>
      </p:sp>
      <p:sp>
        <p:nvSpPr>
          <p:cNvPr id="38915" name="Oval 3"/>
          <p:cNvSpPr>
            <a:spLocks noChangeArrowheads="1"/>
          </p:cNvSpPr>
          <p:nvPr/>
        </p:nvSpPr>
        <p:spPr bwMode="auto">
          <a:xfrm>
            <a:off x="4211638" y="1701800"/>
            <a:ext cx="3240087" cy="316865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t-EE" altLang="et-EE">
              <a:latin typeface="Calibri" pitchFamily="34" charset="0"/>
            </a:endParaRPr>
          </a:p>
        </p:txBody>
      </p:sp>
      <p:sp>
        <p:nvSpPr>
          <p:cNvPr id="38916" name="Oval 4"/>
          <p:cNvSpPr>
            <a:spLocks noChangeArrowheads="1"/>
          </p:cNvSpPr>
          <p:nvPr/>
        </p:nvSpPr>
        <p:spPr bwMode="auto">
          <a:xfrm>
            <a:off x="3132138" y="2997200"/>
            <a:ext cx="3240087" cy="316865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t-EE" altLang="et-EE">
              <a:latin typeface="Calibri" pitchFamily="34" charset="0"/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H="1">
            <a:off x="4356100" y="1916113"/>
            <a:ext cx="503238" cy="4333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4284663" y="2133600"/>
            <a:ext cx="935037" cy="790575"/>
          </a:xfrm>
          <a:prstGeom prst="triangle">
            <a:avLst>
              <a:gd name="adj" fmla="val 50000"/>
            </a:avLst>
          </a:prstGeom>
          <a:solidFill>
            <a:srgbClr val="CCFF66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t-EE" altLang="et-EE" sz="2400" b="1">
                <a:solidFill>
                  <a:srgbClr val="000000"/>
                </a:solidFill>
                <a:latin typeface="Calibri" pitchFamily="34" charset="0"/>
              </a:rPr>
              <a:t>?</a:t>
            </a:r>
            <a:endParaRPr lang="en-US" altLang="et-EE" sz="2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116013" y="620713"/>
            <a:ext cx="7669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t-EE" altLang="et-EE" sz="2400" b="1">
                <a:latin typeface="Calibri" pitchFamily="34" charset="0"/>
              </a:rPr>
              <a:t>Kuidas tõusta teiste seast esile? Mis on meie  unikaalne “territoorium”</a:t>
            </a:r>
          </a:p>
        </p:txBody>
      </p:sp>
      <p:sp>
        <p:nvSpPr>
          <p:cNvPr id="38920" name="AutoShape 8"/>
          <p:cNvSpPr>
            <a:spLocks noChangeArrowheads="1"/>
          </p:cNvSpPr>
          <p:nvPr/>
        </p:nvSpPr>
        <p:spPr bwMode="auto">
          <a:xfrm>
            <a:off x="4140200" y="1989138"/>
            <a:ext cx="1223963" cy="1008062"/>
          </a:xfrm>
          <a:prstGeom prst="triangle">
            <a:avLst>
              <a:gd name="adj" fmla="val 50000"/>
            </a:avLst>
          </a:prstGeom>
          <a:solidFill>
            <a:srgbClr val="CCFF66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t-EE" altLang="et-EE" sz="2400" b="1">
                <a:solidFill>
                  <a:srgbClr val="000000"/>
                </a:solidFill>
                <a:latin typeface="Calibri" pitchFamily="34" charset="0"/>
              </a:rPr>
              <a:t>?</a:t>
            </a:r>
            <a:endParaRPr lang="en-US" altLang="et-EE" sz="2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921" name="AutoShape 9"/>
          <p:cNvSpPr>
            <a:spLocks noChangeArrowheads="1"/>
          </p:cNvSpPr>
          <p:nvPr/>
        </p:nvSpPr>
        <p:spPr bwMode="auto">
          <a:xfrm>
            <a:off x="3995738" y="1844675"/>
            <a:ext cx="1511300" cy="1223963"/>
          </a:xfrm>
          <a:prstGeom prst="triangle">
            <a:avLst>
              <a:gd name="adj" fmla="val 50000"/>
            </a:avLst>
          </a:prstGeom>
          <a:solidFill>
            <a:srgbClr val="CCFF66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t-EE" altLang="et-EE" sz="2400" b="1">
                <a:solidFill>
                  <a:srgbClr val="000000"/>
                </a:solidFill>
                <a:latin typeface="Calibri" pitchFamily="34" charset="0"/>
              </a:rPr>
              <a:t>?</a:t>
            </a:r>
            <a:endParaRPr lang="en-US" altLang="et-EE" sz="2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1589088" y="2636838"/>
            <a:ext cx="2351087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t-EE" altLang="et-EE" sz="1600" b="1">
                <a:solidFill>
                  <a:srgbClr val="000099"/>
                </a:solidFill>
                <a:latin typeface="Verdana" pitchFamily="34" charset="0"/>
              </a:rPr>
              <a:t>See, mida kliendid </a:t>
            </a:r>
          </a:p>
          <a:p>
            <a:pPr algn="ctr" eaLnBrk="1" hangingPunct="1"/>
            <a:r>
              <a:rPr lang="et-EE" altLang="et-EE" sz="1600" b="1">
                <a:solidFill>
                  <a:srgbClr val="000099"/>
                </a:solidFill>
                <a:latin typeface="Verdana" pitchFamily="34" charset="0"/>
              </a:rPr>
              <a:t>ootavad (nõudlus)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5795963" y="2420938"/>
            <a:ext cx="3027362" cy="825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t-EE" altLang="et-EE" sz="1600" b="1">
                <a:solidFill>
                  <a:srgbClr val="006600"/>
                </a:solidFill>
                <a:latin typeface="Verdana" pitchFamily="34" charset="0"/>
              </a:rPr>
              <a:t>See, mida teeme meie, </a:t>
            </a:r>
          </a:p>
          <a:p>
            <a:pPr eaLnBrk="1" hangingPunct="1"/>
            <a:r>
              <a:rPr lang="et-EE" altLang="et-EE" sz="1600" b="1">
                <a:solidFill>
                  <a:srgbClr val="006600"/>
                </a:solidFill>
                <a:latin typeface="Verdana" pitchFamily="34" charset="0"/>
              </a:rPr>
              <a:t>mida teised ei suuda või </a:t>
            </a:r>
          </a:p>
          <a:p>
            <a:pPr eaLnBrk="1" hangingPunct="1"/>
            <a:r>
              <a:rPr lang="et-EE" altLang="et-EE" sz="1600" b="1">
                <a:solidFill>
                  <a:srgbClr val="006600"/>
                </a:solidFill>
                <a:latin typeface="Verdana" pitchFamily="34" charset="0"/>
              </a:rPr>
              <a:t>oska</a:t>
            </a:r>
            <a:endParaRPr lang="en-GB" altLang="et-EE" sz="1600" b="1">
              <a:solidFill>
                <a:srgbClr val="006600"/>
              </a:solidFill>
              <a:latin typeface="Verdana" pitchFamily="34" charset="0"/>
            </a:endParaRP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3287713" y="5084763"/>
            <a:ext cx="29829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t-EE" altLang="et-EE" sz="1600" b="1">
                <a:solidFill>
                  <a:srgbClr val="FF0000"/>
                </a:solidFill>
                <a:latin typeface="Verdana" pitchFamily="34" charset="0"/>
              </a:rPr>
              <a:t>See, mida teevad teised </a:t>
            </a:r>
          </a:p>
          <a:p>
            <a:pPr algn="ctr" eaLnBrk="1" hangingPunct="1"/>
            <a:endParaRPr lang="et-EE" altLang="et-EE" sz="1600" b="1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8925" name="Oval 13"/>
          <p:cNvSpPr>
            <a:spLocks noChangeArrowheads="1"/>
          </p:cNvSpPr>
          <p:nvPr/>
        </p:nvSpPr>
        <p:spPr bwMode="auto">
          <a:xfrm rot="-2026653">
            <a:off x="3144838" y="3201988"/>
            <a:ext cx="2146300" cy="1395412"/>
          </a:xfrm>
          <a:prstGeom prst="ellipse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t-EE" altLang="et-EE" sz="3600" b="1">
                <a:solidFill>
                  <a:srgbClr val="000000"/>
                </a:solidFill>
                <a:latin typeface="Calibri" pitchFamily="34" charset="0"/>
              </a:rPr>
              <a:t>!</a:t>
            </a:r>
            <a:endParaRPr lang="en-US" altLang="et-EE" sz="36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3779838" y="1628775"/>
            <a:ext cx="1944687" cy="1512888"/>
          </a:xfrm>
          <a:prstGeom prst="triangle">
            <a:avLst>
              <a:gd name="adj" fmla="val 50000"/>
            </a:avLst>
          </a:prstGeom>
          <a:solidFill>
            <a:srgbClr val="00FFFF"/>
          </a:solidFill>
          <a:ln w="9525">
            <a:solidFill>
              <a:srgbClr val="333333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t-EE" altLang="et-EE" sz="2400" b="1">
                <a:solidFill>
                  <a:srgbClr val="000000"/>
                </a:solidFill>
                <a:latin typeface="Calibri" pitchFamily="34" charset="0"/>
              </a:rPr>
              <a:t>?</a:t>
            </a:r>
            <a:endParaRPr lang="en-US" altLang="et-EE" sz="2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927" name="Freeform 15"/>
          <p:cNvSpPr>
            <a:spLocks/>
          </p:cNvSpPr>
          <p:nvPr/>
        </p:nvSpPr>
        <p:spPr bwMode="auto">
          <a:xfrm>
            <a:off x="395288" y="1701800"/>
            <a:ext cx="4249737" cy="1008063"/>
          </a:xfrm>
          <a:custGeom>
            <a:avLst/>
            <a:gdLst>
              <a:gd name="T0" fmla="*/ 0 w 2494"/>
              <a:gd name="T1" fmla="*/ 2147483647 h 1112"/>
              <a:gd name="T2" fmla="*/ 2147483647 w 2494"/>
              <a:gd name="T3" fmla="*/ 2147483647 h 1112"/>
              <a:gd name="T4" fmla="*/ 2147483647 w 2494"/>
              <a:gd name="T5" fmla="*/ 2147483647 h 1112"/>
              <a:gd name="T6" fmla="*/ 2147483647 w 2494"/>
              <a:gd name="T7" fmla="*/ 2147483647 h 1112"/>
              <a:gd name="T8" fmla="*/ 2147483647 w 2494"/>
              <a:gd name="T9" fmla="*/ 2147483647 h 1112"/>
              <a:gd name="T10" fmla="*/ 2147483647 w 2494"/>
              <a:gd name="T11" fmla="*/ 2147483647 h 11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94"/>
              <a:gd name="T19" fmla="*/ 0 h 1112"/>
              <a:gd name="T20" fmla="*/ 2494 w 2494"/>
              <a:gd name="T21" fmla="*/ 1112 h 11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94" h="1112">
                <a:moveTo>
                  <a:pt x="0" y="159"/>
                </a:moveTo>
                <a:cubicBezTo>
                  <a:pt x="117" y="102"/>
                  <a:pt x="234" y="46"/>
                  <a:pt x="408" y="23"/>
                </a:cubicBezTo>
                <a:cubicBezTo>
                  <a:pt x="582" y="0"/>
                  <a:pt x="816" y="8"/>
                  <a:pt x="1043" y="23"/>
                </a:cubicBezTo>
                <a:cubicBezTo>
                  <a:pt x="1270" y="38"/>
                  <a:pt x="1580" y="46"/>
                  <a:pt x="1769" y="114"/>
                </a:cubicBezTo>
                <a:cubicBezTo>
                  <a:pt x="1958" y="182"/>
                  <a:pt x="2056" y="265"/>
                  <a:pt x="2177" y="431"/>
                </a:cubicBezTo>
                <a:cubicBezTo>
                  <a:pt x="2298" y="597"/>
                  <a:pt x="2396" y="854"/>
                  <a:pt x="2494" y="1112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t-EE"/>
          </a:p>
        </p:txBody>
      </p:sp>
      <p:sp>
        <p:nvSpPr>
          <p:cNvPr id="42000" name="Oval 16"/>
          <p:cNvSpPr>
            <a:spLocks noChangeArrowheads="1"/>
          </p:cNvSpPr>
          <p:nvPr/>
        </p:nvSpPr>
        <p:spPr bwMode="auto">
          <a:xfrm>
            <a:off x="179388" y="1630363"/>
            <a:ext cx="433387" cy="431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t-EE" altLang="et-EE">
              <a:latin typeface="Calibri" pitchFamily="34" charset="0"/>
            </a:endParaRPr>
          </a:p>
        </p:txBody>
      </p:sp>
      <p:pic>
        <p:nvPicPr>
          <p:cNvPr id="420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734050"/>
            <a:ext cx="147955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96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5" grpId="0" animBg="1"/>
      <p:bldP spid="38916" grpId="0" animBg="1"/>
      <p:bldP spid="38918" grpId="0" animBg="1"/>
      <p:bldP spid="38919" grpId="0"/>
      <p:bldP spid="38920" grpId="0" animBg="1"/>
      <p:bldP spid="38921" grpId="0" animBg="1"/>
      <p:bldP spid="38922" grpId="0" animBg="1" autoUpdateAnimBg="0"/>
      <p:bldP spid="38923" grpId="0" animBg="1" autoUpdateAnimBg="0"/>
      <p:bldP spid="38924" grpId="0" autoUpdateAnimBg="0"/>
      <p:bldP spid="38926" grpId="0" animBg="1"/>
      <p:bldP spid="389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Peamine tunnetuslik takistus</a:t>
            </a:r>
            <a:endParaRPr lang="et-EE" sz="3200" b="1" dirty="0"/>
          </a:p>
        </p:txBody>
      </p:sp>
      <p:sp>
        <p:nvSpPr>
          <p:cNvPr id="5" name="Sisu kohatäide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Kohalikud juhid ei taha kaotada töökohta!</a:t>
            </a:r>
          </a:p>
          <a:p>
            <a:pPr marL="0" indent="0">
              <a:buNone/>
            </a:pPr>
            <a:r>
              <a:rPr lang="et-EE" dirty="0" smtClean="0"/>
              <a:t>Mitte minu koduõuel!</a:t>
            </a:r>
            <a:endParaRPr lang="et-EE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96336" y="5877272"/>
            <a:ext cx="16224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784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Samal </a:t>
            </a:r>
            <a:r>
              <a:rPr lang="et-EE" sz="3200" b="1" dirty="0" err="1" smtClean="0"/>
              <a:t>ajal…</a:t>
            </a:r>
            <a:endParaRPr lang="et-EE" sz="3200" b="1" dirty="0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smtClean="0"/>
              <a:t>Midagi on siiski liikuma hakanud!</a:t>
            </a:r>
            <a:endParaRPr lang="et-EE" dirty="0"/>
          </a:p>
        </p:txBody>
      </p:sp>
      <p:pic>
        <p:nvPicPr>
          <p:cNvPr id="3074" name="Picture 2" descr="C:\Users\Raul\Desktop\IMG_52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1"/>
            <a:ext cx="451096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2320" y="5992109"/>
            <a:ext cx="16224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60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Mida inimesed tegelikult reformist ootavad?</a:t>
            </a:r>
            <a:endParaRPr lang="et-EE" sz="3200" b="1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t-EE" dirty="0" smtClean="0"/>
              <a:t>                   Et teil hästi läheks!!!</a:t>
            </a:r>
            <a:endParaRPr lang="et-EE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1574" y="5950831"/>
            <a:ext cx="16224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75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Millest me ei tea?</a:t>
            </a:r>
            <a:endParaRPr lang="et-EE" sz="3200" b="1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2800" dirty="0" smtClean="0"/>
              <a:t>Mis on praktilised takistused ühinemiseks </a:t>
            </a:r>
            <a:r>
              <a:rPr lang="et-EE" sz="2400" dirty="0" smtClean="0"/>
              <a:t>(võlad, erinevad toetused, vee hind, kool, juhtide palgad jne </a:t>
            </a:r>
            <a:r>
              <a:rPr lang="et-EE" sz="2400" dirty="0" err="1" smtClean="0"/>
              <a:t>jne</a:t>
            </a:r>
            <a:r>
              <a:rPr lang="et-EE" sz="2400" dirty="0" smtClean="0"/>
              <a:t> </a:t>
            </a:r>
            <a:r>
              <a:rPr lang="et-EE" sz="2400" dirty="0" err="1" smtClean="0"/>
              <a:t>jne</a:t>
            </a:r>
            <a:r>
              <a:rPr lang="et-EE" sz="2400" dirty="0" smtClean="0"/>
              <a:t>)</a:t>
            </a:r>
          </a:p>
          <a:p>
            <a:r>
              <a:rPr lang="et-EE" sz="2800" dirty="0" smtClean="0"/>
              <a:t>Kellel on kõvem ajalugu? Või kõvem lugu?</a:t>
            </a:r>
          </a:p>
          <a:p>
            <a:r>
              <a:rPr lang="et-EE" sz="2800" dirty="0" smtClean="0"/>
              <a:t>Missugune ühinemine on piisav? Kas see on viimane?</a:t>
            </a:r>
          </a:p>
          <a:p>
            <a:r>
              <a:rPr lang="et-EE" sz="2800" dirty="0" smtClean="0"/>
              <a:t>Missugused tõmbekeskused jäävad?</a:t>
            </a:r>
          </a:p>
          <a:p>
            <a:r>
              <a:rPr lang="et-EE" sz="2800" dirty="0" smtClean="0"/>
              <a:t>Jne </a:t>
            </a:r>
            <a:r>
              <a:rPr lang="et-EE" sz="2800" dirty="0" err="1" smtClean="0"/>
              <a:t>jne</a:t>
            </a:r>
            <a:endParaRPr lang="et-EE" sz="2800" dirty="0" smtClean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1574" y="5950831"/>
            <a:ext cx="16224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6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err="1" smtClean="0"/>
              <a:t>Sofi</a:t>
            </a:r>
            <a:r>
              <a:rPr lang="et-EE" sz="3200" b="1" dirty="0" smtClean="0"/>
              <a:t> </a:t>
            </a:r>
            <a:r>
              <a:rPr lang="et-EE" sz="3200" b="1" dirty="0" err="1" smtClean="0"/>
              <a:t>Oksanen</a:t>
            </a:r>
            <a:endParaRPr lang="et-EE" sz="3200" b="1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Kui inimesed ei tea, et sa oled olemas, siis ei märka ka nad su kadumist!</a:t>
            </a:r>
            <a:endParaRPr lang="et-EE" dirty="0"/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1026" name="Picture 2" descr="C:\Users\Raul\Desktop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45024"/>
            <a:ext cx="244827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8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Nime ja </a:t>
            </a:r>
            <a:r>
              <a:rPr lang="et-EE" sz="3200" b="1" dirty="0" err="1" smtClean="0"/>
              <a:t>brandiprobleemid</a:t>
            </a:r>
            <a:endParaRPr lang="et-EE" sz="3200" b="1" dirty="0"/>
          </a:p>
        </p:txBody>
      </p:sp>
      <p:sp>
        <p:nvSpPr>
          <p:cNvPr id="6" name="Sisu kohatäid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dirty="0" smtClean="0"/>
              <a:t>Enamik inimesi ei vii valla nime ja asukohta </a:t>
            </a:r>
            <a:r>
              <a:rPr lang="et-EE" dirty="0" err="1" smtClean="0"/>
              <a:t>kokku…</a:t>
            </a:r>
            <a:endParaRPr lang="et-EE" dirty="0" smtClean="0"/>
          </a:p>
          <a:p>
            <a:r>
              <a:rPr lang="et-EE" dirty="0" smtClean="0"/>
              <a:t>Linnanimeline vald???</a:t>
            </a:r>
          </a:p>
          <a:p>
            <a:endParaRPr lang="et-EE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1574" y="5992109"/>
            <a:ext cx="16224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96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079500"/>
          </a:xfrm>
        </p:spPr>
        <p:txBody>
          <a:bodyPr/>
          <a:lstStyle/>
          <a:p>
            <a:pPr eaLnBrk="1" hangingPunct="1"/>
            <a:r>
              <a:rPr lang="et-EE" altLang="et-EE" sz="2800" b="1" dirty="0" smtClean="0"/>
              <a:t>Millest HR puhul räägitakse vähe?</a:t>
            </a:r>
            <a:endParaRPr lang="en-US" altLang="et-EE" sz="2800" b="1" dirty="0" smtClean="0"/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t-EE" altLang="et-EE" dirty="0" smtClean="0"/>
          </a:p>
          <a:p>
            <a:pPr eaLnBrk="1" hangingPunct="1"/>
            <a:r>
              <a:rPr lang="et-EE" altLang="et-EE" sz="2400" dirty="0" smtClean="0"/>
              <a:t>Ametnik hoiab elus riigi majanduselu</a:t>
            </a:r>
          </a:p>
          <a:p>
            <a:pPr eaLnBrk="1" hangingPunct="1"/>
            <a:endParaRPr lang="et-EE" altLang="et-EE" sz="2400" dirty="0" smtClean="0"/>
          </a:p>
          <a:p>
            <a:pPr eaLnBrk="1" hangingPunct="1"/>
            <a:r>
              <a:rPr lang="et-EE" altLang="et-EE" sz="2400" dirty="0" smtClean="0"/>
              <a:t>Kuningas hoiab elus riigi </a:t>
            </a:r>
            <a:r>
              <a:rPr lang="et-EE" altLang="et-EE" sz="2400" b="1" dirty="0" smtClean="0"/>
              <a:t>atraktiivsust</a:t>
            </a:r>
            <a:endParaRPr lang="en-US" altLang="et-EE" sz="2400" b="1" dirty="0" smtClean="0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965825"/>
            <a:ext cx="1622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09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b="1" dirty="0" smtClean="0"/>
              <a:t>„Ankrute“ võitlus</a:t>
            </a:r>
            <a:endParaRPr lang="et-EE" sz="3200" b="1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 </a:t>
            </a:r>
            <a:r>
              <a:rPr lang="et-EE" sz="2800" dirty="0" smtClean="0"/>
              <a:t>Ankur on pilt heli või tegevus, mis tekitab </a:t>
            </a:r>
            <a:r>
              <a:rPr lang="et-EE" sz="2800" b="1" dirty="0" smtClean="0"/>
              <a:t>ühistunde.</a:t>
            </a:r>
            <a:r>
              <a:rPr lang="et-EE" sz="2800" dirty="0" smtClean="0"/>
              <a:t> </a:t>
            </a:r>
          </a:p>
          <a:p>
            <a:pPr marL="0" indent="0">
              <a:buNone/>
            </a:pPr>
            <a:r>
              <a:rPr lang="et-EE" sz="2400" dirty="0" smtClean="0"/>
              <a:t>Suurmõmmik</a:t>
            </a:r>
          </a:p>
          <a:p>
            <a:pPr marL="0" indent="0">
              <a:buNone/>
            </a:pPr>
            <a:r>
              <a:rPr lang="et-EE" sz="2400" dirty="0" err="1" smtClean="0"/>
              <a:t>Angla</a:t>
            </a:r>
            <a:r>
              <a:rPr lang="et-EE" sz="2400" dirty="0" smtClean="0"/>
              <a:t> tuulikud</a:t>
            </a:r>
          </a:p>
          <a:p>
            <a:pPr marL="0" indent="0">
              <a:buNone/>
            </a:pPr>
            <a:r>
              <a:rPr lang="et-EE" sz="2400" dirty="0" smtClean="0"/>
              <a:t>Meridiaani mälestuskivi Simunas</a:t>
            </a:r>
          </a:p>
          <a:p>
            <a:pPr marL="0" indent="0">
              <a:buNone/>
            </a:pPr>
            <a:r>
              <a:rPr lang="et-EE" sz="2400" dirty="0" err="1" smtClean="0"/>
              <a:t>Leigo</a:t>
            </a:r>
            <a:r>
              <a:rPr lang="et-EE" sz="2400" dirty="0" smtClean="0"/>
              <a:t> muusika</a:t>
            </a:r>
          </a:p>
          <a:p>
            <a:pPr marL="0" indent="0">
              <a:buNone/>
            </a:pPr>
            <a:r>
              <a:rPr lang="et-EE" sz="2400" dirty="0" smtClean="0"/>
              <a:t>Paju lahingu monument</a:t>
            </a:r>
          </a:p>
          <a:p>
            <a:pPr marL="0" indent="0">
              <a:buNone/>
            </a:pPr>
            <a:r>
              <a:rPr lang="et-EE" sz="2400" dirty="0" smtClean="0"/>
              <a:t>Vargamäe </a:t>
            </a:r>
          </a:p>
          <a:p>
            <a:pPr marL="0" indent="0">
              <a:buNone/>
            </a:pPr>
            <a:r>
              <a:rPr lang="et-EE" sz="2800" dirty="0" smtClean="0"/>
              <a:t>Haldusreformi imagoloogilisest </a:t>
            </a:r>
            <a:r>
              <a:rPr lang="et-EE" sz="2800" dirty="0" err="1" smtClean="0"/>
              <a:t>positsioneeringust</a:t>
            </a:r>
            <a:r>
              <a:rPr lang="et-EE" sz="2800" dirty="0" smtClean="0"/>
              <a:t> ei teata suurt midagi! (</a:t>
            </a:r>
            <a:r>
              <a:rPr lang="et-EE" sz="2400" dirty="0" smtClean="0"/>
              <a:t>mis on uue valla dominantne lugu?)</a:t>
            </a:r>
          </a:p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511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t-EE" altLang="et-EE" sz="3200" b="1"/>
              <a:t>Ühiskultuur</a:t>
            </a:r>
            <a:endParaRPr lang="en-US" altLang="et-EE" sz="3200" b="1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t-EE" altLang="et-EE" sz="2400" b="1">
                <a:solidFill>
                  <a:srgbClr val="333333"/>
                </a:solidFill>
              </a:rPr>
              <a:t>Ühiskultuur </a:t>
            </a:r>
            <a:r>
              <a:rPr lang="et-EE" altLang="et-EE" sz="2400">
                <a:solidFill>
                  <a:srgbClr val="333333"/>
                </a:solidFill>
              </a:rPr>
              <a:t>– toimimisviis, ühised väärtused ja uskumuste süsteem. Sümboolsete juttude süsteem minevikust, kangelaslood süsteemi silmapaistvatest isikutest.</a:t>
            </a:r>
          </a:p>
          <a:p>
            <a:r>
              <a:rPr lang="et-EE" altLang="et-EE" sz="2400">
                <a:solidFill>
                  <a:srgbClr val="333333"/>
                </a:solidFill>
              </a:rPr>
              <a:t>“</a:t>
            </a:r>
            <a:r>
              <a:rPr lang="et-EE" altLang="et-EE" sz="2400" b="1">
                <a:solidFill>
                  <a:srgbClr val="333333"/>
                </a:solidFill>
              </a:rPr>
              <a:t>Meie komme toimida</a:t>
            </a:r>
            <a:r>
              <a:rPr lang="et-EE" altLang="et-EE" sz="2400">
                <a:solidFill>
                  <a:srgbClr val="333333"/>
                </a:solidFill>
              </a:rPr>
              <a:t>” areneb aja jooksul, kui leitakse oma tegutsemispõhimõtted. See sotsialiseerib ka uued liikmed.</a:t>
            </a:r>
          </a:p>
          <a:p>
            <a:r>
              <a:rPr lang="et-EE" altLang="et-EE" sz="2400">
                <a:solidFill>
                  <a:srgbClr val="333333"/>
                </a:solidFill>
              </a:rPr>
              <a:t>Hiljem lisanduvad uued sümbolid, rituaalid, tseremooniad.</a:t>
            </a:r>
            <a:endParaRPr lang="en-US" altLang="et-EE" sz="2400">
              <a:solidFill>
                <a:srgbClr val="333333"/>
              </a:solidFill>
            </a:endParaRPr>
          </a:p>
        </p:txBody>
      </p:sp>
      <p:pic>
        <p:nvPicPr>
          <p:cNvPr id="2539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965825"/>
            <a:ext cx="1622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53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smtClean="0"/>
              <a:t>Rituaalkäitumine</a:t>
            </a:r>
            <a:endParaRPr lang="et-EE" sz="3200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Mis on uue valla rituaalid, üritused, tseremooniad?</a:t>
            </a:r>
            <a:endParaRPr lang="et-EE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965825"/>
            <a:ext cx="1622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59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t-EE" altLang="et-EE" sz="3200" b="1" dirty="0" smtClean="0"/>
              <a:t>Haldusreformi lugu</a:t>
            </a:r>
            <a:endParaRPr lang="en-US" altLang="et-EE" sz="3200" b="1" dirty="0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t-EE" altLang="et-EE" dirty="0" smtClean="0"/>
          </a:p>
          <a:p>
            <a:pPr marL="0" indent="0" eaLnBrk="1" hangingPunct="1">
              <a:buNone/>
            </a:pPr>
            <a:endParaRPr lang="et-EE" altLang="et-EE" dirty="0"/>
          </a:p>
          <a:p>
            <a:pPr marL="0" indent="0" eaLnBrk="1" hangingPunct="1">
              <a:buNone/>
            </a:pPr>
            <a:r>
              <a:rPr lang="et-EE" altLang="et-EE" dirty="0" smtClean="0"/>
              <a:t>Asi on õige siis, kui suudad oma  loo rääkida nii, et naabervalla mees oleks kade!</a:t>
            </a:r>
            <a:endParaRPr lang="en-US" altLang="et-EE" dirty="0" smtClean="0"/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965825"/>
            <a:ext cx="1622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altLang="et-EE" sz="3200" b="1" noProof="1" smtClean="0">
                <a:solidFill>
                  <a:srgbClr val="003366"/>
                </a:solidFill>
              </a:rPr>
              <a:t>Kiitused, etteheited, ettepanekud</a:t>
            </a:r>
            <a:br>
              <a:rPr lang="et-EE" altLang="et-EE" sz="3200" b="1" noProof="1" smtClean="0">
                <a:solidFill>
                  <a:srgbClr val="003366"/>
                </a:solidFill>
              </a:rPr>
            </a:br>
            <a:r>
              <a:rPr lang="et-EE" altLang="et-EE" sz="3200" b="1" noProof="1" smtClean="0">
                <a:solidFill>
                  <a:srgbClr val="003366"/>
                </a:solidFill>
              </a:rPr>
              <a:t>raul@stratkom.ee</a:t>
            </a:r>
            <a:endParaRPr lang="et-EE" altLang="et-EE" sz="3200" b="1" noProof="1">
              <a:solidFill>
                <a:srgbClr val="003366"/>
              </a:solidFill>
            </a:endParaRPr>
          </a:p>
        </p:txBody>
      </p:sp>
      <p:pic>
        <p:nvPicPr>
          <p:cNvPr id="101379" name="Picture 6" descr="Welcome to Estonia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16338"/>
            <a:ext cx="187325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 txBox="1"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t-EE" sz="3200" b="1" smtClean="0">
                <a:latin typeface="Calibri" pitchFamily="34" charset="0"/>
              </a:rPr>
              <a:t>Kanteri formaat</a:t>
            </a:r>
          </a:p>
        </p:txBody>
      </p:sp>
      <p:sp>
        <p:nvSpPr>
          <p:cNvPr id="22530" name="Content Placeholder 2"/>
          <p:cNvSpPr txBox="1">
            <a:spLocks noGrp="1"/>
          </p:cNvSpPr>
          <p:nvPr>
            <p:ph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marL="514350" indent="-514350" eaLnBrk="1" hangingPunct="1">
              <a:buFont typeface="Arial" charset="0"/>
              <a:buAutoNum type="arabicPeriod"/>
            </a:pPr>
            <a:endParaRPr lang="et-EE" dirty="0" smtClean="0">
              <a:latin typeface="Calibri" pitchFamily="34" charset="0"/>
            </a:endParaRP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t-EE" dirty="0" smtClean="0">
                <a:latin typeface="Calibri" pitchFamily="34" charset="0"/>
              </a:rPr>
              <a:t>Aus mäng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t-EE" dirty="0" smtClean="0">
                <a:latin typeface="Calibri" pitchFamily="34" charset="0"/>
              </a:rPr>
              <a:t>“Meie”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t-EE" dirty="0" smtClean="0">
                <a:latin typeface="Calibri" pitchFamily="34" charset="0"/>
              </a:rPr>
              <a:t>Ole proff!</a:t>
            </a:r>
          </a:p>
          <a:p>
            <a:pPr marL="514350" indent="-514350" eaLnBrk="1" hangingPunct="1">
              <a:buFont typeface="Arial" charset="0"/>
              <a:buAutoNum type="arabicPeriod"/>
            </a:pPr>
            <a:r>
              <a:rPr lang="et-EE" dirty="0" smtClean="0">
                <a:latin typeface="Calibri" pitchFamily="34" charset="0"/>
              </a:rPr>
              <a:t>Kõik on võimalik!</a:t>
            </a:r>
          </a:p>
          <a:p>
            <a:pPr marL="514350" indent="-514350" eaLnBrk="1" hangingPunct="1">
              <a:buFont typeface="Arial" charset="0"/>
              <a:buAutoNum type="arabicPeriod"/>
            </a:pPr>
            <a:endParaRPr lang="et-EE" dirty="0">
              <a:latin typeface="Calibri" pitchFamily="34" charset="0"/>
            </a:endParaRPr>
          </a:p>
          <a:p>
            <a:pPr marL="0" indent="0" eaLnBrk="1" hangingPunct="1">
              <a:buNone/>
            </a:pPr>
            <a:r>
              <a:rPr lang="et-EE" dirty="0" smtClean="0">
                <a:latin typeface="Calibri" pitchFamily="34" charset="0"/>
              </a:rPr>
              <a:t>Sihtgrupp N 40+ !!</a:t>
            </a:r>
          </a:p>
          <a:p>
            <a:pPr marL="514350" indent="-514350" eaLnBrk="1" hangingPunct="1">
              <a:buFont typeface="Arial" charset="0"/>
              <a:buAutoNum type="arabicPeriod"/>
            </a:pPr>
            <a:endParaRPr lang="et-EE" dirty="0" smtClean="0">
              <a:latin typeface="Calibri" pitchFamily="34" charset="0"/>
            </a:endParaRPr>
          </a:p>
        </p:txBody>
      </p:sp>
      <p:pic>
        <p:nvPicPr>
          <p:cNvPr id="5" name="Picture 3" descr="KANTERplakat_500x700_3mmbleed"/>
          <p:cNvPicPr>
            <a:picLocks noGrp="1" noChangeAspect="1"/>
          </p:cNvPicPr>
          <p:nvPr>
            <p:ph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45309" y="1600200"/>
            <a:ext cx="3244382" cy="4525963"/>
          </a:xfrm>
        </p:spPr>
      </p:pic>
    </p:spTree>
    <p:extLst>
      <p:ext uri="{BB962C8B-B14F-4D97-AF65-F5344CB8AC3E}">
        <p14:creationId xmlns:p14="http://schemas.microsoft.com/office/powerpoint/2010/main" val="4344901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t-EE" altLang="et-EE" sz="2800" b="1"/>
              <a:t>Turismi konjakisüsteem</a:t>
            </a:r>
            <a:endParaRPr lang="en-US" altLang="et-EE" sz="2800" b="1"/>
          </a:p>
        </p:txBody>
      </p:sp>
      <p:graphicFrame>
        <p:nvGraphicFramePr>
          <p:cNvPr id="11267" name="Group 3"/>
          <p:cNvGraphicFramePr>
            <a:graphicFrameLocks noGrp="1"/>
          </p:cNvGraphicFramePr>
          <p:nvPr>
            <p:ph idx="4294967295"/>
          </p:nvPr>
        </p:nvGraphicFramePr>
        <p:xfrm>
          <a:off x="457200" y="1600200"/>
          <a:ext cx="6583363" cy="3509010"/>
        </p:xfrm>
        <a:graphic>
          <a:graphicData uri="http://schemas.openxmlformats.org/drawingml/2006/table">
            <a:tbl>
              <a:tblPr/>
              <a:tblGrid>
                <a:gridCol w="1646238"/>
                <a:gridCol w="1646237"/>
                <a:gridCol w="1644650"/>
                <a:gridCol w="1646238"/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Objekt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Rahvusvaheline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Rahvuslik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kohalik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Vanalinn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Palamuse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“Viljandi Paadimees”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Soomaa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</a:t>
                      </a:r>
                      <a:endParaRPr kumimoji="0" lang="en-US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Narva linnus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altLang="et-E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*****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altLang="et-E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113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75" y="5965825"/>
            <a:ext cx="16224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372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ul\Documents\Raul dokumendid\My Pictures\Leonida Triigi\Ema ordeni erinevad pildid 2012\Leonida_o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21" y="1052736"/>
            <a:ext cx="873697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5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t-EE" altLang="et-EE" sz="2800" b="1" smtClean="0"/>
              <a:t>Vennad Ausmaad</a:t>
            </a: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4038600" cy="5545137"/>
          </a:xfrm>
        </p:spPr>
      </p:pic>
      <p:sp>
        <p:nvSpPr>
          <p:cNvPr id="922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t-EE" altLang="et-EE" sz="1800" b="1" smtClean="0"/>
              <a:t>Mihkel</a:t>
            </a:r>
            <a:r>
              <a:rPr lang="et-EE" altLang="et-EE" sz="1800" smtClean="0"/>
              <a:t> (17.03.1889 -30.11.1941.) </a:t>
            </a:r>
          </a:p>
          <a:p>
            <a:pPr eaLnBrk="1" hangingPunct="1">
              <a:buFontTx/>
              <a:buNone/>
            </a:pPr>
            <a:r>
              <a:rPr lang="et-EE" altLang="et-EE" sz="1800" smtClean="0"/>
              <a:t>Suri Sosvas</a:t>
            </a:r>
          </a:p>
          <a:p>
            <a:pPr eaLnBrk="1" hangingPunct="1">
              <a:buFontTx/>
              <a:buNone/>
            </a:pPr>
            <a:endParaRPr lang="et-EE" altLang="et-EE" sz="1800" smtClean="0"/>
          </a:p>
          <a:p>
            <a:pPr eaLnBrk="1" hangingPunct="1">
              <a:buFontTx/>
              <a:buNone/>
            </a:pPr>
            <a:r>
              <a:rPr lang="et-EE" altLang="et-EE" sz="1800" b="1" smtClean="0"/>
              <a:t>Aleksei</a:t>
            </a:r>
            <a:r>
              <a:rPr lang="et-EE" altLang="et-EE" sz="1800" smtClean="0"/>
              <a:t> (Aleks)</a:t>
            </a:r>
          </a:p>
          <a:p>
            <a:pPr eaLnBrk="1" hangingPunct="1">
              <a:buFontTx/>
              <a:buNone/>
            </a:pPr>
            <a:r>
              <a:rPr lang="et-EE" altLang="et-EE" sz="1800" smtClean="0"/>
              <a:t>(24.03.1900 -21.04.1942.)</a:t>
            </a:r>
          </a:p>
          <a:p>
            <a:pPr eaLnBrk="1" hangingPunct="1">
              <a:buFontTx/>
              <a:buNone/>
            </a:pPr>
            <a:r>
              <a:rPr lang="et-EE" altLang="et-EE" sz="1800" smtClean="0"/>
              <a:t>Lasti maha Sosvas</a:t>
            </a:r>
          </a:p>
          <a:p>
            <a:pPr eaLnBrk="1" hangingPunct="1">
              <a:buFontTx/>
              <a:buNone/>
            </a:pPr>
            <a:endParaRPr lang="et-EE" altLang="et-EE" sz="1800" smtClean="0"/>
          </a:p>
          <a:p>
            <a:pPr eaLnBrk="1" hangingPunct="1">
              <a:buFontTx/>
              <a:buNone/>
            </a:pPr>
            <a:r>
              <a:rPr lang="et-EE" altLang="et-EE" sz="1800" b="1" smtClean="0"/>
              <a:t>Artemi </a:t>
            </a:r>
            <a:r>
              <a:rPr lang="et-EE" altLang="et-EE" sz="1800" smtClean="0"/>
              <a:t>(Arti) 16.12.1901 -.9.09.1947.</a:t>
            </a:r>
          </a:p>
          <a:p>
            <a:pPr eaLnBrk="1" hangingPunct="1">
              <a:buFontTx/>
              <a:buNone/>
            </a:pPr>
            <a:r>
              <a:rPr lang="et-EE" altLang="et-EE" sz="1800" smtClean="0"/>
              <a:t>Lasti maha Norillagis</a:t>
            </a:r>
          </a:p>
          <a:p>
            <a:pPr eaLnBrk="1" hangingPunct="1">
              <a:buFontTx/>
              <a:buNone/>
            </a:pPr>
            <a:endParaRPr lang="et-EE" altLang="et-EE" sz="1800" smtClean="0"/>
          </a:p>
          <a:p>
            <a:pPr eaLnBrk="1" hangingPunct="1">
              <a:buFontTx/>
              <a:buNone/>
            </a:pPr>
            <a:endParaRPr lang="et-EE" altLang="et-EE" sz="1800" smtClean="0"/>
          </a:p>
          <a:p>
            <a:pPr eaLnBrk="1" hangingPunct="1">
              <a:buFontTx/>
              <a:buNone/>
            </a:pPr>
            <a:r>
              <a:rPr lang="et-EE" altLang="et-EE" sz="1800" b="1" smtClean="0"/>
              <a:t>Tõnis</a:t>
            </a:r>
            <a:r>
              <a:rPr lang="et-EE" altLang="et-EE" sz="1800" smtClean="0"/>
              <a:t> 23.03.1893-13.09.1976)  </a:t>
            </a:r>
          </a:p>
          <a:p>
            <a:pPr eaLnBrk="1" hangingPunct="1">
              <a:buFontTx/>
              <a:buNone/>
            </a:pPr>
            <a:r>
              <a:rPr lang="et-EE" altLang="et-EE" sz="1800" smtClean="0"/>
              <a:t>Pääses Rootsi</a:t>
            </a:r>
          </a:p>
        </p:txBody>
      </p:sp>
    </p:spTree>
    <p:extLst>
      <p:ext uri="{BB962C8B-B14F-4D97-AF65-F5344CB8AC3E}">
        <p14:creationId xmlns:p14="http://schemas.microsoft.com/office/powerpoint/2010/main" val="1313906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t-EE" sz="3200" b="1"/>
              <a:t>Sugulaskoor Ausmaa 2009</a:t>
            </a:r>
            <a:endParaRPr lang="en-US" sz="3200" b="1"/>
          </a:p>
        </p:txBody>
      </p:sp>
      <p:pic>
        <p:nvPicPr>
          <p:cNvPr id="31747" name="Content Placeholder 3" descr="Sugulaskoor Ausmaa laulupeol 2009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7925" y="1600200"/>
            <a:ext cx="6788150" cy="4525963"/>
          </a:xfrm>
        </p:spPr>
      </p:pic>
    </p:spTree>
    <p:extLst>
      <p:ext uri="{BB962C8B-B14F-4D97-AF65-F5344CB8AC3E}">
        <p14:creationId xmlns:p14="http://schemas.microsoft.com/office/powerpoint/2010/main" val="140510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aul\Desktop\SV voldik 2015 a4 2poolne 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350838"/>
            <a:ext cx="10688638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30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Plaadi avam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85800"/>
            <a:ext cx="856932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P10208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496300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151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706"/>
            <a:ext cx="9144000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46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536</Words>
  <Application>Microsoft Office PowerPoint</Application>
  <PresentationFormat>Ekraaniseanss (4:3)</PresentationFormat>
  <Paragraphs>157</Paragraphs>
  <Slides>29</Slides>
  <Notes>1</Notes>
  <HiddenSlides>0</HiddenSlides>
  <MMClips>0</MMClips>
  <ScaleCrop>false</ScaleCrop>
  <HeadingPairs>
    <vt:vector size="6" baseType="variant">
      <vt:variant>
        <vt:lpstr>Kujundus</vt:lpstr>
      </vt:variant>
      <vt:variant>
        <vt:i4>1</vt:i4>
      </vt:variant>
      <vt:variant>
        <vt:lpstr>Manustatud OLE-serverid</vt:lpstr>
      </vt:variant>
      <vt:variant>
        <vt:i4>1</vt:i4>
      </vt:variant>
      <vt:variant>
        <vt:lpstr>Slaidipealkirjad</vt:lpstr>
      </vt:variant>
      <vt:variant>
        <vt:i4>29</vt:i4>
      </vt:variant>
    </vt:vector>
  </HeadingPairs>
  <TitlesOfParts>
    <vt:vector size="31" baseType="lpstr">
      <vt:lpstr>Tarkvarakomplekti Office kujundus</vt:lpstr>
      <vt:lpstr>Photo Editor Photo</vt:lpstr>
      <vt:lpstr>   22.märts.2018 Pärnumaa rahvas</vt:lpstr>
      <vt:lpstr>Sofi Oksanen</vt:lpstr>
      <vt:lpstr>PowerPointi esitlus</vt:lpstr>
      <vt:lpstr>Vennad Ausmaad</vt:lpstr>
      <vt:lpstr>Sugulaskoor Ausmaa 2009</vt:lpstr>
      <vt:lpstr>PowerPointi esitlus</vt:lpstr>
      <vt:lpstr>PowerPointi esitlus</vt:lpstr>
      <vt:lpstr>PowerPointi esitlus</vt:lpstr>
      <vt:lpstr>PowerPointi esitlus</vt:lpstr>
      <vt:lpstr>Tihe õhtupoolik</vt:lpstr>
      <vt:lpstr>PowerPointi esitlus</vt:lpstr>
      <vt:lpstr>Võitlevad müüdid</vt:lpstr>
      <vt:lpstr>Kurgimüügi juhtum</vt:lpstr>
      <vt:lpstr>Kuidas suhtume uutesse asjadesse?</vt:lpstr>
      <vt:lpstr>PowerPointi esitlus</vt:lpstr>
      <vt:lpstr>Peamine tunnetuslik takistus</vt:lpstr>
      <vt:lpstr>Samal ajal…</vt:lpstr>
      <vt:lpstr>Mida inimesed tegelikult reformist ootavad?</vt:lpstr>
      <vt:lpstr>Millest me ei tea?</vt:lpstr>
      <vt:lpstr>Nime ja brandiprobleemid</vt:lpstr>
      <vt:lpstr>Millest HR puhul räägitakse vähe?</vt:lpstr>
      <vt:lpstr>„Ankrute“ võitlus</vt:lpstr>
      <vt:lpstr>Ühiskultuur</vt:lpstr>
      <vt:lpstr>Rituaalkäitumine</vt:lpstr>
      <vt:lpstr>PowerPointi esitlus</vt:lpstr>
      <vt:lpstr>Haldusreformi lugu</vt:lpstr>
      <vt:lpstr>Kiitused, etteheited, ettepanekud raul@stratkom.ee</vt:lpstr>
      <vt:lpstr>Kanteri formaat</vt:lpstr>
      <vt:lpstr>Turismi konjakisüsteem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Raul</dc:creator>
  <cp:lastModifiedBy>Raul</cp:lastModifiedBy>
  <cp:revision>22</cp:revision>
  <dcterms:created xsi:type="dcterms:W3CDTF">2016-06-01T05:24:43Z</dcterms:created>
  <dcterms:modified xsi:type="dcterms:W3CDTF">2018-03-22T09:27:54Z</dcterms:modified>
</cp:coreProperties>
</file>