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320" r:id="rId2"/>
    <p:sldId id="335" r:id="rId3"/>
    <p:sldId id="332" r:id="rId4"/>
    <p:sldId id="327" r:id="rId5"/>
    <p:sldId id="333" r:id="rId6"/>
    <p:sldId id="321" r:id="rId7"/>
    <p:sldId id="326" r:id="rId8"/>
    <p:sldId id="312" r:id="rId9"/>
    <p:sldId id="322" r:id="rId10"/>
    <p:sldId id="331" r:id="rId11"/>
  </p:sldIdLst>
  <p:sldSz cx="9906000" cy="6858000" type="A4"/>
  <p:notesSz cx="6797675" cy="9926638"/>
  <p:defaultTextStyle>
    <a:defPPr>
      <a:defRPr lang="et-EE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8C0"/>
    <a:srgbClr val="0B61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704" autoAdjust="0"/>
    <p:restoredTop sz="82067" autoAdjust="0"/>
  </p:normalViewPr>
  <p:slideViewPr>
    <p:cSldViewPr snapToGrid="0">
      <p:cViewPr varScale="1">
        <p:scale>
          <a:sx n="94" d="100"/>
          <a:sy n="94" d="100"/>
        </p:scale>
        <p:origin x="1692" y="84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862" cy="495793"/>
          </a:xfrm>
          <a:prstGeom prst="rect">
            <a:avLst/>
          </a:prstGeom>
        </p:spPr>
        <p:txBody>
          <a:bodyPr vert="horz" lIns="95557" tIns="47778" rIns="95557" bIns="47778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endParaRPr lang="et-E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294" y="0"/>
            <a:ext cx="2945862" cy="495793"/>
          </a:xfrm>
          <a:prstGeom prst="rect">
            <a:avLst/>
          </a:prstGeom>
        </p:spPr>
        <p:txBody>
          <a:bodyPr vert="horz" lIns="95557" tIns="47778" rIns="95557" bIns="47778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fld id="{47D84414-60EB-47D1-9009-B190828B8C7F}" type="datetimeFigureOut">
              <a:rPr lang="en-US"/>
              <a:pPr>
                <a:defRPr/>
              </a:pPr>
              <a:t>12/2/2019</a:t>
            </a:fld>
            <a:endParaRPr lang="et-E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1200" y="744538"/>
            <a:ext cx="537527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557" tIns="47778" rIns="95557" bIns="47778" rtlCol="0" anchor="ctr"/>
          <a:lstStyle/>
          <a:p>
            <a:pPr lvl="0"/>
            <a:endParaRPr lang="et-EE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64" y="4714653"/>
            <a:ext cx="5438748" cy="4466756"/>
          </a:xfrm>
          <a:prstGeom prst="rect">
            <a:avLst/>
          </a:prstGeom>
        </p:spPr>
        <p:txBody>
          <a:bodyPr vert="horz" lIns="95557" tIns="47778" rIns="95557" bIns="47778" rtlCol="0"/>
          <a:lstStyle/>
          <a:p>
            <a:pPr lvl="0"/>
            <a:r>
              <a:rPr lang="et-EE" noProof="0"/>
              <a:t>Click to edit Master text styles</a:t>
            </a:r>
          </a:p>
          <a:p>
            <a:pPr lvl="1"/>
            <a:r>
              <a:rPr lang="et-EE" noProof="0"/>
              <a:t>Second level</a:t>
            </a:r>
          </a:p>
          <a:p>
            <a:pPr lvl="2"/>
            <a:r>
              <a:rPr lang="et-EE" noProof="0"/>
              <a:t>Third level</a:t>
            </a:r>
          </a:p>
          <a:p>
            <a:pPr lvl="3"/>
            <a:r>
              <a:rPr lang="et-EE" noProof="0"/>
              <a:t>Fourth level</a:t>
            </a:r>
          </a:p>
          <a:p>
            <a:pPr lvl="4"/>
            <a:r>
              <a:rPr lang="et-EE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9305"/>
            <a:ext cx="2945862" cy="495793"/>
          </a:xfrm>
          <a:prstGeom prst="rect">
            <a:avLst/>
          </a:prstGeom>
        </p:spPr>
        <p:txBody>
          <a:bodyPr vert="horz" lIns="95557" tIns="47778" rIns="95557" bIns="47778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294" y="9429305"/>
            <a:ext cx="2945862" cy="495793"/>
          </a:xfrm>
          <a:prstGeom prst="rect">
            <a:avLst/>
          </a:prstGeom>
        </p:spPr>
        <p:txBody>
          <a:bodyPr vert="horz" lIns="95557" tIns="47778" rIns="95557" bIns="47778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fld id="{3FAA9CA8-43F4-4193-B92B-52777AC979BD}" type="slidenum">
              <a:rPr lang="et-EE"/>
              <a:pPr>
                <a:defRPr/>
              </a:pPr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01151745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FAA9CA8-43F4-4193-B92B-52777AC979BD}" type="slidenum">
              <a:rPr lang="et-EE" smtClean="0"/>
              <a:pPr>
                <a:defRPr/>
              </a:pPr>
              <a:t>1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8503282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FAA9CA8-43F4-4193-B92B-52777AC979BD}" type="slidenum">
              <a:rPr lang="et-EE" smtClean="0"/>
              <a:pPr>
                <a:defRPr/>
              </a:pPr>
              <a:t>10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6940003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t-EE" dirty="0"/>
              <a:t>Vaatenurga</a:t>
            </a:r>
            <a:r>
              <a:rPr lang="et-EE" baseline="0" dirty="0"/>
              <a:t> küsimus- sama koht eri aegadel</a:t>
            </a:r>
          </a:p>
          <a:p>
            <a:r>
              <a:rPr lang="et-EE" baseline="0" dirty="0"/>
              <a:t>-ajalooline</a:t>
            </a:r>
          </a:p>
          <a:p>
            <a:r>
              <a:rPr lang="et-EE" baseline="0" dirty="0"/>
              <a:t>-hooajaline</a:t>
            </a:r>
          </a:p>
          <a:p>
            <a:r>
              <a:rPr lang="et-EE" baseline="0" dirty="0"/>
              <a:t>-külastaja</a:t>
            </a:r>
          </a:p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FAA9CA8-43F4-4193-B92B-52777AC979BD}" type="slidenum">
              <a:rPr lang="et-EE" smtClean="0"/>
              <a:pPr>
                <a:defRPr/>
              </a:pPr>
              <a:t>2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2371460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t-EE" dirty="0"/>
              <a:t>Aja aspekt</a:t>
            </a:r>
          </a:p>
          <a:p>
            <a:endParaRPr lang="et-EE" dirty="0"/>
          </a:p>
          <a:p>
            <a:r>
              <a:rPr lang="et-EE" dirty="0"/>
              <a:t>Nõukogude aja lõpuks</a:t>
            </a:r>
            <a:r>
              <a:rPr lang="et-EE" baseline="0" dirty="0"/>
              <a:t> oli rand vahepeal suletud, aastaks 2000 </a:t>
            </a:r>
            <a:r>
              <a:rPr lang="et-EE" baseline="0" dirty="0" err="1"/>
              <a:t>sinilipp</a:t>
            </a:r>
            <a:r>
              <a:rPr lang="et-EE" baseline="0" dirty="0"/>
              <a:t>, </a:t>
            </a:r>
            <a:r>
              <a:rPr lang="fi-FI" dirty="0"/>
              <a:t>Lonely Planet valis Pärnu 2018. aastal TOP10 külastamist vääriva vähetuntud rannalinna hulka maailmas</a:t>
            </a:r>
            <a:endParaRPr lang="et-EE" baseline="0" dirty="0"/>
          </a:p>
          <a:p>
            <a:endParaRPr lang="et-EE" baseline="0" dirty="0"/>
          </a:p>
          <a:p>
            <a:r>
              <a:rPr lang="et-EE" baseline="0" dirty="0"/>
              <a:t>Inimesed kipuvad lähituleviku muutuseid üle hindama ja kaugemat tulevikku alahindama</a:t>
            </a:r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FAA9CA8-43F4-4193-B92B-52777AC979BD}" type="slidenum">
              <a:rPr lang="et-EE" smtClean="0"/>
              <a:pPr>
                <a:defRPr/>
              </a:pPr>
              <a:t>3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0426727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FAA9CA8-43F4-4193-B92B-52777AC979BD}" type="slidenum">
              <a:rPr lang="et-EE" smtClean="0"/>
              <a:pPr>
                <a:defRPr/>
              </a:pPr>
              <a:t>4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9345129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t-EE" dirty="0"/>
              <a:t>Viimase viie aastaga on Pärnu linn investeerinud üle 50 miljoni euro,</a:t>
            </a:r>
            <a:r>
              <a:rPr lang="et-EE" baseline="0" dirty="0"/>
              <a:t> ettevõtted ja riik oluliselt rohkem</a:t>
            </a:r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FAA9CA8-43F4-4193-B92B-52777AC979BD}" type="slidenum">
              <a:rPr lang="et-EE" smtClean="0"/>
              <a:pPr>
                <a:defRPr/>
              </a:pPr>
              <a:t>5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5053082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FAA9CA8-43F4-4193-B92B-52777AC979BD}" type="slidenum">
              <a:rPr lang="et-EE" smtClean="0"/>
              <a:pPr>
                <a:defRPr/>
              </a:pPr>
              <a:t>6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502700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t-EE" altLang="et-EE" dirty="0"/>
              <a:t>Pärnu on seadnud aastani</a:t>
            </a:r>
            <a:r>
              <a:rPr lang="et-EE" altLang="et-EE" baseline="0" dirty="0"/>
              <a:t> 2035 6 strateegilist eesmärki</a:t>
            </a:r>
            <a:endParaRPr lang="et-EE" alt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E297FF3-9E41-4DF5-B4FA-EBC55DB061B3}" type="slidenum">
              <a:rPr lang="et-EE" smtClean="0"/>
              <a:pPr>
                <a:defRPr/>
              </a:pPr>
              <a:t>7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996796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t-EE" dirty="0"/>
              <a:t>Üldplaneeringuga</a:t>
            </a:r>
            <a:r>
              <a:rPr lang="et-EE" baseline="0" dirty="0"/>
              <a:t> oleme seadnud 6 olulist eesmärki kuidas kesklinna ja randa paremini siduda ning seeläbi tekitada uusi arenguvõimalusi</a:t>
            </a:r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FAA9CA8-43F4-4193-B92B-52777AC979BD}" type="slidenum">
              <a:rPr lang="et-EE" smtClean="0"/>
              <a:pPr>
                <a:defRPr/>
              </a:pPr>
              <a:t>8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204052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FAA9CA8-43F4-4193-B92B-52777AC979BD}" type="slidenum">
              <a:rPr lang="et-EE" smtClean="0"/>
              <a:pPr>
                <a:defRPr/>
              </a:pPr>
              <a:t>9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9225289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itelslaid">
    <p:bg>
      <p:bgPr>
        <a:solidFill>
          <a:srgbClr val="0078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t-EE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t-EE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5444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ealkiri ja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t-EE"/>
              <a:t>Click to edit Master text styles</a:t>
            </a:r>
          </a:p>
          <a:p>
            <a:pPr lvl="1"/>
            <a:r>
              <a:rPr lang="et-EE"/>
              <a:t>Second level</a:t>
            </a:r>
          </a:p>
          <a:p>
            <a:pPr lvl="2"/>
            <a:r>
              <a:rPr lang="et-EE"/>
              <a:t>Third level</a:t>
            </a:r>
          </a:p>
          <a:p>
            <a:pPr lvl="3"/>
            <a:r>
              <a:rPr lang="et-EE"/>
              <a:t>Fourth level</a:t>
            </a:r>
          </a:p>
          <a:p>
            <a:pPr lvl="4"/>
            <a:r>
              <a:rPr lang="et-EE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t-EE"/>
              <a:t>Pesentatsiooni nimi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A835DB-E010-4293-A7CF-5FAC884FD285}" type="slidenum">
              <a:rPr lang="et-EE"/>
              <a:pPr>
                <a:defRPr/>
              </a:pPr>
              <a:t>‹#›</a:t>
            </a:fld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18657049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Jaotise pä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t-EE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t-EE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t-EE"/>
              <a:t>Pesentatsiooni nimi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BEC1AF-C820-4A88-9EBE-1E9C0B9A7E43}" type="slidenum">
              <a:rPr lang="et-EE"/>
              <a:pPr>
                <a:defRPr/>
              </a:pPr>
              <a:t>‹#›</a:t>
            </a:fld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29341866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et-EE"/>
              <a:t>Click to edit Master text styles</a:t>
            </a:r>
          </a:p>
          <a:p>
            <a:pPr lvl="1"/>
            <a:r>
              <a:rPr lang="et-EE"/>
              <a:t>Second level</a:t>
            </a:r>
          </a:p>
          <a:p>
            <a:pPr lvl="2"/>
            <a:r>
              <a:rPr lang="et-EE"/>
              <a:t>Third level</a:t>
            </a:r>
          </a:p>
          <a:p>
            <a:pPr lvl="3"/>
            <a:r>
              <a:rPr lang="et-EE"/>
              <a:t>Fourth level</a:t>
            </a:r>
          </a:p>
          <a:p>
            <a:pPr lvl="4"/>
            <a:r>
              <a:rPr lang="et-EE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et-EE"/>
              <a:t>Click to edit Master text styles</a:t>
            </a:r>
          </a:p>
          <a:p>
            <a:pPr lvl="1"/>
            <a:r>
              <a:rPr lang="et-EE"/>
              <a:t>Second level</a:t>
            </a:r>
          </a:p>
          <a:p>
            <a:pPr lvl="2"/>
            <a:r>
              <a:rPr lang="et-EE"/>
              <a:t>Third level</a:t>
            </a:r>
          </a:p>
          <a:p>
            <a:pPr lvl="3"/>
            <a:r>
              <a:rPr lang="et-EE"/>
              <a:t>Fourth level</a:t>
            </a:r>
          </a:p>
          <a:p>
            <a:pPr lvl="4"/>
            <a:r>
              <a:rPr lang="et-EE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t-EE"/>
              <a:t>Pesentatsiooni nimi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F66903-7E74-4EE7-B51D-5104EEEA0E05}" type="slidenum">
              <a:rPr lang="et-EE"/>
              <a:pPr>
                <a:defRPr/>
              </a:pPr>
              <a:t>‹#›</a:t>
            </a:fld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35016114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õrdl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et-EE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78C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t-EE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et-EE"/>
              <a:t>Click to edit Master text styles</a:t>
            </a:r>
          </a:p>
          <a:p>
            <a:pPr lvl="1"/>
            <a:r>
              <a:rPr lang="et-EE"/>
              <a:t>Second level</a:t>
            </a:r>
          </a:p>
          <a:p>
            <a:pPr lvl="2"/>
            <a:r>
              <a:rPr lang="et-EE"/>
              <a:t>Third level</a:t>
            </a:r>
          </a:p>
          <a:p>
            <a:pPr lvl="3"/>
            <a:r>
              <a:rPr lang="et-EE"/>
              <a:t>Fourth level</a:t>
            </a:r>
          </a:p>
          <a:p>
            <a:pPr lvl="4"/>
            <a:r>
              <a:rPr lang="et-EE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78C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t-EE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et-EE"/>
              <a:t>Click to edit Master text styles</a:t>
            </a:r>
          </a:p>
          <a:p>
            <a:pPr lvl="1"/>
            <a:r>
              <a:rPr lang="et-EE"/>
              <a:t>Second level</a:t>
            </a:r>
          </a:p>
          <a:p>
            <a:pPr lvl="2"/>
            <a:r>
              <a:rPr lang="et-EE"/>
              <a:t>Third level</a:t>
            </a:r>
          </a:p>
          <a:p>
            <a:pPr lvl="3"/>
            <a:r>
              <a:rPr lang="et-EE"/>
              <a:t>Fourth level</a:t>
            </a:r>
          </a:p>
          <a:p>
            <a:pPr lvl="4"/>
            <a:r>
              <a:rPr lang="et-EE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t-EE"/>
              <a:t>Pesentatsiooni nimi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AB8CA1-8F79-4059-AD02-30EC54F16537}" type="slidenum">
              <a:rPr lang="et-EE"/>
              <a:pPr>
                <a:defRPr/>
              </a:pPr>
              <a:t>‹#›</a:t>
            </a:fld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836008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inult pealki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t-EE"/>
              <a:t>Pesentatsiooni nimi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208ADC-62DA-458F-9C6D-7957829AB462}" type="slidenum">
              <a:rPr lang="et-EE"/>
              <a:pPr>
                <a:defRPr/>
              </a:pPr>
              <a:t>‹#›</a:t>
            </a:fld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16469178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üh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t-EE"/>
              <a:t>Pesentatsiooni nimi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8E8655-BE2E-4BC3-A600-03B3E0AE539D}" type="slidenum">
              <a:rPr lang="et-EE"/>
              <a:pPr>
                <a:defRPr/>
              </a:pPr>
              <a:t>‹#›</a:t>
            </a:fld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23889997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Pealdisega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7" y="457200"/>
            <a:ext cx="4322380" cy="103686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t-EE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76157" y="1494064"/>
            <a:ext cx="4050096" cy="436698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t-EE"/>
              <a:t>Click to edit Master text styles</a:t>
            </a:r>
          </a:p>
          <a:p>
            <a:pPr lvl="1"/>
            <a:r>
              <a:rPr lang="et-EE"/>
              <a:t>Second level</a:t>
            </a:r>
          </a:p>
          <a:p>
            <a:pPr lvl="2"/>
            <a:r>
              <a:rPr lang="et-EE"/>
              <a:t>Third level</a:t>
            </a:r>
          </a:p>
          <a:p>
            <a:pPr lvl="3"/>
            <a:r>
              <a:rPr lang="et-EE"/>
              <a:t>Fourth level</a:t>
            </a:r>
          </a:p>
          <a:p>
            <a:pPr lvl="4"/>
            <a:r>
              <a:rPr lang="et-EE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1494064"/>
            <a:ext cx="4322379" cy="437492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t-EE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t-EE"/>
              <a:t>Pesentatsiooni nimi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322C3B-BE26-4CC0-AEFD-CBF7591770B6}" type="slidenum">
              <a:rPr lang="et-EE"/>
              <a:pPr>
                <a:defRPr/>
              </a:pPr>
              <a:t>‹#›</a:t>
            </a:fld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10446550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ldiallkirjaga pi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4338708" cy="106952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t-EE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33307" y="1526721"/>
            <a:ext cx="3992946" cy="4334331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t-EE" noProof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1526721"/>
            <a:ext cx="4338708" cy="434226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t-EE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t-EE"/>
              <a:t>Pesentatsiooni nimi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BD41B8-1E12-4E02-9653-E5F1D015188F}" type="slidenum">
              <a:rPr lang="et-EE"/>
              <a:pPr>
                <a:defRPr/>
              </a:pPr>
              <a:t>‹#›</a:t>
            </a:fld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36755317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81038" y="365125"/>
            <a:ext cx="8543925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t-EE" altLang="et-EE"/>
              <a:t>Muutke pealkirja laadi</a:t>
            </a:r>
            <a:endParaRPr lang="en-US" altLang="et-EE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81038" y="1825625"/>
            <a:ext cx="8543925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t-EE" altLang="et-EE"/>
              <a:t>Muutke teksti laade</a:t>
            </a:r>
          </a:p>
          <a:p>
            <a:pPr lvl="1"/>
            <a:r>
              <a:rPr lang="et-EE" altLang="et-EE"/>
              <a:t>Teine tase</a:t>
            </a:r>
          </a:p>
          <a:p>
            <a:pPr lvl="2"/>
            <a:r>
              <a:rPr lang="et-EE" altLang="et-EE"/>
              <a:t>Kolmas tase</a:t>
            </a:r>
          </a:p>
          <a:p>
            <a:pPr lvl="3"/>
            <a:r>
              <a:rPr lang="et-EE" altLang="et-EE"/>
              <a:t>Neljas tase</a:t>
            </a:r>
          </a:p>
          <a:p>
            <a:pPr lvl="4"/>
            <a:r>
              <a:rPr lang="et-EE" altLang="et-EE"/>
              <a:t>Viies tase</a:t>
            </a:r>
            <a:endParaRPr lang="en-US" altLang="et-E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39713" y="6503988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>
              <a:defRPr/>
            </a:pPr>
            <a:r>
              <a:rPr lang="et-EE"/>
              <a:t>Pesentatsiooni nimi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503988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>
              <a:defRPr/>
            </a:pPr>
            <a:fld id="{910CF49D-9491-420D-864D-A1E1E1B832D7}" type="slidenum">
              <a:rPr lang="et-EE"/>
              <a:pPr>
                <a:defRPr/>
              </a:pPr>
              <a:t>‹#›</a:t>
            </a:fld>
            <a:endParaRPr lang="et-E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68" r:id="rId1"/>
    <p:sldLayoutId id="2147484160" r:id="rId2"/>
    <p:sldLayoutId id="2147484161" r:id="rId3"/>
    <p:sldLayoutId id="2147484162" r:id="rId4"/>
    <p:sldLayoutId id="2147484163" r:id="rId5"/>
    <p:sldLayoutId id="2147484164" r:id="rId6"/>
    <p:sldLayoutId id="2147484165" r:id="rId7"/>
    <p:sldLayoutId id="2147484166" r:id="rId8"/>
    <p:sldLayoutId id="2147484167" r:id="rId9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rgbClr val="0078C0"/>
          </a:solidFill>
          <a:latin typeface="MetaPro-Medium" panose="02000503040000020004" pitchFamily="50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78C0"/>
          </a:solidFill>
          <a:latin typeface="MetaPro-Medium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78C0"/>
          </a:solidFill>
          <a:latin typeface="MetaPro-Medium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78C0"/>
          </a:solidFill>
          <a:latin typeface="MetaPro-Medium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78C0"/>
          </a:solidFill>
          <a:latin typeface="MetaPro-Medium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78C0"/>
          </a:solidFill>
          <a:latin typeface="MetaPro-Medium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78C0"/>
          </a:solidFill>
          <a:latin typeface="MetaPro-Medium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78C0"/>
          </a:solidFill>
          <a:latin typeface="MetaPro-Medium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78C0"/>
          </a:solidFill>
          <a:latin typeface="MetaPro-Medium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MetaPro-Book" panose="02000503040000020004" pitchFamily="50" charset="0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etaPro-Book" panose="02000503040000020004" pitchFamily="50" charset="0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MetaPro-Book" panose="02000503040000020004" pitchFamily="50" charset="0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MetaPro-Book" panose="02000503040000020004" pitchFamily="50" charset="0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MetaPro-Book" panose="02000503040000020004" pitchFamily="50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jpg"/><Relationship Id="rId5" Type="http://schemas.openxmlformats.org/officeDocument/2006/relationships/image" Target="../media/image11.png"/><Relationship Id="rId10" Type="http://schemas.openxmlformats.org/officeDocument/2006/relationships/image" Target="../media/image16.jp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03350" y="0"/>
            <a:ext cx="1371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itle 3"/>
          <p:cNvSpPr>
            <a:spLocks noGrp="1"/>
          </p:cNvSpPr>
          <p:nvPr>
            <p:ph type="ctrTitle"/>
          </p:nvPr>
        </p:nvSpPr>
        <p:spPr>
          <a:xfrm>
            <a:off x="15875" y="595313"/>
            <a:ext cx="10877550" cy="1006475"/>
          </a:xfrm>
        </p:spPr>
        <p:txBody>
          <a:bodyPr/>
          <a:lstStyle/>
          <a:p>
            <a:r>
              <a:rPr lang="et-EE" altLang="et-EE" dirty="0">
                <a:solidFill>
                  <a:schemeClr val="tx2"/>
                </a:solidFill>
                <a:latin typeface="MetaPro-Medium"/>
              </a:rPr>
              <a:t>Minu unistuste Pärnu</a:t>
            </a:r>
          </a:p>
        </p:txBody>
      </p:sp>
      <p:sp>
        <p:nvSpPr>
          <p:cNvPr id="16388" name="Subtitle 4"/>
          <p:cNvSpPr>
            <a:spLocks noGrp="1"/>
          </p:cNvSpPr>
          <p:nvPr>
            <p:ph type="subTitle" idx="1"/>
          </p:nvPr>
        </p:nvSpPr>
        <p:spPr>
          <a:xfrm>
            <a:off x="-1403350" y="5202238"/>
            <a:ext cx="7429500" cy="1655762"/>
          </a:xfrm>
        </p:spPr>
        <p:txBody>
          <a:bodyPr/>
          <a:lstStyle/>
          <a:p>
            <a:r>
              <a:rPr lang="et-EE" altLang="et-EE">
                <a:solidFill>
                  <a:schemeClr val="bg2"/>
                </a:solidFill>
                <a:latin typeface="MetaPro-Book"/>
              </a:rPr>
              <a:t>Rainer Aavik</a:t>
            </a:r>
          </a:p>
          <a:p>
            <a:r>
              <a:rPr lang="et-EE" altLang="et-EE">
                <a:solidFill>
                  <a:schemeClr val="bg2"/>
                </a:solidFill>
                <a:latin typeface="MetaPro-Book"/>
              </a:rPr>
              <a:t>Pärnu abilinnapea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 altLang="et-EE">
              <a:latin typeface="MetaPro-Medium"/>
            </a:endParaRPr>
          </a:p>
        </p:txBody>
      </p:sp>
      <p:sp>
        <p:nvSpPr>
          <p:cNvPr id="3379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t-EE" altLang="et-EE">
              <a:latin typeface="MetaPro-Book"/>
            </a:endParaRPr>
          </a:p>
        </p:txBody>
      </p:sp>
      <p:pic>
        <p:nvPicPr>
          <p:cNvPr id="33796" name="Pilt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1163" y="-1631950"/>
            <a:ext cx="12603163" cy="880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7" name="TextBox 1"/>
          <p:cNvSpPr txBox="1">
            <a:spLocks noChangeArrowheads="1"/>
          </p:cNvSpPr>
          <p:nvPr/>
        </p:nvSpPr>
        <p:spPr bwMode="auto">
          <a:xfrm>
            <a:off x="3022600" y="603250"/>
            <a:ext cx="5735638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MetaPro-Book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etaPro-Book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MetaPro-Book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etaPro-Book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etaPro-Book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etaPro-Book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etaPro-Book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etaPro-Book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etaPro-Book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t-EE" altLang="et-EE" sz="4400" dirty="0">
                <a:solidFill>
                  <a:schemeClr val="accent1"/>
                </a:solidFill>
                <a:latin typeface="Calibri" panose="020F0502020204030204" pitchFamily="34" charset="0"/>
              </a:rPr>
              <a:t>PÄRNUS ON ALATI SUVI!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468313" y="1971675"/>
            <a:ext cx="3684588" cy="2559050"/>
          </a:xfrm>
        </p:spPr>
      </p:pic>
      <p:pic>
        <p:nvPicPr>
          <p:cNvPr id="17411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688" y="1971675"/>
            <a:ext cx="3413125" cy="255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7813" y="1971675"/>
            <a:ext cx="3836987" cy="255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5625" y="1822450"/>
            <a:ext cx="5026025" cy="301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4675" y="1822450"/>
            <a:ext cx="4808538" cy="301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2700" y="1822450"/>
            <a:ext cx="2262188" cy="301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379413" y="2328863"/>
            <a:ext cx="8890000" cy="1325562"/>
          </a:xfrm>
        </p:spPr>
        <p:txBody>
          <a:bodyPr/>
          <a:lstStyle/>
          <a:p>
            <a:r>
              <a:rPr lang="et-EE" altLang="et-EE" dirty="0">
                <a:latin typeface="MetaPro-Medium"/>
              </a:rPr>
              <a:t>PÄRNU 2009-2019</a:t>
            </a:r>
            <a:br>
              <a:rPr lang="et-EE" altLang="et-EE" dirty="0">
                <a:latin typeface="MetaPro-Medium"/>
              </a:rPr>
            </a:br>
            <a:br>
              <a:rPr lang="et-EE" altLang="et-EE" dirty="0">
                <a:latin typeface="MetaPro-Medium"/>
              </a:rPr>
            </a:br>
            <a:r>
              <a:rPr lang="et-EE" altLang="et-EE" dirty="0">
                <a:latin typeface="MetaPro-Medium"/>
              </a:rPr>
              <a:t>Pärnu arengud viimasel kümnendil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2581" y="514350"/>
            <a:ext cx="2611293" cy="1775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6997" y="2284483"/>
            <a:ext cx="4260850" cy="173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75" y="519113"/>
            <a:ext cx="3054930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75" y="3985822"/>
            <a:ext cx="3054930" cy="1793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3405" y="514350"/>
            <a:ext cx="3249177" cy="176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3405" y="4005233"/>
            <a:ext cx="3249177" cy="1771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2583" y="4013200"/>
            <a:ext cx="2611291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73" y="2281238"/>
            <a:ext cx="3065032" cy="17256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2584" y="2284569"/>
            <a:ext cx="2611291" cy="1738141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514350" y="2516188"/>
            <a:ext cx="8543925" cy="1325562"/>
          </a:xfrm>
        </p:spPr>
        <p:txBody>
          <a:bodyPr/>
          <a:lstStyle/>
          <a:p>
            <a:r>
              <a:rPr lang="et-EE" altLang="et-EE">
                <a:latin typeface="MetaPro-Medium"/>
              </a:rPr>
              <a:t>PÄRNU 2025 </a:t>
            </a:r>
            <a:br>
              <a:rPr lang="et-EE" altLang="et-EE">
                <a:latin typeface="MetaPro-Medium"/>
              </a:rPr>
            </a:br>
            <a:r>
              <a:rPr lang="et-EE" altLang="et-EE">
                <a:latin typeface="MetaPro-Medium"/>
              </a:rPr>
              <a:t> </a:t>
            </a:r>
            <a:br>
              <a:rPr lang="et-EE" altLang="et-EE">
                <a:latin typeface="MetaPro-Medium"/>
              </a:rPr>
            </a:br>
            <a:r>
              <a:rPr lang="et-EE" altLang="et-EE">
                <a:latin typeface="MetaPro-Medium"/>
              </a:rPr>
              <a:t>Pärnu arengud enne Rail Balticu valmimist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5572125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TextBox 2"/>
          <p:cNvSpPr txBox="1">
            <a:spLocks noChangeArrowheads="1"/>
          </p:cNvSpPr>
          <p:nvPr/>
        </p:nvSpPr>
        <p:spPr bwMode="auto">
          <a:xfrm>
            <a:off x="290513" y="974725"/>
            <a:ext cx="9223375" cy="6461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342900" indent="-342900" algn="just"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571500" algn="l"/>
              </a:tabLst>
              <a:defRPr/>
            </a:pPr>
            <a:endParaRPr lang="et-EE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  <a:tabLst>
                <a:tab pos="571500" algn="l"/>
              </a:tabLst>
              <a:defRPr/>
            </a:pPr>
            <a:r>
              <a:rPr lang="et-EE" dirty="0">
                <a:latin typeface="Times New Roman" panose="02020603050405020304" pitchFamily="18" charset="0"/>
                <a:ea typeface="Times New Roman" panose="02020603050405020304" pitchFamily="18" charset="0"/>
              </a:rPr>
              <a:t>		</a:t>
            </a:r>
          </a:p>
        </p:txBody>
      </p:sp>
      <p:pic>
        <p:nvPicPr>
          <p:cNvPr id="2765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364" y="1238464"/>
            <a:ext cx="5509923" cy="4551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TextBox 1"/>
          <p:cNvSpPr txBox="1">
            <a:spLocks noChangeArrowheads="1"/>
          </p:cNvSpPr>
          <p:nvPr/>
        </p:nvSpPr>
        <p:spPr bwMode="auto">
          <a:xfrm>
            <a:off x="6670676" y="712904"/>
            <a:ext cx="3048000" cy="507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MetaPro-Book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etaPro-Book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MetaPro-Book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etaPro-Book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etaPro-Book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etaPro-Book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etaPro-Book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etaPro-Book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etaPro-Book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AutoNum type="arabicPeriod"/>
            </a:pPr>
            <a:r>
              <a:rPr lang="en-US" altLang="et-EE" sz="1200" dirty="0">
                <a:latin typeface="Calibri" panose="020F0502020204030204" pitchFamily="34" charset="0"/>
              </a:rPr>
              <a:t>k</a:t>
            </a:r>
            <a:r>
              <a:rPr lang="et-EE" altLang="et-EE" sz="1200" dirty="0" err="1">
                <a:latin typeface="Calibri" panose="020F0502020204030204" pitchFamily="34" charset="0"/>
              </a:rPr>
              <a:t>esklinna</a:t>
            </a:r>
            <a:r>
              <a:rPr lang="et-EE" altLang="et-EE" sz="1200" dirty="0">
                <a:latin typeface="Calibri" panose="020F0502020204030204" pitchFamily="34" charset="0"/>
              </a:rPr>
              <a:t> sillal </a:t>
            </a:r>
            <a:r>
              <a:rPr lang="et-EE" altLang="et-EE" sz="1200" dirty="0" err="1">
                <a:latin typeface="Calibri" panose="020F0502020204030204" pitchFamily="34" charset="0"/>
              </a:rPr>
              <a:t>kergliiklejate</a:t>
            </a:r>
            <a:r>
              <a:rPr lang="et-EE" altLang="et-EE" sz="1200" dirty="0">
                <a:latin typeface="Calibri" panose="020F0502020204030204" pitchFamily="34" charset="0"/>
              </a:rPr>
              <a:t> kasutusmugavuse ja läbilaskvuse p</a:t>
            </a:r>
            <a:r>
              <a:rPr lang="en-US" altLang="et-EE" sz="1200" dirty="0">
                <a:latin typeface="Calibri" panose="020F0502020204030204" pitchFamily="34" charset="0"/>
              </a:rPr>
              <a:t>a</a:t>
            </a:r>
            <a:r>
              <a:rPr lang="et-EE" altLang="et-EE" sz="1200" dirty="0" err="1">
                <a:latin typeface="Calibri" panose="020F0502020204030204" pitchFamily="34" charset="0"/>
              </a:rPr>
              <a:t>randamine</a:t>
            </a:r>
            <a:r>
              <a:rPr lang="en-US" altLang="et-EE" sz="1200" dirty="0">
                <a:latin typeface="Calibri" panose="020F0502020204030204" pitchFamily="34" charset="0"/>
              </a:rPr>
              <a:t>;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AutoNum type="arabicPeriod"/>
            </a:pPr>
            <a:endParaRPr lang="en-US" altLang="et-EE" sz="1200" dirty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AutoNum type="arabicPeriod"/>
            </a:pPr>
            <a:r>
              <a:rPr lang="et-EE" altLang="et-EE" sz="1200" dirty="0" err="1">
                <a:latin typeface="Calibri" panose="020F0502020204030204" pitchFamily="34" charset="0"/>
              </a:rPr>
              <a:t>Raba-Lai</a:t>
            </a:r>
            <a:r>
              <a:rPr lang="et-EE" altLang="et-EE" sz="1200" dirty="0">
                <a:latin typeface="Calibri" panose="020F0502020204030204" pitchFamily="34" charset="0"/>
              </a:rPr>
              <a:t> tn sihis silla ehitamine</a:t>
            </a:r>
            <a:r>
              <a:rPr lang="en-US" altLang="et-EE" sz="1200" dirty="0">
                <a:latin typeface="Calibri" panose="020F0502020204030204" pitchFamily="34" charset="0"/>
              </a:rPr>
              <a:t>;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AutoNum type="arabicPeriod"/>
            </a:pPr>
            <a:endParaRPr lang="en-US" altLang="et-EE" sz="1200" dirty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AutoNum type="arabicPeriod"/>
            </a:pPr>
            <a:r>
              <a:rPr lang="en-US" altLang="et-EE" sz="1200" dirty="0">
                <a:latin typeface="Calibri" panose="020F0502020204030204" pitchFamily="34" charset="0"/>
              </a:rPr>
              <a:t>ü</a:t>
            </a:r>
            <a:r>
              <a:rPr lang="et-EE" altLang="et-EE" sz="1200" dirty="0" err="1">
                <a:latin typeface="Calibri" panose="020F0502020204030204" pitchFamily="34" charset="0"/>
              </a:rPr>
              <a:t>henduse</a:t>
            </a:r>
            <a:r>
              <a:rPr lang="et-EE" altLang="et-EE" sz="1200" dirty="0">
                <a:latin typeface="Calibri" panose="020F0502020204030204" pitchFamily="34" charset="0"/>
              </a:rPr>
              <a:t> parandamine Lai tn, Suur-Jõe tn ja Riia mnt suunal ning kiire ja sujuva ühenduse tagamine RB raudteejaamaga</a:t>
            </a:r>
            <a:r>
              <a:rPr lang="en-US" altLang="et-EE" sz="1200" dirty="0">
                <a:latin typeface="Calibri" panose="020F0502020204030204" pitchFamily="34" charset="0"/>
              </a:rPr>
              <a:t>;</a:t>
            </a:r>
            <a:r>
              <a:rPr lang="et-EE" altLang="et-EE" sz="1200" dirty="0">
                <a:latin typeface="Calibri" panose="020F0502020204030204" pitchFamily="34" charset="0"/>
              </a:rPr>
              <a:t> </a:t>
            </a:r>
            <a:endParaRPr lang="en-US" altLang="et-EE" sz="1200" dirty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AutoNum type="arabicPeriod"/>
            </a:pPr>
            <a:endParaRPr lang="en-US" altLang="et-EE" sz="1200" dirty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AutoNum type="arabicPeriod"/>
            </a:pPr>
            <a:r>
              <a:rPr lang="et-EE" altLang="et-EE" sz="1200" dirty="0">
                <a:latin typeface="Calibri" panose="020F0502020204030204" pitchFamily="34" charset="0"/>
              </a:rPr>
              <a:t>selge ja arusaadava ühenduse loomine </a:t>
            </a:r>
            <a:r>
              <a:rPr lang="et-EE" altLang="et-EE" sz="1200" dirty="0" err="1">
                <a:latin typeface="Calibri" panose="020F0502020204030204" pitchFamily="34" charset="0"/>
              </a:rPr>
              <a:t>kergliiklejatele</a:t>
            </a:r>
            <a:r>
              <a:rPr lang="et-EE" altLang="et-EE" sz="1200" dirty="0">
                <a:latin typeface="Calibri" panose="020F0502020204030204" pitchFamily="34" charset="0"/>
              </a:rPr>
              <a:t> kesklinna (Nikolai, Pühavaimu, Hommiku, Ringi tänavate) ja </a:t>
            </a:r>
            <a:r>
              <a:rPr lang="et-EE" altLang="et-EE" sz="1200" dirty="0" err="1">
                <a:latin typeface="Calibri" panose="020F0502020204030204" pitchFamily="34" charset="0"/>
              </a:rPr>
              <a:t>Supeluse</a:t>
            </a:r>
            <a:r>
              <a:rPr lang="et-EE" altLang="et-EE" sz="1200" dirty="0">
                <a:latin typeface="Calibri" panose="020F0502020204030204" pitchFamily="34" charset="0"/>
              </a:rPr>
              <a:t> tänava vahel, et parandada kesklinna ja ranna suunalist ühendust</a:t>
            </a:r>
            <a:r>
              <a:rPr lang="en-US" altLang="et-EE" sz="1200" dirty="0">
                <a:latin typeface="Calibri" panose="020F0502020204030204" pitchFamily="34" charset="0"/>
              </a:rPr>
              <a:t>;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AutoNum type="arabicPeriod"/>
            </a:pPr>
            <a:endParaRPr lang="en-US" altLang="et-EE" sz="1200" dirty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AutoNum type="arabicPeriod"/>
            </a:pPr>
            <a:r>
              <a:rPr lang="et-EE" altLang="et-EE" sz="1200" dirty="0">
                <a:latin typeface="Calibri" panose="020F0502020204030204" pitchFamily="34" charset="0"/>
              </a:rPr>
              <a:t>selge ja arusaadava ühenduse loomine </a:t>
            </a:r>
            <a:r>
              <a:rPr lang="et-EE" altLang="et-EE" sz="1200" dirty="0" err="1">
                <a:latin typeface="Calibri" panose="020F0502020204030204" pitchFamily="34" charset="0"/>
              </a:rPr>
              <a:t>kergliiklejatele</a:t>
            </a:r>
            <a:r>
              <a:rPr lang="et-EE" altLang="et-EE" sz="1200" dirty="0">
                <a:latin typeface="Calibri" panose="020F0502020204030204" pitchFamily="34" charset="0"/>
              </a:rPr>
              <a:t> Rüütli tänava ja Mere ning Remmelga tänavate suunal, et parandada kesklinna ja ranna suunalist ühendust (vt skeem nr 5</a:t>
            </a:r>
            <a:r>
              <a:rPr lang="en-US" altLang="et-EE" sz="1200" dirty="0">
                <a:latin typeface="Calibri" panose="020F0502020204030204" pitchFamily="34" charset="0"/>
              </a:rPr>
              <a:t>;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AutoNum type="arabicPeriod"/>
            </a:pPr>
            <a:endParaRPr lang="en-US" altLang="et-EE" sz="1200" dirty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AutoNum type="arabicPeriod"/>
            </a:pPr>
            <a:r>
              <a:rPr lang="et-EE" altLang="et-EE" sz="1200" dirty="0">
                <a:latin typeface="Calibri" panose="020F0502020204030204" pitchFamily="34" charset="0"/>
              </a:rPr>
              <a:t>Aida ja Kalda tänavate vahele </a:t>
            </a:r>
            <a:r>
              <a:rPr lang="et-EE" altLang="et-EE" sz="1200" dirty="0" err="1">
                <a:latin typeface="Calibri" panose="020F0502020204030204" pitchFamily="34" charset="0"/>
              </a:rPr>
              <a:t>kergliikluse</a:t>
            </a:r>
            <a:r>
              <a:rPr lang="et-EE" altLang="et-EE" sz="1200" dirty="0">
                <a:latin typeface="Calibri" panose="020F0502020204030204" pitchFamily="34" charset="0"/>
              </a:rPr>
              <a:t> ühenduse loomine üle Vee ja Akadeemia tänavate. Jaansoni raja pikendamine ja ühendamine Kalda ning Lootsi tänavatega</a:t>
            </a:r>
            <a:r>
              <a:rPr lang="en-US" altLang="et-EE" sz="1200" dirty="0">
                <a:latin typeface="Calibri" panose="020F0502020204030204" pitchFamily="34" charset="0"/>
              </a:rPr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23455" y="343572"/>
            <a:ext cx="5509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b="1" dirty="0"/>
              <a:t>Kesklinna </a:t>
            </a:r>
            <a:r>
              <a:rPr lang="et-EE" b="1" dirty="0" err="1"/>
              <a:t>ruumiline</a:t>
            </a:r>
            <a:r>
              <a:rPr lang="et-EE" b="1" dirty="0"/>
              <a:t> sidusus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>
          <a:xfrm>
            <a:off x="463550" y="2474913"/>
            <a:ext cx="8543925" cy="1325562"/>
          </a:xfrm>
        </p:spPr>
        <p:txBody>
          <a:bodyPr/>
          <a:lstStyle/>
          <a:p>
            <a:r>
              <a:rPr lang="et-EE" altLang="et-EE">
                <a:latin typeface="MetaPro-Medium"/>
              </a:rPr>
              <a:t>PÄRNU 2035</a:t>
            </a:r>
            <a:br>
              <a:rPr lang="et-EE" altLang="et-EE">
                <a:latin typeface="MetaPro-Medium"/>
              </a:rPr>
            </a:br>
            <a:br>
              <a:rPr lang="et-EE" altLang="et-EE">
                <a:latin typeface="MetaPro-Medium"/>
              </a:rPr>
            </a:br>
            <a:r>
              <a:rPr lang="et-EE" altLang="et-EE">
                <a:latin typeface="MetaPro-Medium"/>
              </a:rPr>
              <a:t>Pärnu arengud pärast Rail Balticu valmimist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Pärnu-Esitluspõhi">
  <a:themeElements>
    <a:clrScheme name="Office'i kujundu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'i kujundus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'i kujundus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sitlus2" id="{CFDBDB33-DD46-4BF2-BC44-379C19F4D659}" vid="{1D1BDA74-3D1D-4A4D-A9BC-76E6FA4E0D8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Pärnu-Esitluspõhi.potx</Template>
  <TotalTime>11127</TotalTime>
  <Words>268</Words>
  <Application>Microsoft Office PowerPoint</Application>
  <PresentationFormat>A4-formaadis paber (210x297 mm)</PresentationFormat>
  <Paragraphs>43</Paragraphs>
  <Slides>10</Slides>
  <Notes>10</Notes>
  <HiddenSlides>0</HiddenSlides>
  <MMClips>0</MMClips>
  <ScaleCrop>false</ScaleCrop>
  <HeadingPairs>
    <vt:vector size="6" baseType="variant">
      <vt:variant>
        <vt:lpstr>Kasutatud fondid</vt:lpstr>
      </vt:variant>
      <vt:variant>
        <vt:i4>6</vt:i4>
      </vt:variant>
      <vt:variant>
        <vt:lpstr>Kujundus</vt:lpstr>
      </vt:variant>
      <vt:variant>
        <vt:i4>1</vt:i4>
      </vt:variant>
      <vt:variant>
        <vt:lpstr>Slaidipealkirjad</vt:lpstr>
      </vt:variant>
      <vt:variant>
        <vt:i4>10</vt:i4>
      </vt:variant>
    </vt:vector>
  </HeadingPairs>
  <TitlesOfParts>
    <vt:vector size="17" baseType="lpstr">
      <vt:lpstr>Arial</vt:lpstr>
      <vt:lpstr>Calibri</vt:lpstr>
      <vt:lpstr>MetaPro-Book</vt:lpstr>
      <vt:lpstr>MetaPro-Medium</vt:lpstr>
      <vt:lpstr>Open Sans Light</vt:lpstr>
      <vt:lpstr>Times New Roman</vt:lpstr>
      <vt:lpstr>Pärnu-Esitluspõhi</vt:lpstr>
      <vt:lpstr>Minu unistuste Pärnu</vt:lpstr>
      <vt:lpstr>PowerPointi esitlus</vt:lpstr>
      <vt:lpstr>PowerPointi esitlus</vt:lpstr>
      <vt:lpstr>PÄRNU 2009-2019  Pärnu arengud viimasel kümnendil</vt:lpstr>
      <vt:lpstr>PowerPointi esitlus</vt:lpstr>
      <vt:lpstr>PÄRNU 2025    Pärnu arengud enne Rail Balticu valmimist</vt:lpstr>
      <vt:lpstr>PowerPointi esitlus</vt:lpstr>
      <vt:lpstr>PowerPointi esitlus</vt:lpstr>
      <vt:lpstr>PÄRNU 2035  Pärnu arengud pärast Rail Balticu valmimist</vt:lpstr>
      <vt:lpstr>PowerPointi esitlus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PowerPointi esitlus</dc:title>
  <dc:creator>Meeli .</dc:creator>
  <cp:lastModifiedBy>Kristel</cp:lastModifiedBy>
  <cp:revision>242</cp:revision>
  <cp:lastPrinted>2019-11-29T08:20:52Z</cp:lastPrinted>
  <dcterms:created xsi:type="dcterms:W3CDTF">2018-04-14T16:07:09Z</dcterms:created>
  <dcterms:modified xsi:type="dcterms:W3CDTF">2019-12-02T09:01:57Z</dcterms:modified>
</cp:coreProperties>
</file>