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1213" r:id="rId5"/>
    <p:sldId id="269" r:id="rId6"/>
    <p:sldId id="1150" r:id="rId7"/>
    <p:sldId id="1219" r:id="rId8"/>
    <p:sldId id="1200" r:id="rId9"/>
    <p:sldId id="1231" r:id="rId10"/>
    <p:sldId id="1232" r:id="rId11"/>
    <p:sldId id="1233" r:id="rId12"/>
    <p:sldId id="1234" r:id="rId13"/>
    <p:sldId id="1230" r:id="rId14"/>
    <p:sldId id="1235" r:id="rId15"/>
    <p:sldId id="534" r:id="rId16"/>
    <p:sldId id="1220" r:id="rId17"/>
    <p:sldId id="1221" r:id="rId18"/>
    <p:sldId id="1215" r:id="rId19"/>
    <p:sldId id="1222" r:id="rId20"/>
    <p:sldId id="1223" r:id="rId21"/>
    <p:sldId id="1224" r:id="rId22"/>
    <p:sldId id="1236" r:id="rId23"/>
    <p:sldId id="1225" r:id="rId24"/>
    <p:sldId id="1218" r:id="rId25"/>
    <p:sldId id="1227" r:id="rId26"/>
    <p:sldId id="1166" r:id="rId27"/>
  </p:sldIdLst>
  <p:sldSz cx="9144000" cy="5143500" type="screen16x9"/>
  <p:notesSz cx="6953250" cy="923925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ze Rassa" initials="IR" lastIdx="1" clrIdx="0">
    <p:extLst>
      <p:ext uri="{19B8F6BF-5375-455C-9EA6-DF929625EA0E}">
        <p15:presenceInfo xmlns:p15="http://schemas.microsoft.com/office/powerpoint/2012/main" userId="Ilze Rassa" providerId="None"/>
      </p:ext>
    </p:extLst>
  </p:cmAuthor>
  <p:cmAuthor id="2" name="Kaspars Briškens" initials="KB" lastIdx="1" clrIdx="1">
    <p:extLst>
      <p:ext uri="{19B8F6BF-5375-455C-9EA6-DF929625EA0E}">
        <p15:presenceInfo xmlns:p15="http://schemas.microsoft.com/office/powerpoint/2012/main" userId="Kaspars Briškens" providerId="None"/>
      </p:ext>
    </p:extLst>
  </p:cmAuthor>
  <p:cmAuthor id="3" name="Aivar Jaeski" initials="AJ" lastIdx="1" clrIdx="2">
    <p:extLst>
      <p:ext uri="{19B8F6BF-5375-455C-9EA6-DF929625EA0E}">
        <p15:presenceInfo xmlns:p15="http://schemas.microsoft.com/office/powerpoint/2012/main" userId="S-1-5-21-1122084570-2817085094-3005341973-2124" providerId="AD"/>
      </p:ext>
    </p:extLst>
  </p:cmAuthor>
  <p:cmAuthor id="4" name="Andy Billington" initials="AB" lastIdx="10" clrIdx="3">
    <p:extLst>
      <p:ext uri="{19B8F6BF-5375-455C-9EA6-DF929625EA0E}">
        <p15:presenceInfo xmlns:p15="http://schemas.microsoft.com/office/powerpoint/2012/main" userId="S-1-5-21-1122084570-2817085094-3005341973-31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EA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05335C-E86C-4263-AD6B-A1D2320D8A67}" v="116" dt="2019-11-28T05:12:50.2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60"/>
  </p:normalViewPr>
  <p:slideViewPr>
    <p:cSldViewPr snapToGrid="0">
      <p:cViewPr varScale="1">
        <p:scale>
          <a:sx n="83" d="100"/>
          <a:sy n="83" d="100"/>
        </p:scale>
        <p:origin x="936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3075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8567" y="0"/>
            <a:ext cx="3013075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235C7-1F73-4C40-B8BB-EC79F523E7C8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5685"/>
            <a:ext cx="3013075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8567" y="8775685"/>
            <a:ext cx="3013075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0C828-1057-DF4D-94A0-7D0CC4798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704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3075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8567" y="0"/>
            <a:ext cx="3013075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B16C9-D67D-9549-A381-833AB4094F93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5700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6" y="4446390"/>
            <a:ext cx="5562600" cy="3637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5685"/>
            <a:ext cx="3013075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8567" y="8775685"/>
            <a:ext cx="3013075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C1F08-4263-724F-A9B2-27CD6B7D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73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C1F08-4263-724F-A9B2-27CD6B7D7C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9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C1F08-4263-724F-A9B2-27CD6B7D7C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0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6778" y="1364993"/>
            <a:ext cx="7372654" cy="1009498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anchor="t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accent2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RAIL BALTICA –</a:t>
            </a:r>
            <a:br>
              <a:rPr lang="en-US"/>
            </a:br>
            <a:r>
              <a:rPr lang="en-US"/>
              <a:t>PROJECT OF THE CENTURY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66775" y="2895036"/>
            <a:ext cx="3382963" cy="74618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baseline="0">
                <a:solidFill>
                  <a:schemeClr val="tx2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/>
              <a:t>Chairperson, Management board </a:t>
            </a:r>
          </a:p>
          <a:p>
            <a:pPr lvl="0"/>
            <a:r>
              <a:rPr lang="en-US"/>
              <a:t>RB Rail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66775" y="2625198"/>
            <a:ext cx="2849563" cy="3381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baseline="0">
                <a:solidFill>
                  <a:schemeClr val="tx2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lv-LV"/>
              <a:t>Baiba A. Rubesa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66775" y="3750729"/>
            <a:ext cx="2417763" cy="3635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chemeClr val="bg2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US"/>
              <a:t>March 30, 2017</a:t>
            </a:r>
          </a:p>
        </p:txBody>
      </p:sp>
    </p:spTree>
    <p:extLst>
      <p:ext uri="{BB962C8B-B14F-4D97-AF65-F5344CB8AC3E}">
        <p14:creationId xmlns:p14="http://schemas.microsoft.com/office/powerpoint/2010/main" val="171547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1934" y="495948"/>
            <a:ext cx="7418474" cy="528914"/>
          </a:xfrm>
        </p:spPr>
        <p:txBody>
          <a:bodyPr anchor="t">
            <a:normAutofit/>
          </a:bodyPr>
          <a:lstStyle>
            <a:lvl1pPr>
              <a:defRPr sz="2500" b="1">
                <a:solidFill>
                  <a:schemeClr val="accent2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lv-LV" err="1"/>
              <a:t>Title</a:t>
            </a:r>
            <a:r>
              <a:rPr lang="lv-LV"/>
              <a:t> 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51934" y="1033320"/>
            <a:ext cx="7418474" cy="2361804"/>
          </a:xfrm>
        </p:spPr>
        <p:txBody>
          <a:bodyPr>
            <a:normAutofit/>
          </a:bodyPr>
          <a:lstStyle>
            <a:lvl1pPr marL="0" indent="-180000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defRPr sz="1500"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</a:t>
            </a:r>
          </a:p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008" y="4482056"/>
            <a:ext cx="2057400" cy="248949"/>
          </a:xfrm>
        </p:spPr>
        <p:txBody>
          <a:bodyPr/>
          <a:lstStyle>
            <a:lvl1pPr>
              <a:defRPr sz="1000"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FB46EC70-82E4-6749-B503-D86A1E036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7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23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16"/>
            <a:ext cx="7772400" cy="3470672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4195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abla 2"/>
          <p:cNvSpPr>
            <a:spLocks noGrp="1"/>
          </p:cNvSpPr>
          <p:nvPr>
            <p:ph type="tbl" sz="quarter" idx="10"/>
          </p:nvPr>
        </p:nvSpPr>
        <p:spPr>
          <a:xfrm>
            <a:off x="1180534" y="1236162"/>
            <a:ext cx="6975872" cy="3176588"/>
          </a:xfrm>
          <a:prstGeom prst="rect">
            <a:avLst/>
          </a:prstGeom>
        </p:spPr>
        <p:txBody>
          <a:bodyPr/>
          <a:lstStyle>
            <a:lvl1pPr algn="ctr">
              <a:defRPr sz="1350">
                <a:solidFill>
                  <a:srgbClr val="003788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10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7014460" y="482910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9">
                <a:solidFill>
                  <a:srgbClr val="003788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defRPr>
            </a:lvl1pPr>
          </a:lstStyle>
          <a:p>
            <a:fld id="{B802370A-9003-EA46-9EF9-C4CDBB8A2C42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12" name="Marcador de texto 32"/>
          <p:cNvSpPr>
            <a:spLocks noGrp="1"/>
          </p:cNvSpPr>
          <p:nvPr>
            <p:ph type="body" sz="quarter" idx="11" hasCustomPrompt="1"/>
          </p:nvPr>
        </p:nvSpPr>
        <p:spPr>
          <a:xfrm>
            <a:off x="233367" y="596505"/>
            <a:ext cx="6718697" cy="219925"/>
          </a:xfrm>
          <a:prstGeom prst="rect">
            <a:avLst/>
          </a:prstGeom>
        </p:spPr>
        <p:txBody>
          <a:bodyPr/>
          <a:lstStyle>
            <a:lvl1pPr>
              <a:defRPr sz="1200" b="0" i="1" baseline="0">
                <a:solidFill>
                  <a:srgbClr val="003788"/>
                </a:solidFill>
              </a:defRPr>
            </a:lvl1pPr>
          </a:lstStyle>
          <a:p>
            <a:pPr lvl="0"/>
            <a:r>
              <a:rPr lang="es-ES_tradnl" dirty="0"/>
              <a:t>Subtítulo. Calibri </a:t>
            </a:r>
            <a:r>
              <a:rPr lang="es-ES_tradnl" dirty="0" err="1"/>
              <a:t>italic</a:t>
            </a:r>
            <a:r>
              <a:rPr lang="es-ES_tradnl" dirty="0"/>
              <a:t> 16 pt.</a:t>
            </a:r>
          </a:p>
        </p:txBody>
      </p:sp>
      <p:sp>
        <p:nvSpPr>
          <p:cNvPr id="7" name="Marcador de pie de página 7"/>
          <p:cNvSpPr>
            <a:spLocks noGrp="1"/>
          </p:cNvSpPr>
          <p:nvPr>
            <p:ph type="ftr" sz="quarter" idx="3"/>
          </p:nvPr>
        </p:nvSpPr>
        <p:spPr>
          <a:xfrm>
            <a:off x="777481" y="486514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rgbClr val="003788"/>
                </a:solidFill>
                <a:latin typeface="+mj-lt"/>
              </a:defRPr>
            </a:lvl1pPr>
          </a:lstStyle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8618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849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6EC70-82E4-6749-B503-D86A1E036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3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9" r:id="rId4"/>
    <p:sldLayoutId id="2147483672" r:id="rId5"/>
    <p:sldLayoutId id="2147483673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949" y="1238966"/>
            <a:ext cx="7372654" cy="1009498"/>
          </a:xfrm>
        </p:spPr>
        <p:txBody>
          <a:bodyPr/>
          <a:lstStyle/>
          <a:p>
            <a:br>
              <a:rPr lang="et-EE" dirty="0"/>
            </a:br>
            <a:r>
              <a:rPr lang="en-US" dirty="0"/>
              <a:t>Rail </a:t>
            </a:r>
            <a:r>
              <a:rPr lang="en-US" dirty="0" err="1"/>
              <a:t>Baltica</a:t>
            </a:r>
            <a:r>
              <a:rPr lang="et-EE" dirty="0"/>
              <a:t> projekt Eestis ja Pärnumaal</a:t>
            </a:r>
            <a:br>
              <a:rPr lang="et-EE" dirty="0"/>
            </a:br>
            <a:r>
              <a:rPr lang="en-GB" dirty="0"/>
              <a:t>– </a:t>
            </a:r>
            <a:r>
              <a:rPr lang="en-GB" dirty="0" err="1"/>
              <a:t>lähiaastate</a:t>
            </a:r>
            <a:r>
              <a:rPr lang="en-GB" dirty="0"/>
              <a:t> </a:t>
            </a:r>
            <a:r>
              <a:rPr lang="en-GB" dirty="0" err="1"/>
              <a:t>väljakutsed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40890" y="3641225"/>
            <a:ext cx="3382963" cy="746189"/>
          </a:xfrm>
        </p:spPr>
        <p:txBody>
          <a:bodyPr>
            <a:normAutofit/>
          </a:bodyPr>
          <a:lstStyle/>
          <a:p>
            <a:r>
              <a:rPr lang="et-EE" dirty="0"/>
              <a:t>Tehniline Projektijuht</a:t>
            </a:r>
            <a:endParaRPr lang="en-US" dirty="0"/>
          </a:p>
          <a:p>
            <a:r>
              <a:rPr lang="lv-LV" dirty="0"/>
              <a:t>RB Rail 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40890" y="3428835"/>
            <a:ext cx="2849563" cy="338137"/>
          </a:xfrm>
        </p:spPr>
        <p:txBody>
          <a:bodyPr/>
          <a:lstStyle/>
          <a:p>
            <a:r>
              <a:rPr lang="lv-LV" dirty="0"/>
              <a:t>Kaur Laansalu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FCDA1F-8AAE-4C57-BF02-D1CF229C37B7}"/>
              </a:ext>
            </a:extLst>
          </p:cNvPr>
          <p:cNvSpPr txBox="1">
            <a:spLocks/>
          </p:cNvSpPr>
          <p:nvPr/>
        </p:nvSpPr>
        <p:spPr>
          <a:xfrm>
            <a:off x="440890" y="2900223"/>
            <a:ext cx="3382963" cy="746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kern="1200" baseline="0">
                <a:solidFill>
                  <a:schemeClr val="tx2"/>
                </a:solidFill>
                <a:latin typeface="Myriad Pro"/>
                <a:ea typeface="+mn-ea"/>
                <a:cs typeface="Myriad Pro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/>
              <a:t>Põhitrassi projektijuht</a:t>
            </a:r>
            <a:endParaRPr lang="en-US" dirty="0"/>
          </a:p>
          <a:p>
            <a:r>
              <a:rPr lang="lv-LV" dirty="0"/>
              <a:t>Rail Baltic Estonia OÜ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A608613-1562-44DF-993F-81DC4BED37A3}"/>
              </a:ext>
            </a:extLst>
          </p:cNvPr>
          <p:cNvSpPr txBox="1">
            <a:spLocks/>
          </p:cNvSpPr>
          <p:nvPr/>
        </p:nvSpPr>
        <p:spPr>
          <a:xfrm>
            <a:off x="440890" y="2687833"/>
            <a:ext cx="2849563" cy="33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baseline="0">
                <a:solidFill>
                  <a:schemeClr val="tx2"/>
                </a:solidFill>
                <a:latin typeface="Myriad Pro"/>
                <a:ea typeface="+mn-ea"/>
                <a:cs typeface="Myriad Pro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Raido Kivikangur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443488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DC0C-A732-4029-907A-C7237CB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273843"/>
            <a:ext cx="3840085" cy="1269596"/>
          </a:xfrm>
        </p:spPr>
        <p:txBody>
          <a:bodyPr>
            <a:normAutofit/>
          </a:bodyPr>
          <a:lstStyle/>
          <a:p>
            <a:r>
              <a:rPr lang="et-EE" dirty="0">
                <a:solidFill>
                  <a:schemeClr val="bg1"/>
                </a:solidFill>
              </a:rPr>
              <a:t>Investeeringute plaan 2019-2022</a:t>
            </a:r>
            <a:br>
              <a:rPr lang="et-EE" dirty="0">
                <a:solidFill>
                  <a:schemeClr val="bg1"/>
                </a:solidFill>
              </a:rPr>
            </a:br>
            <a:r>
              <a:rPr lang="et-EE" dirty="0">
                <a:solidFill>
                  <a:schemeClr val="bg1"/>
                </a:solidFill>
              </a:rPr>
              <a:t>Kohalikud projektid</a:t>
            </a:r>
          </a:p>
        </p:txBody>
      </p:sp>
      <p:cxnSp>
        <p:nvCxnSpPr>
          <p:cNvPr id="11" name="Straight Arrow Connector 13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173736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B3B54-5E1A-4AB8-842A-6AB5A96B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1931275"/>
            <a:ext cx="3840085" cy="259667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chemeClr val="bg1"/>
                </a:solidFill>
              </a:rPr>
              <a:t>Ülemiste reisiterminal etapp 1: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t-EE" sz="1100" dirty="0">
                <a:solidFill>
                  <a:schemeClr val="bg1"/>
                </a:solidFill>
              </a:rPr>
              <a:t>Olemasoleva raudtee rekonstrueerimine;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t-EE" sz="1100" dirty="0">
                <a:solidFill>
                  <a:schemeClr val="bg1"/>
                </a:solidFill>
              </a:rPr>
              <a:t>Rajatiste ehitamine.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chemeClr val="bg1"/>
                </a:solidFill>
              </a:rPr>
              <a:t>Ülemiste veeremidepoo etapp 1: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t-EE" sz="1200" dirty="0">
                <a:solidFill>
                  <a:schemeClr val="bg1"/>
                </a:solidFill>
              </a:rPr>
              <a:t>alusehitus, tehnovõrgud jne;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chemeClr val="bg1"/>
                </a:solidFill>
              </a:rPr>
              <a:t>Muuga kaubaterminal etapp 1:</a:t>
            </a:r>
          </a:p>
          <a:p>
            <a:pPr marL="800100" lvl="1" indent="-285750">
              <a:buFont typeface="Wingdings" panose="05000000000000000000" pitchFamily="2" charset="2"/>
              <a:buChar char="§"/>
            </a:pPr>
            <a:r>
              <a:rPr lang="et-EE" sz="1200" dirty="0">
                <a:solidFill>
                  <a:schemeClr val="bg1"/>
                </a:solidFill>
              </a:rPr>
              <a:t>Maardu tee liiklussõlm.</a:t>
            </a:r>
          </a:p>
          <a:p>
            <a:pPr indent="0">
              <a:buNone/>
            </a:pPr>
            <a:endParaRPr lang="et-EE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AFA24-593A-4D35-8525-5510A7F7E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7" r="23656" b="2"/>
          <a:stretch/>
        </p:blipFill>
        <p:spPr>
          <a:xfrm>
            <a:off x="4409136" y="10"/>
            <a:ext cx="4734863" cy="51434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8" name="Callout: Line 7">
            <a:extLst>
              <a:ext uri="{FF2B5EF4-FFF2-40B4-BE49-F238E27FC236}">
                <a16:creationId xmlns:a16="http://schemas.microsoft.com/office/drawing/2014/main" id="{CCC421FC-1056-4211-A940-553BBA29EC35}"/>
              </a:ext>
            </a:extLst>
          </p:cNvPr>
          <p:cNvSpPr/>
          <p:nvPr/>
        </p:nvSpPr>
        <p:spPr>
          <a:xfrm>
            <a:off x="6394027" y="79038"/>
            <a:ext cx="1014398" cy="801495"/>
          </a:xfrm>
          <a:prstGeom prst="borderCallout1">
            <a:avLst>
              <a:gd name="adj1" fmla="val 52951"/>
              <a:gd name="adj2" fmla="val 100548"/>
              <a:gd name="adj3" fmla="val 29455"/>
              <a:gd name="adj4" fmla="val 1974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100" dirty="0">
                <a:solidFill>
                  <a:srgbClr val="353535"/>
                </a:solidFill>
                <a:latin typeface="Calibri"/>
              </a:rPr>
              <a:t>Muuga kaubaterminal etapp 1</a:t>
            </a:r>
          </a:p>
          <a:p>
            <a:pPr algn="ctr"/>
            <a:r>
              <a:rPr lang="et-EE" sz="1100" dirty="0">
                <a:solidFill>
                  <a:srgbClr val="353535"/>
                </a:solidFill>
                <a:latin typeface="Calibri"/>
              </a:rPr>
              <a:t> 2021-2022</a:t>
            </a:r>
            <a:endParaRPr lang="en-GB" sz="1100" dirty="0">
              <a:solidFill>
                <a:srgbClr val="353535"/>
              </a:solidFill>
              <a:latin typeface="Calibri"/>
            </a:endParaRP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32984B0D-BCD3-42BA-8CF7-E6FDCC55EFD7}"/>
              </a:ext>
            </a:extLst>
          </p:cNvPr>
          <p:cNvSpPr/>
          <p:nvPr/>
        </p:nvSpPr>
        <p:spPr>
          <a:xfrm>
            <a:off x="4750667" y="1014195"/>
            <a:ext cx="1014398" cy="801495"/>
          </a:xfrm>
          <a:prstGeom prst="borderCallout1">
            <a:avLst>
              <a:gd name="adj1" fmla="val 52951"/>
              <a:gd name="adj2" fmla="val 100548"/>
              <a:gd name="adj3" fmla="val 178190"/>
              <a:gd name="adj4" fmla="val 12869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100" dirty="0">
                <a:solidFill>
                  <a:srgbClr val="353535"/>
                </a:solidFill>
                <a:latin typeface="Calibri"/>
              </a:rPr>
              <a:t>Ülemiste reisi- terminal etapp 1 </a:t>
            </a:r>
          </a:p>
          <a:p>
            <a:pPr algn="ctr"/>
            <a:r>
              <a:rPr lang="et-EE" sz="1100" dirty="0">
                <a:solidFill>
                  <a:srgbClr val="353535"/>
                </a:solidFill>
                <a:latin typeface="Calibri"/>
              </a:rPr>
              <a:t>2021-2022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3A7EC047-9AC2-4E9C-9153-D3E7E9B57C4D}"/>
              </a:ext>
            </a:extLst>
          </p:cNvPr>
          <p:cNvSpPr/>
          <p:nvPr/>
        </p:nvSpPr>
        <p:spPr>
          <a:xfrm>
            <a:off x="5522218" y="3030610"/>
            <a:ext cx="1014398" cy="801495"/>
          </a:xfrm>
          <a:prstGeom prst="borderCallout1">
            <a:avLst>
              <a:gd name="adj1" fmla="val 52951"/>
              <a:gd name="adj2" fmla="val 100548"/>
              <a:gd name="adj3" fmla="val -57590"/>
              <a:gd name="adj4" fmla="val 153398"/>
            </a:avLst>
          </a:prstGeom>
          <a:solidFill>
            <a:srgbClr val="92D050"/>
          </a:solidFill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100" dirty="0">
                <a:solidFill>
                  <a:srgbClr val="353535"/>
                </a:solidFill>
                <a:latin typeface="Calibri"/>
              </a:rPr>
              <a:t>Ülemiste veeremidepoo etapp 1 </a:t>
            </a:r>
          </a:p>
          <a:p>
            <a:pPr algn="ctr"/>
            <a:r>
              <a:rPr lang="et-EE" sz="1100" dirty="0">
                <a:solidFill>
                  <a:srgbClr val="353535"/>
                </a:solidFill>
                <a:latin typeface="Calibri"/>
              </a:rPr>
              <a:t>2021-2022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045E091-522F-43D2-8C67-7AAFC813E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458114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10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D91316-5866-4864-806E-C73556F8F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1" y="413094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97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DC0C-A732-4029-907A-C7237CB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2493"/>
            <a:ext cx="3985902" cy="994173"/>
          </a:xfrm>
        </p:spPr>
        <p:txBody>
          <a:bodyPr>
            <a:normAutofit/>
          </a:bodyPr>
          <a:lstStyle/>
          <a:p>
            <a:r>
              <a:rPr lang="et-EE" sz="2100" dirty="0">
                <a:solidFill>
                  <a:schemeClr val="tx1"/>
                </a:solidFill>
              </a:rPr>
              <a:t>Investeeringute plaan 2019-2022</a:t>
            </a:r>
            <a:br>
              <a:rPr lang="et-EE" sz="2100" dirty="0">
                <a:solidFill>
                  <a:schemeClr val="tx1"/>
                </a:solidFill>
              </a:rPr>
            </a:br>
            <a:r>
              <a:rPr lang="et-EE" sz="2100" dirty="0">
                <a:solidFill>
                  <a:schemeClr val="tx1"/>
                </a:solidFill>
              </a:rPr>
              <a:t>Kohalikud projektid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B3B54-5E1A-4AB8-842A-6AB5A96B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09263"/>
            <a:ext cx="3985907" cy="2531940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t-EE" sz="1400" dirty="0"/>
              <a:t>Pärnu reisiterminal etapp 1: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t-EE" sz="1400" dirty="0"/>
              <a:t>teede, platside alusehitus;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t-EE" sz="1400" dirty="0"/>
              <a:t>tehnovõrgud.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sz="1400" dirty="0"/>
              <a:t>Infrastruktuuri hooldus-keskus etapp 1: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t-EE" sz="1400" dirty="0"/>
              <a:t>Ehituse baasi võimekus.</a:t>
            </a:r>
          </a:p>
          <a:p>
            <a:pPr indent="0">
              <a:buNone/>
            </a:pPr>
            <a:endParaRPr lang="et-EE" sz="1400" dirty="0"/>
          </a:p>
        </p:txBody>
      </p:sp>
      <p:sp>
        <p:nvSpPr>
          <p:cNvPr id="22" name="Freeform: Shape 1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AFA24-593A-4D35-8525-5510A7F7E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43" r="23343"/>
          <a:stretch/>
        </p:blipFill>
        <p:spPr>
          <a:xfrm>
            <a:off x="5062605" y="-1"/>
            <a:ext cx="4081395" cy="4241204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3" name="Callout: Line 12">
            <a:extLst>
              <a:ext uri="{FF2B5EF4-FFF2-40B4-BE49-F238E27FC236}">
                <a16:creationId xmlns:a16="http://schemas.microsoft.com/office/drawing/2014/main" id="{32984B0D-BCD3-42BA-8CF7-E6FDCC55EFD7}"/>
              </a:ext>
            </a:extLst>
          </p:cNvPr>
          <p:cNvSpPr/>
          <p:nvPr/>
        </p:nvSpPr>
        <p:spPr>
          <a:xfrm>
            <a:off x="7351627" y="364050"/>
            <a:ext cx="1014398" cy="801495"/>
          </a:xfrm>
          <a:prstGeom prst="borderCallout1">
            <a:avLst>
              <a:gd name="adj1" fmla="val 52106"/>
              <a:gd name="adj2" fmla="val -945"/>
              <a:gd name="adj3" fmla="val -9420"/>
              <a:gd name="adj4" fmla="val -10167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388"/>
            <a:r>
              <a:rPr lang="et-EE" sz="1100" dirty="0">
                <a:solidFill>
                  <a:srgbClr val="353535"/>
                </a:solidFill>
                <a:latin typeface="Calibri"/>
              </a:rPr>
              <a:t>Infrastruktuuri hoolduskeskus etapp 1 </a:t>
            </a:r>
          </a:p>
          <a:p>
            <a:pPr algn="ctr" defTabSz="683388"/>
            <a:r>
              <a:rPr lang="et-EE" sz="1100" dirty="0">
                <a:solidFill>
                  <a:srgbClr val="353535"/>
                </a:solidFill>
                <a:latin typeface="Calibri"/>
              </a:rPr>
              <a:t>2021-2022</a:t>
            </a:r>
            <a:endParaRPr lang="en-GB" sz="1100" dirty="0">
              <a:solidFill>
                <a:srgbClr val="353535"/>
              </a:solidFill>
              <a:latin typeface="Calibri"/>
            </a:endParaRP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3A7EC047-9AC2-4E9C-9153-D3E7E9B57C4D}"/>
              </a:ext>
            </a:extLst>
          </p:cNvPr>
          <p:cNvSpPr/>
          <p:nvPr/>
        </p:nvSpPr>
        <p:spPr>
          <a:xfrm>
            <a:off x="7174912" y="1901878"/>
            <a:ext cx="1014398" cy="801495"/>
          </a:xfrm>
          <a:prstGeom prst="borderCallout1">
            <a:avLst>
              <a:gd name="adj1" fmla="val 52106"/>
              <a:gd name="adj2" fmla="val -1613"/>
              <a:gd name="adj3" fmla="val -41533"/>
              <a:gd name="adj4" fmla="val -114357"/>
            </a:avLst>
          </a:prstGeom>
          <a:solidFill>
            <a:srgbClr val="92D050"/>
          </a:solidFill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t-EE" sz="1100" dirty="0">
                <a:solidFill>
                  <a:srgbClr val="353535"/>
                </a:solidFill>
                <a:latin typeface="Calibri"/>
              </a:rPr>
              <a:t>Pärnu reisi- terminal etapp 1 </a:t>
            </a:r>
          </a:p>
          <a:p>
            <a:pPr algn="ctr">
              <a:spcAft>
                <a:spcPts val="600"/>
              </a:spcAft>
            </a:pPr>
            <a:r>
              <a:rPr lang="et-EE" sz="1100" dirty="0">
                <a:solidFill>
                  <a:srgbClr val="353535"/>
                </a:solidFill>
                <a:latin typeface="Calibri"/>
              </a:rPr>
              <a:t>2019-2022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366530F-A90F-4833-A506-C4D745E5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458114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11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69DF7B-EC5B-4A57-997F-89A8AC2F6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1" y="413094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93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CB417DF-EB32-4E4D-9065-D8AE24AE2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0000"/>
          <a:stretch/>
        </p:blipFill>
        <p:spPr>
          <a:xfrm>
            <a:off x="21" y="10"/>
            <a:ext cx="9143980" cy="51434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616465" y="1708209"/>
            <a:ext cx="3527535" cy="3435291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2698AA-F063-4D56-BEDC-F2344E3B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515" y="2423948"/>
            <a:ext cx="2889031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23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Perspektiivsed kohalikud peatused Rail Baltica trassil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0248" y="3842844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1E1D47A-A560-4725-82D6-440ED4E1D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458114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12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22107E-733A-4777-A1E7-D99800F28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11" y="413094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5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Freeform: Shape 82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" name="Freeform: Shape 84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49" y="-1"/>
            <a:ext cx="4081393" cy="4241204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A6BAC-B897-421E-84D8-5C21855A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55" y="116900"/>
            <a:ext cx="3046982" cy="7825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1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Kolmas</a:t>
            </a:r>
            <a: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projekteerimis</a:t>
            </a:r>
            <a: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lõik</a:t>
            </a:r>
            <a: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Eestis</a:t>
            </a:r>
            <a: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Pärnu</a:t>
            </a:r>
            <a: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1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Eesti</a:t>
            </a:r>
            <a: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1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Läti</a:t>
            </a:r>
            <a: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piir</a:t>
            </a:r>
            <a:endParaRPr lang="en-US" sz="1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B9A35-EA91-4A75-990F-64EB48246379}"/>
              </a:ext>
            </a:extLst>
          </p:cNvPr>
          <p:cNvSpPr txBox="1"/>
          <p:nvPr/>
        </p:nvSpPr>
        <p:spPr>
          <a:xfrm>
            <a:off x="301942" y="899457"/>
            <a:ext cx="3220808" cy="31876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/>
              <a:t>Lõigu </a:t>
            </a:r>
            <a:r>
              <a:rPr lang="en-US" sz="1100" b="1" dirty="0" err="1"/>
              <a:t>pikkus</a:t>
            </a:r>
            <a:r>
              <a:rPr lang="en-US" sz="1100" b="1" dirty="0"/>
              <a:t> 94 km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Põhitrass</a:t>
            </a:r>
            <a:r>
              <a:rPr lang="en-US" sz="1100" b="1" dirty="0"/>
              <a:t> on </a:t>
            </a:r>
            <a:r>
              <a:rPr lang="en-US" sz="1100" b="1" dirty="0" err="1"/>
              <a:t>projekteerimise</a:t>
            </a:r>
            <a:r>
              <a:rPr lang="en-US" sz="1100" b="1" dirty="0"/>
              <a:t> </a:t>
            </a:r>
            <a:r>
              <a:rPr lang="en-US" sz="1100" b="1" dirty="0" err="1"/>
              <a:t>osas</a:t>
            </a:r>
            <a:r>
              <a:rPr lang="en-US" sz="1100" b="1" dirty="0"/>
              <a:t> </a:t>
            </a:r>
            <a:r>
              <a:rPr lang="en-US" sz="1100" b="1" dirty="0" err="1"/>
              <a:t>jaotatud</a:t>
            </a:r>
            <a:r>
              <a:rPr lang="en-US" sz="1100" b="1" dirty="0"/>
              <a:t> </a:t>
            </a:r>
            <a:r>
              <a:rPr lang="en-US" sz="1100" b="1" dirty="0" err="1"/>
              <a:t>kolmeks</a:t>
            </a:r>
            <a:r>
              <a:rPr lang="en-US" sz="1100" b="1" dirty="0"/>
              <a:t> </a:t>
            </a:r>
            <a:r>
              <a:rPr lang="en-US" sz="1100" b="1" dirty="0" err="1"/>
              <a:t>prioriteet</a:t>
            </a:r>
            <a:r>
              <a:rPr lang="en-US" sz="1100" b="1" dirty="0"/>
              <a:t> </a:t>
            </a:r>
            <a:r>
              <a:rPr lang="en-US" sz="1100" b="1" dirty="0" err="1"/>
              <a:t>lõiguks</a:t>
            </a:r>
            <a:r>
              <a:rPr lang="en-US" sz="1100" b="1" dirty="0"/>
              <a:t>: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100" b="1" dirty="0" err="1"/>
              <a:t>Tootsi-Pärnu</a:t>
            </a:r>
            <a:endParaRPr lang="en-US" sz="1100" b="1" dirty="0"/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100" b="1" dirty="0" err="1"/>
              <a:t>Pärnu-Häädemeeste</a:t>
            </a:r>
            <a:endParaRPr lang="en-US" sz="1100" b="1" dirty="0"/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100" b="1" dirty="0" err="1"/>
              <a:t>Häädemeeste</a:t>
            </a:r>
            <a:r>
              <a:rPr lang="en-US" sz="1100" b="1" dirty="0"/>
              <a:t>-EE/LV </a:t>
            </a:r>
            <a:r>
              <a:rPr lang="en-US" sz="1100" b="1" dirty="0" err="1"/>
              <a:t>piir</a:t>
            </a:r>
            <a:endParaRPr lang="en-US" sz="1100" b="1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Prioriteet</a:t>
            </a:r>
            <a:r>
              <a:rPr lang="en-US" sz="1100" b="1" dirty="0"/>
              <a:t> </a:t>
            </a:r>
            <a:r>
              <a:rPr lang="en-US" sz="1100" b="1" dirty="0" err="1"/>
              <a:t>lõigud</a:t>
            </a:r>
            <a:r>
              <a:rPr lang="en-US" sz="1100" b="1" dirty="0"/>
              <a:t> </a:t>
            </a:r>
            <a:r>
              <a:rPr lang="en-US" sz="1100" b="1" dirty="0" err="1"/>
              <a:t>kokku</a:t>
            </a:r>
            <a:r>
              <a:rPr lang="en-US" sz="1100" b="1" dirty="0"/>
              <a:t> </a:t>
            </a:r>
            <a:r>
              <a:rPr lang="en-US" sz="1100" b="1" dirty="0" err="1"/>
              <a:t>sisaldavad</a:t>
            </a:r>
            <a:r>
              <a:rPr lang="en-US" sz="1100" b="1" dirty="0"/>
              <a:t> </a:t>
            </a:r>
            <a:r>
              <a:rPr lang="en-US" sz="1100" b="1" dirty="0" err="1"/>
              <a:t>endas</a:t>
            </a:r>
            <a:r>
              <a:rPr lang="en-US" sz="1100" b="1" dirty="0"/>
              <a:t> ca 250 </a:t>
            </a:r>
            <a:r>
              <a:rPr lang="en-US" sz="1100" b="1" dirty="0" err="1"/>
              <a:t>ehitusobjekti</a:t>
            </a:r>
            <a:endParaRPr lang="en-US" sz="1100" b="1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Tähtsamad</a:t>
            </a:r>
            <a:r>
              <a:rPr lang="en-US" sz="1100" b="1" dirty="0"/>
              <a:t> </a:t>
            </a:r>
            <a:r>
              <a:rPr lang="en-US" sz="1100" b="1" dirty="0" err="1"/>
              <a:t>kohtobjektid</a:t>
            </a:r>
            <a:r>
              <a:rPr lang="en-US" sz="1100" b="1" dirty="0"/>
              <a:t> on: 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100" b="1" dirty="0" err="1"/>
              <a:t>Pärnu</a:t>
            </a:r>
            <a:r>
              <a:rPr lang="en-US" sz="1100" b="1" dirty="0"/>
              <a:t> </a:t>
            </a:r>
            <a:r>
              <a:rPr lang="en-US" sz="1100" b="1" dirty="0" err="1"/>
              <a:t>rahvusvaheline</a:t>
            </a:r>
            <a:r>
              <a:rPr lang="en-US" sz="1100" b="1" dirty="0"/>
              <a:t> </a:t>
            </a:r>
            <a:r>
              <a:rPr lang="en-US" sz="1100" b="1" dirty="0" err="1"/>
              <a:t>reisijate</a:t>
            </a:r>
            <a:r>
              <a:rPr lang="en-US" sz="1100" b="1" dirty="0"/>
              <a:t> </a:t>
            </a:r>
            <a:r>
              <a:rPr lang="en-US" sz="1100" b="1" dirty="0" err="1"/>
              <a:t>jaam</a:t>
            </a:r>
            <a:r>
              <a:rPr lang="en-US" sz="1100" b="1" dirty="0"/>
              <a:t> </a:t>
            </a:r>
            <a:r>
              <a:rPr lang="en-US" sz="1100" b="1" dirty="0" err="1"/>
              <a:t>koos</a:t>
            </a:r>
            <a:r>
              <a:rPr lang="en-US" sz="1100" b="1" dirty="0"/>
              <a:t> </a:t>
            </a:r>
            <a:r>
              <a:rPr lang="en-US" sz="1100" b="1" dirty="0" err="1"/>
              <a:t>terminaliga</a:t>
            </a:r>
            <a:r>
              <a:rPr lang="en-US" sz="1100" b="1" dirty="0"/>
              <a:t>, 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100" b="1" dirty="0" err="1"/>
              <a:t>Pärnu</a:t>
            </a:r>
            <a:r>
              <a:rPr lang="en-US" sz="1100" b="1" dirty="0"/>
              <a:t> </a:t>
            </a:r>
            <a:r>
              <a:rPr lang="en-US" sz="1100" b="1" dirty="0" err="1"/>
              <a:t>kaubajaam</a:t>
            </a:r>
            <a:r>
              <a:rPr lang="en-US" sz="1100" b="1" dirty="0"/>
              <a:t> </a:t>
            </a:r>
            <a:r>
              <a:rPr lang="en-US" sz="1100" b="1" dirty="0" err="1"/>
              <a:t>koos</a:t>
            </a:r>
            <a:r>
              <a:rPr lang="en-US" sz="1100" b="1" dirty="0"/>
              <a:t> </a:t>
            </a:r>
            <a:r>
              <a:rPr lang="en-US" sz="1100" b="1" dirty="0" err="1"/>
              <a:t>terminaliga</a:t>
            </a:r>
            <a:endParaRPr lang="en-US" sz="1100" b="1" dirty="0"/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100" b="1" dirty="0" err="1"/>
              <a:t>Raudtee</a:t>
            </a:r>
            <a:r>
              <a:rPr lang="en-US" sz="1100" b="1" dirty="0"/>
              <a:t> </a:t>
            </a:r>
            <a:r>
              <a:rPr lang="en-US" sz="1100" b="1" dirty="0" err="1"/>
              <a:t>infrastruktuuri</a:t>
            </a:r>
            <a:r>
              <a:rPr lang="en-US" sz="1100" b="1" dirty="0"/>
              <a:t> </a:t>
            </a:r>
            <a:r>
              <a:rPr lang="en-US" sz="1100" b="1" dirty="0" err="1"/>
              <a:t>hoolduskeskus</a:t>
            </a:r>
            <a:endParaRPr lang="en-US" sz="1100" b="1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/>
              <a:t>Põhitrassi </a:t>
            </a:r>
            <a:r>
              <a:rPr lang="en-US" sz="1100" b="1" dirty="0" err="1"/>
              <a:t>projekteerimise</a:t>
            </a:r>
            <a:r>
              <a:rPr lang="en-US" sz="1100" b="1" dirty="0"/>
              <a:t> </a:t>
            </a:r>
            <a:r>
              <a:rPr lang="en-US" sz="1100" b="1" dirty="0" err="1"/>
              <a:t>eest</a:t>
            </a:r>
            <a:r>
              <a:rPr lang="en-US" sz="1100" b="1" dirty="0"/>
              <a:t> </a:t>
            </a:r>
            <a:r>
              <a:rPr lang="en-US" sz="1100" b="1" dirty="0" err="1"/>
              <a:t>vastutab</a:t>
            </a:r>
            <a:r>
              <a:rPr lang="en-US" sz="1100" b="1" dirty="0"/>
              <a:t> RB Rail AS ja </a:t>
            </a:r>
            <a:r>
              <a:rPr lang="en-US" sz="1100" b="1" dirty="0" err="1"/>
              <a:t>kohtobjektide</a:t>
            </a:r>
            <a:r>
              <a:rPr lang="en-US" sz="1100" b="1" dirty="0"/>
              <a:t> </a:t>
            </a:r>
            <a:r>
              <a:rPr lang="en-US" sz="1100" b="1" dirty="0" err="1"/>
              <a:t>projekteerimise</a:t>
            </a:r>
            <a:r>
              <a:rPr lang="en-US" sz="1100" b="1" dirty="0"/>
              <a:t> </a:t>
            </a:r>
            <a:r>
              <a:rPr lang="en-US" sz="1100" b="1" dirty="0" err="1"/>
              <a:t>eest</a:t>
            </a:r>
            <a:r>
              <a:rPr lang="en-US" sz="1100" b="1" dirty="0"/>
              <a:t> Rail Baltic Estonia OÜ, </a:t>
            </a:r>
            <a:r>
              <a:rPr lang="en-US" sz="1100" b="1" dirty="0" err="1"/>
              <a:t>kuid</a:t>
            </a:r>
            <a:r>
              <a:rPr lang="en-US" sz="1100" b="1" dirty="0"/>
              <a:t> </a:t>
            </a:r>
            <a:r>
              <a:rPr lang="en-US" sz="1100" b="1" dirty="0" err="1"/>
              <a:t>tegutseme</a:t>
            </a:r>
            <a:r>
              <a:rPr lang="en-US" sz="1100" b="1" dirty="0"/>
              <a:t> </a:t>
            </a:r>
            <a:r>
              <a:rPr lang="en-US" sz="1100" b="1" dirty="0" err="1"/>
              <a:t>ühtse</a:t>
            </a:r>
            <a:r>
              <a:rPr lang="en-US" sz="1100" b="1" dirty="0"/>
              <a:t> </a:t>
            </a:r>
            <a:r>
              <a:rPr lang="en-US" sz="1100" b="1" dirty="0" err="1"/>
              <a:t>meeskonnana</a:t>
            </a:r>
            <a:endParaRPr lang="en-US" sz="1100" b="1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00" b="1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A0104-D385-44EF-B9EC-3E286C46B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91" y="116899"/>
            <a:ext cx="2735415" cy="482224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12C0CD02-D861-40C6-9795-1CB4892B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458114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13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93901-7C7D-4213-BB90-31249FCAE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1" y="413094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33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6BAC-B897-421E-84D8-5C21855A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23" y="1047216"/>
            <a:ext cx="3958000" cy="99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Põhitrassi </a:t>
            </a:r>
            <a:r>
              <a:rPr lang="en-US" sz="31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projekti</a:t>
            </a:r>
            <a:r>
              <a:rPr lang="en-US" sz="3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hetkeseis</a:t>
            </a:r>
            <a:endParaRPr lang="en-US" sz="31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B9A35-EA91-4A75-990F-64EB48246379}"/>
              </a:ext>
            </a:extLst>
          </p:cNvPr>
          <p:cNvSpPr txBox="1"/>
          <p:nvPr/>
        </p:nvSpPr>
        <p:spPr>
          <a:xfrm>
            <a:off x="604157" y="2153986"/>
            <a:ext cx="3418732" cy="23862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u="sng" dirty="0"/>
              <a:t>Hange </a:t>
            </a:r>
            <a:r>
              <a:rPr lang="en-US" sz="1200" b="1" u="sng" dirty="0" err="1"/>
              <a:t>projekteerija</a:t>
            </a:r>
            <a:r>
              <a:rPr lang="en-US" sz="1200" b="1" u="sng" dirty="0"/>
              <a:t> </a:t>
            </a:r>
            <a:r>
              <a:rPr lang="en-US" sz="1200" b="1" u="sng" dirty="0" err="1"/>
              <a:t>leidmiseks</a:t>
            </a:r>
            <a:endParaRPr lang="en-US" sz="1200" b="1" u="sng" dirty="0"/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Hanke </a:t>
            </a:r>
            <a:r>
              <a:rPr lang="en-US" sz="1200" b="1" dirty="0" err="1"/>
              <a:t>esimene</a:t>
            </a:r>
            <a:r>
              <a:rPr lang="en-US" sz="1200" b="1" dirty="0"/>
              <a:t> </a:t>
            </a:r>
            <a:r>
              <a:rPr lang="en-US" sz="1200" b="1" dirty="0" err="1"/>
              <a:t>etapp</a:t>
            </a:r>
            <a:r>
              <a:rPr lang="en-US" sz="1200" b="1" dirty="0"/>
              <a:t> </a:t>
            </a:r>
            <a:r>
              <a:rPr lang="en-US" sz="1200" b="1" dirty="0" err="1"/>
              <a:t>nov.</a:t>
            </a:r>
            <a:r>
              <a:rPr lang="en-US" sz="1200" b="1" dirty="0"/>
              <a:t> 2018- </a:t>
            </a:r>
            <a:r>
              <a:rPr lang="en-US" sz="1200" b="1" dirty="0" err="1"/>
              <a:t>apr.</a:t>
            </a:r>
            <a:r>
              <a:rPr lang="en-US" sz="1200" b="1" dirty="0"/>
              <a:t> 2019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Hanke </a:t>
            </a:r>
            <a:r>
              <a:rPr lang="en-US" sz="1200" b="1" dirty="0" err="1"/>
              <a:t>teine</a:t>
            </a:r>
            <a:r>
              <a:rPr lang="en-US" sz="1200" b="1" dirty="0"/>
              <a:t> </a:t>
            </a:r>
            <a:r>
              <a:rPr lang="en-US" sz="1200" b="1" dirty="0" err="1"/>
              <a:t>etapp</a:t>
            </a:r>
            <a:r>
              <a:rPr lang="en-US" sz="1200" b="1" dirty="0"/>
              <a:t>: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 err="1"/>
              <a:t>Pakkumised</a:t>
            </a:r>
            <a:r>
              <a:rPr lang="en-US" sz="1200" b="1" dirty="0"/>
              <a:t> </a:t>
            </a:r>
            <a:r>
              <a:rPr lang="en-US" sz="1200" b="1" dirty="0" err="1"/>
              <a:t>esitatud</a:t>
            </a:r>
            <a:r>
              <a:rPr lang="en-US" sz="1200" b="1" dirty="0"/>
              <a:t> </a:t>
            </a:r>
            <a:r>
              <a:rPr lang="en-US" sz="1200" b="1" dirty="0" err="1"/>
              <a:t>okt</a:t>
            </a:r>
            <a:r>
              <a:rPr lang="en-US" sz="1200" b="1" dirty="0"/>
              <a:t>. 2019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 err="1"/>
              <a:t>Läbirääkimised</a:t>
            </a:r>
            <a:r>
              <a:rPr lang="en-US" sz="1200" b="1" dirty="0"/>
              <a:t> </a:t>
            </a:r>
            <a:r>
              <a:rPr lang="en-US" sz="1200" b="1" dirty="0" err="1"/>
              <a:t>nov.</a:t>
            </a:r>
            <a:r>
              <a:rPr lang="en-US" sz="1200" b="1" dirty="0"/>
              <a:t> 2019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 err="1"/>
              <a:t>Parimate</a:t>
            </a:r>
            <a:r>
              <a:rPr lang="en-US" sz="1200" b="1" dirty="0"/>
              <a:t> ja </a:t>
            </a:r>
            <a:r>
              <a:rPr lang="en-US" sz="1200" b="1" dirty="0" err="1"/>
              <a:t>lõplike</a:t>
            </a:r>
            <a:r>
              <a:rPr lang="en-US" sz="1200" b="1" dirty="0"/>
              <a:t> </a:t>
            </a:r>
            <a:r>
              <a:rPr lang="en-US" sz="1200" b="1" dirty="0" err="1"/>
              <a:t>pakkumiste</a:t>
            </a:r>
            <a:r>
              <a:rPr lang="en-US" sz="1200" b="1" dirty="0"/>
              <a:t> </a:t>
            </a:r>
            <a:r>
              <a:rPr lang="en-US" sz="1200" b="1" dirty="0" err="1"/>
              <a:t>esitamine</a:t>
            </a:r>
            <a:r>
              <a:rPr lang="en-US" sz="1200" b="1" dirty="0"/>
              <a:t> dets. 2019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 err="1"/>
              <a:t>Lepingu</a:t>
            </a:r>
            <a:r>
              <a:rPr lang="en-US" sz="1200" b="1" dirty="0"/>
              <a:t> </a:t>
            </a:r>
            <a:r>
              <a:rPr lang="en-US" sz="1200" b="1" dirty="0" err="1"/>
              <a:t>eelduslik</a:t>
            </a:r>
            <a:r>
              <a:rPr lang="en-US" sz="1200" b="1" dirty="0"/>
              <a:t> </a:t>
            </a:r>
            <a:r>
              <a:rPr lang="en-US" sz="1200" b="1" dirty="0" err="1"/>
              <a:t>sõlmimise</a:t>
            </a:r>
            <a:r>
              <a:rPr lang="en-US" sz="1200" b="1" dirty="0"/>
              <a:t> </a:t>
            </a:r>
            <a:r>
              <a:rPr lang="en-US" sz="1200" b="1" dirty="0" err="1"/>
              <a:t>aeg</a:t>
            </a:r>
            <a:r>
              <a:rPr lang="en-US" sz="1200" b="1" dirty="0"/>
              <a:t> </a:t>
            </a:r>
            <a:r>
              <a:rPr lang="en-US" sz="1200" b="1" dirty="0" err="1"/>
              <a:t>jaan</a:t>
            </a:r>
            <a:r>
              <a:rPr lang="en-US" sz="1200" b="1" dirty="0"/>
              <a:t>. 2020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8753" y="1987977"/>
            <a:ext cx="2338578" cy="233857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197" y="2111421"/>
            <a:ext cx="2091690" cy="20916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7644" y="0"/>
            <a:ext cx="3148545" cy="273765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52" y="0"/>
            <a:ext cx="3025737" cy="2614842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Artist">
            <a:extLst>
              <a:ext uri="{FF2B5EF4-FFF2-40B4-BE49-F238E27FC236}">
                <a16:creationId xmlns:a16="http://schemas.microsoft.com/office/drawing/2014/main" id="{3647BFAD-E5B4-4622-B475-01DAE9EDA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1184" y="222894"/>
            <a:ext cx="1765082" cy="1765082"/>
          </a:xfrm>
          <a:prstGeom prst="rect">
            <a:avLst/>
          </a:prstGeom>
        </p:spPr>
      </p:pic>
      <p:pic>
        <p:nvPicPr>
          <p:cNvPr id="11" name="Graphic 10" descr="Open hand with plant">
            <a:extLst>
              <a:ext uri="{FF2B5EF4-FFF2-40B4-BE49-F238E27FC236}">
                <a16:creationId xmlns:a16="http://schemas.microsoft.com/office/drawing/2014/main" id="{8291B042-58EC-4435-B5E9-8F1A23DEF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7024" y="2539342"/>
            <a:ext cx="1306019" cy="1306019"/>
          </a:xfrm>
          <a:prstGeom prst="rect">
            <a:avLst/>
          </a:prstGeom>
        </p:spPr>
      </p:pic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6099" y="3024187"/>
            <a:ext cx="2477901" cy="2119313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9816" y="3147904"/>
            <a:ext cx="2354184" cy="1995596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Ruler">
            <a:extLst>
              <a:ext uri="{FF2B5EF4-FFF2-40B4-BE49-F238E27FC236}">
                <a16:creationId xmlns:a16="http://schemas.microsoft.com/office/drawing/2014/main" id="{E0302EBA-74E0-4298-B4A6-74DBF5BAD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05009" y="3643312"/>
            <a:ext cx="1368856" cy="1368856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BA0DA61-BC01-458D-9A16-0F1293DB7234}"/>
              </a:ext>
            </a:extLst>
          </p:cNvPr>
          <p:cNvSpPr txBox="1">
            <a:spLocks/>
          </p:cNvSpPr>
          <p:nvPr/>
        </p:nvSpPr>
        <p:spPr>
          <a:xfrm>
            <a:off x="8309538" y="4601571"/>
            <a:ext cx="411480" cy="41148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en-US"/>
            </a:defPPr>
            <a:lvl1pPr marL="0" algn="r" defTabSz="6858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14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D793C38-23C5-4A3C-9853-0AC00376A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11" y="413094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94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6BAC-B897-421E-84D8-5C21855A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332" y="3696135"/>
            <a:ext cx="2640841" cy="9647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t-EE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Projekteerimise järgmised </a:t>
            </a:r>
            <a:r>
              <a:rPr lang="et-EE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etappid</a:t>
            </a: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F8AE6E-38CD-4B2A-8E02-F099DD3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594" y="471781"/>
            <a:ext cx="912912" cy="644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onstruction Documents.jpg">
            <a:extLst>
              <a:ext uri="{FF2B5EF4-FFF2-40B4-BE49-F238E27FC236}">
                <a16:creationId xmlns:a16="http://schemas.microsoft.com/office/drawing/2014/main" id="{9E079610-81F3-4D8F-A0B1-8FEFB4681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6" r="32668" b="3"/>
          <a:stretch/>
        </p:blipFill>
        <p:spPr bwMode="auto">
          <a:xfrm>
            <a:off x="639907" y="557091"/>
            <a:ext cx="552697" cy="4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ight Triangle 84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82762" y="476653"/>
            <a:ext cx="510306" cy="63731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A07809-FD84-4293-BEDA-C920BB2A1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7264" y="6639"/>
            <a:ext cx="1182114" cy="11095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FA6379-E480-4DFE-8E5B-CE591A431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82" r="37568"/>
          <a:stretch/>
        </p:blipFill>
        <p:spPr>
          <a:xfrm>
            <a:off x="3886509" y="139684"/>
            <a:ext cx="847565" cy="847565"/>
          </a:xfrm>
          <a:prstGeom prst="rect">
            <a:avLst/>
          </a:prstGeom>
        </p:spPr>
      </p:pic>
      <p:sp>
        <p:nvSpPr>
          <p:cNvPr id="89" name="Right Triangle 88">
            <a:extLst>
              <a:ext uri="{FF2B5EF4-FFF2-40B4-BE49-F238E27FC236}">
                <a16:creationId xmlns:a16="http://schemas.microsoft.com/office/drawing/2014/main" id="{A06D4B98-7FBD-4771-9C71-AE026D670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2722" y="0"/>
            <a:ext cx="819195" cy="1109524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E32D174-F8A9-4FF0-8888-1B4F5E18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8052" y="466139"/>
            <a:ext cx="3024378" cy="16527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69201C5-687E-46FB-BA72-23BA40BFE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30" y="2136067"/>
            <a:ext cx="1754306" cy="2562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35607" y="743912"/>
            <a:ext cx="1028700" cy="1767583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A439E11-755A-4258-859D-56A6B6AFC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33779" y="1114373"/>
            <a:ext cx="1493203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Bidding.jpg">
            <a:extLst>
              <a:ext uri="{FF2B5EF4-FFF2-40B4-BE49-F238E27FC236}">
                <a16:creationId xmlns:a16="http://schemas.microsoft.com/office/drawing/2014/main" id="{C7F5E181-E3A7-48CE-BD57-BF15C7BCC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0" r="33600"/>
          <a:stretch/>
        </p:blipFill>
        <p:spPr bwMode="auto">
          <a:xfrm>
            <a:off x="2562085" y="1224079"/>
            <a:ext cx="802048" cy="8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Right Triangle 98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05121" y="1828173"/>
            <a:ext cx="244200" cy="304977"/>
          </a:xfrm>
          <a:prstGeom prst="rtTriangle">
            <a:avLst/>
          </a:prstGeom>
          <a:solidFill>
            <a:srgbClr val="FF6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chematic Design.jpg">
            <a:extLst>
              <a:ext uri="{FF2B5EF4-FFF2-40B4-BE49-F238E27FC236}">
                <a16:creationId xmlns:a16="http://schemas.microsoft.com/office/drawing/2014/main" id="{D0ECF1D2-3D25-4DC6-A4BA-D4DE835FC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19831" b="-1"/>
          <a:stretch/>
        </p:blipFill>
        <p:spPr bwMode="auto">
          <a:xfrm>
            <a:off x="5853043" y="595148"/>
            <a:ext cx="2668956" cy="141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ight Triangle 100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37936" y="2432291"/>
            <a:ext cx="1410822" cy="819195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E84BD56-679D-4E0C-9C9B-D694ABF0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4425" y="2132489"/>
            <a:ext cx="2606040" cy="14127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ight Triangle 104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0326" y="1116166"/>
            <a:ext cx="819195" cy="1023074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03DB71A4-74AA-406D-9553-61C0C6D23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0819" y="1111308"/>
            <a:ext cx="1168347" cy="1021842"/>
          </a:xfrm>
          <a:custGeom>
            <a:avLst/>
            <a:gdLst>
              <a:gd name="connsiteX0" fmla="*/ 0 w 1557796"/>
              <a:gd name="connsiteY0" fmla="*/ 0 h 1362456"/>
              <a:gd name="connsiteX1" fmla="*/ 1557796 w 1557796"/>
              <a:gd name="connsiteY1" fmla="*/ 0 h 1362456"/>
              <a:gd name="connsiteX2" fmla="*/ 1557796 w 1557796"/>
              <a:gd name="connsiteY2" fmla="*/ 1362456 h 1362456"/>
              <a:gd name="connsiteX3" fmla="*/ 1090945 w 1557796"/>
              <a:gd name="connsiteY3" fmla="*/ 1362456 h 136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7796" h="1362456">
                <a:moveTo>
                  <a:pt x="0" y="0"/>
                </a:moveTo>
                <a:lnTo>
                  <a:pt x="1557796" y="0"/>
                </a:lnTo>
                <a:lnTo>
                  <a:pt x="1557796" y="1362456"/>
                </a:lnTo>
                <a:lnTo>
                  <a:pt x="1090945" y="136245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9" name="Right Triangle 108">
            <a:extLst>
              <a:ext uri="{FF2B5EF4-FFF2-40B4-BE49-F238E27FC236}">
                <a16:creationId xmlns:a16="http://schemas.microsoft.com/office/drawing/2014/main" id="{DA9994C2-211B-4BF6-B6A0-D67471594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7264" y="1110076"/>
            <a:ext cx="819195" cy="1023074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63884-F7E7-4DB5-B9A4-085E60FCF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35" y="2867244"/>
            <a:ext cx="1524162" cy="1139749"/>
          </a:xfrm>
          <a:prstGeom prst="rect">
            <a:avLst/>
          </a:prstGeom>
        </p:spPr>
      </p:pic>
      <p:pic>
        <p:nvPicPr>
          <p:cNvPr id="1032" name="Picture 8" descr="Construction Administration.jpg">
            <a:extLst>
              <a:ext uri="{FF2B5EF4-FFF2-40B4-BE49-F238E27FC236}">
                <a16:creationId xmlns:a16="http://schemas.microsoft.com/office/drawing/2014/main" id="{19DD7D6A-EF58-4020-B77C-4D9089AEC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2" r="32037" b="-2"/>
          <a:stretch/>
        </p:blipFill>
        <p:spPr bwMode="auto">
          <a:xfrm>
            <a:off x="3661155" y="2234613"/>
            <a:ext cx="1441198" cy="12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Right Triangle 110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087221" y="3710585"/>
            <a:ext cx="1121638" cy="837806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B9A35-EA91-4A75-990F-64EB48246379}"/>
              </a:ext>
            </a:extLst>
          </p:cNvPr>
          <p:cNvSpPr txBox="1"/>
          <p:nvPr/>
        </p:nvSpPr>
        <p:spPr>
          <a:xfrm>
            <a:off x="5902497" y="2305808"/>
            <a:ext cx="2779933" cy="2562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Kõrges</a:t>
            </a:r>
            <a:r>
              <a:rPr lang="en-US" sz="1100" b="1" dirty="0"/>
              <a:t> </a:t>
            </a:r>
            <a:r>
              <a:rPr lang="en-US" sz="1100" b="1" dirty="0" err="1"/>
              <a:t>täpsusastmes</a:t>
            </a:r>
            <a:r>
              <a:rPr lang="en-US" sz="1100" b="1" dirty="0"/>
              <a:t> </a:t>
            </a:r>
            <a:r>
              <a:rPr lang="en-US" sz="1100" b="1" dirty="0" err="1"/>
              <a:t>ehitusuuringute</a:t>
            </a:r>
            <a:r>
              <a:rPr lang="en-US" sz="1100" b="1" dirty="0"/>
              <a:t> </a:t>
            </a:r>
            <a:r>
              <a:rPr lang="en-US" sz="1100" b="1" dirty="0" err="1"/>
              <a:t>läbiviimine</a:t>
            </a:r>
            <a:endParaRPr lang="en-US" sz="1100" b="1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Keskkonnamõjude</a:t>
            </a:r>
            <a:r>
              <a:rPr lang="en-US" sz="1100" b="1" dirty="0"/>
              <a:t> </a:t>
            </a:r>
            <a:r>
              <a:rPr lang="en-US" sz="1100" b="1" dirty="0" err="1"/>
              <a:t>hindamine</a:t>
            </a:r>
            <a:r>
              <a:rPr lang="en-US" sz="1100" b="1" dirty="0"/>
              <a:t> (</a:t>
            </a:r>
            <a:r>
              <a:rPr lang="en-US" sz="1100" b="1" dirty="0" err="1"/>
              <a:t>paralleelselt</a:t>
            </a:r>
            <a:r>
              <a:rPr lang="en-US" sz="1100" b="1" dirty="0"/>
              <a:t> </a:t>
            </a:r>
            <a:r>
              <a:rPr lang="en-US" sz="1100" b="1" dirty="0" err="1"/>
              <a:t>kogu</a:t>
            </a:r>
            <a:r>
              <a:rPr lang="en-US" sz="1100" b="1" dirty="0"/>
              <a:t> </a:t>
            </a:r>
            <a:r>
              <a:rPr lang="en-US" sz="1100" b="1" dirty="0" err="1"/>
              <a:t>projekteerimisega</a:t>
            </a:r>
            <a:r>
              <a:rPr lang="en-US" sz="1100" b="1" dirty="0"/>
              <a:t>)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Projektlahenduste</a:t>
            </a:r>
            <a:r>
              <a:rPr lang="en-US" sz="1100" b="1" dirty="0"/>
              <a:t> </a:t>
            </a:r>
            <a:r>
              <a:rPr lang="en-US" sz="1100" b="1" dirty="0" err="1"/>
              <a:t>optimeerimine</a:t>
            </a:r>
            <a:endParaRPr lang="en-US" sz="1100" b="1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Põhiprojekti</a:t>
            </a:r>
            <a:r>
              <a:rPr lang="en-US" sz="1100" b="1" dirty="0"/>
              <a:t> </a:t>
            </a:r>
            <a:r>
              <a:rPr lang="en-US" sz="1100" b="1" dirty="0" err="1"/>
              <a:t>koostamine</a:t>
            </a:r>
            <a:endParaRPr lang="en-US" sz="1100" b="1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Tööprojekti</a:t>
            </a:r>
            <a:r>
              <a:rPr lang="en-US" sz="1100" b="1" dirty="0"/>
              <a:t> </a:t>
            </a:r>
            <a:r>
              <a:rPr lang="en-US" sz="1100" b="1" dirty="0" err="1"/>
              <a:t>koostamine</a:t>
            </a:r>
            <a:endParaRPr lang="et-EE" sz="1100" b="1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Autorijärelvalve</a:t>
            </a:r>
            <a:r>
              <a:rPr lang="en-US" sz="1100" b="1" dirty="0"/>
              <a:t> </a:t>
            </a:r>
            <a:r>
              <a:rPr lang="en-US" sz="1100" b="1" dirty="0" err="1"/>
              <a:t>ehituse</a:t>
            </a:r>
            <a:r>
              <a:rPr lang="en-US" sz="1100" b="1" dirty="0"/>
              <a:t> </a:t>
            </a:r>
            <a:r>
              <a:rPr lang="en-US" sz="1100" b="1" dirty="0" err="1"/>
              <a:t>ajal</a:t>
            </a:r>
            <a:endParaRPr lang="en-US" sz="1100" b="1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1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780550DC-C307-43AB-B6B4-7691BF944182}"/>
              </a:ext>
            </a:extLst>
          </p:cNvPr>
          <p:cNvSpPr txBox="1">
            <a:spLocks/>
          </p:cNvSpPr>
          <p:nvPr/>
        </p:nvSpPr>
        <p:spPr>
          <a:xfrm>
            <a:off x="8257690" y="464327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en-US"/>
            </a:defPPr>
            <a:lvl1pPr marL="0" algn="r" defTabSz="6858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15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F24F98B-61F9-4458-BEB0-99B8CA830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33" y="435270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29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6BAC-B897-421E-84D8-5C21855A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2493"/>
            <a:ext cx="3985902" cy="99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t-EE" sz="3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Projekteerimise eesmärgid</a:t>
            </a:r>
            <a:endParaRPr lang="en-US" sz="31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B9A35-EA91-4A75-990F-64EB48246379}"/>
              </a:ext>
            </a:extLst>
          </p:cNvPr>
          <p:cNvSpPr txBox="1"/>
          <p:nvPr/>
        </p:nvSpPr>
        <p:spPr>
          <a:xfrm>
            <a:off x="571500" y="1709263"/>
            <a:ext cx="3985907" cy="2531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Analüüsida</a:t>
            </a:r>
            <a:r>
              <a:rPr lang="en-US" sz="1100" b="1" dirty="0"/>
              <a:t> </a:t>
            </a:r>
            <a:r>
              <a:rPr lang="en-US" sz="1100" b="1" dirty="0" err="1"/>
              <a:t>võimalusi</a:t>
            </a:r>
            <a:r>
              <a:rPr lang="en-US" sz="1100" b="1" dirty="0"/>
              <a:t> </a:t>
            </a:r>
            <a:r>
              <a:rPr lang="en-US" sz="1100" b="1" dirty="0" err="1"/>
              <a:t>projektlahenduste</a:t>
            </a:r>
            <a:r>
              <a:rPr lang="en-US" sz="1100" b="1" dirty="0"/>
              <a:t> </a:t>
            </a:r>
            <a:r>
              <a:rPr lang="en-US" sz="1100" b="1" dirty="0" err="1"/>
              <a:t>optimeerimiseks</a:t>
            </a:r>
            <a:r>
              <a:rPr lang="en-US" sz="1100" b="1" dirty="0"/>
              <a:t> </a:t>
            </a:r>
            <a:r>
              <a:rPr lang="en-US" sz="1100" b="1" dirty="0" err="1"/>
              <a:t>kehtestatud</a:t>
            </a:r>
            <a:r>
              <a:rPr lang="en-US" sz="1100" b="1" dirty="0"/>
              <a:t> </a:t>
            </a:r>
            <a:r>
              <a:rPr lang="en-US" sz="1100" b="1" dirty="0" err="1"/>
              <a:t>planeeringu</a:t>
            </a:r>
            <a:r>
              <a:rPr lang="en-US" sz="1100" b="1" dirty="0"/>
              <a:t> </a:t>
            </a:r>
            <a:r>
              <a:rPr lang="en-US" sz="1100" b="1" dirty="0" err="1"/>
              <a:t>raamides</a:t>
            </a:r>
            <a:r>
              <a:rPr lang="en-US" sz="1100" b="1" dirty="0"/>
              <a:t> </a:t>
            </a:r>
            <a:r>
              <a:rPr lang="en-US" sz="1100" b="1" dirty="0" err="1"/>
              <a:t>saavutamaks</a:t>
            </a:r>
            <a:r>
              <a:rPr lang="en-US" sz="1100" b="1" dirty="0"/>
              <a:t> </a:t>
            </a:r>
            <a:r>
              <a:rPr lang="en-US" sz="1100" b="1" dirty="0" err="1"/>
              <a:t>veelgi</a:t>
            </a:r>
            <a:r>
              <a:rPr lang="en-US" sz="1100" b="1" dirty="0"/>
              <a:t> </a:t>
            </a:r>
            <a:r>
              <a:rPr lang="en-US" sz="1100" b="1" dirty="0" err="1"/>
              <a:t>suuremat</a:t>
            </a:r>
            <a:r>
              <a:rPr lang="en-US" sz="1100" b="1" dirty="0"/>
              <a:t> </a:t>
            </a:r>
            <a:r>
              <a:rPr lang="en-US" sz="1100" b="1" dirty="0" err="1"/>
              <a:t>energia</a:t>
            </a:r>
            <a:r>
              <a:rPr lang="en-US" sz="1100" b="1" dirty="0"/>
              <a:t> </a:t>
            </a:r>
            <a:r>
              <a:rPr lang="en-US" sz="1100" b="1" dirty="0" err="1"/>
              <a:t>kokkuhoidu</a:t>
            </a:r>
            <a:r>
              <a:rPr lang="en-US" sz="1100" b="1" dirty="0"/>
              <a:t> ja </a:t>
            </a:r>
            <a:r>
              <a:rPr lang="en-US" sz="1100" b="1" dirty="0" err="1"/>
              <a:t>ajasäästu</a:t>
            </a:r>
            <a:endParaRPr lang="en-US" sz="1100" b="1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Täpsustada</a:t>
            </a:r>
            <a:r>
              <a:rPr lang="en-US" sz="1100" b="1" dirty="0"/>
              <a:t> </a:t>
            </a:r>
            <a:r>
              <a:rPr lang="en-US" sz="1100" b="1" dirty="0" err="1"/>
              <a:t>keskkonnamõjude</a:t>
            </a:r>
            <a:r>
              <a:rPr lang="en-US" sz="1100" b="1" dirty="0"/>
              <a:t> </a:t>
            </a:r>
            <a:r>
              <a:rPr lang="en-US" sz="1100" b="1" dirty="0" err="1"/>
              <a:t>strateegilises</a:t>
            </a:r>
            <a:r>
              <a:rPr lang="en-US" sz="1100" b="1" dirty="0"/>
              <a:t> </a:t>
            </a:r>
            <a:r>
              <a:rPr lang="en-US" sz="1100" b="1" dirty="0" err="1"/>
              <a:t>hindamisega</a:t>
            </a:r>
            <a:r>
              <a:rPr lang="en-US" sz="1100" b="1" dirty="0"/>
              <a:t> (KSH) </a:t>
            </a:r>
            <a:r>
              <a:rPr lang="en-US" sz="1100" b="1" dirty="0" err="1"/>
              <a:t>ette</a:t>
            </a:r>
            <a:r>
              <a:rPr lang="en-US" sz="1100" b="1" dirty="0"/>
              <a:t> </a:t>
            </a:r>
            <a:r>
              <a:rPr lang="en-US" sz="1100" b="1" dirty="0" err="1"/>
              <a:t>antud</a:t>
            </a:r>
            <a:r>
              <a:rPr lang="en-US" sz="1100" b="1" dirty="0"/>
              <a:t> </a:t>
            </a:r>
            <a:r>
              <a:rPr lang="en-US" sz="1100" b="1" dirty="0" err="1"/>
              <a:t>leevendusmeetmeid</a:t>
            </a:r>
            <a:r>
              <a:rPr lang="en-US" sz="1100" b="1" dirty="0"/>
              <a:t> ja </a:t>
            </a:r>
            <a:r>
              <a:rPr lang="en-US" sz="1100" b="1" dirty="0" err="1"/>
              <a:t>täpsustada</a:t>
            </a:r>
            <a:r>
              <a:rPr lang="en-US" sz="1100" b="1" dirty="0"/>
              <a:t> KSH-d </a:t>
            </a:r>
            <a:r>
              <a:rPr lang="en-US" sz="1100" b="1" dirty="0" err="1"/>
              <a:t>osades</a:t>
            </a:r>
            <a:r>
              <a:rPr lang="en-US" sz="1100" b="1" dirty="0"/>
              <a:t> </a:t>
            </a:r>
            <a:r>
              <a:rPr lang="en-US" sz="1100" b="1" dirty="0" err="1"/>
              <a:t>kus</a:t>
            </a:r>
            <a:r>
              <a:rPr lang="en-US" sz="1100" b="1" dirty="0"/>
              <a:t> on see </a:t>
            </a:r>
            <a:r>
              <a:rPr lang="en-US" sz="1100" b="1" dirty="0" err="1"/>
              <a:t>ettenähtud</a:t>
            </a:r>
            <a:r>
              <a:rPr lang="en-US" sz="1100" b="1" dirty="0"/>
              <a:t>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Detailiseerida</a:t>
            </a:r>
            <a:r>
              <a:rPr lang="en-US" sz="1100" b="1" dirty="0"/>
              <a:t> </a:t>
            </a:r>
            <a:r>
              <a:rPr lang="en-US" sz="1100" b="1" dirty="0" err="1"/>
              <a:t>tehnilised</a:t>
            </a:r>
            <a:r>
              <a:rPr lang="en-US" sz="1100" b="1" dirty="0"/>
              <a:t> </a:t>
            </a:r>
            <a:r>
              <a:rPr lang="en-US" sz="1100" b="1" dirty="0" err="1"/>
              <a:t>lahendused</a:t>
            </a:r>
            <a:r>
              <a:rPr lang="en-US" sz="1100" b="1" dirty="0"/>
              <a:t> </a:t>
            </a:r>
            <a:r>
              <a:rPr lang="en-US" sz="1100" b="1" dirty="0" err="1"/>
              <a:t>täpsusastmes</a:t>
            </a:r>
            <a:r>
              <a:rPr lang="en-US" sz="1100" b="1" dirty="0"/>
              <a:t>, </a:t>
            </a:r>
            <a:r>
              <a:rPr lang="en-US" sz="1100" b="1" dirty="0" err="1"/>
              <a:t>milline</a:t>
            </a:r>
            <a:r>
              <a:rPr lang="en-US" sz="1100" b="1" dirty="0"/>
              <a:t> </a:t>
            </a:r>
            <a:r>
              <a:rPr lang="en-US" sz="1100" b="1" dirty="0" err="1"/>
              <a:t>võimaldab</a:t>
            </a:r>
            <a:r>
              <a:rPr lang="en-US" sz="1100" b="1" dirty="0"/>
              <a:t> </a:t>
            </a:r>
            <a:r>
              <a:rPr lang="en-US" sz="1100" b="1" dirty="0" err="1"/>
              <a:t>ehituse</a:t>
            </a:r>
            <a:r>
              <a:rPr lang="en-US" sz="1100" b="1" dirty="0"/>
              <a:t> </a:t>
            </a:r>
            <a:r>
              <a:rPr lang="en-US" sz="1100" b="1" dirty="0" err="1"/>
              <a:t>hankimist</a:t>
            </a:r>
            <a:r>
              <a:rPr lang="en-US" sz="1100" b="1" dirty="0"/>
              <a:t> ja </a:t>
            </a:r>
            <a:r>
              <a:rPr lang="en-US" sz="1100" b="1" dirty="0" err="1"/>
              <a:t>läbiviimist</a:t>
            </a:r>
            <a:r>
              <a:rPr lang="en-US" sz="1100" b="1" dirty="0"/>
              <a:t>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Saavutada</a:t>
            </a:r>
            <a:r>
              <a:rPr lang="en-US" sz="1100" b="1" dirty="0"/>
              <a:t> </a:t>
            </a:r>
            <a:r>
              <a:rPr lang="en-US" sz="1100" b="1" dirty="0" err="1"/>
              <a:t>ehitusõigus</a:t>
            </a:r>
            <a:r>
              <a:rPr lang="en-US" sz="1100" b="1" dirty="0"/>
              <a:t> </a:t>
            </a:r>
            <a:r>
              <a:rPr lang="en-US" sz="1100" b="1" dirty="0" err="1"/>
              <a:t>läbi</a:t>
            </a:r>
            <a:r>
              <a:rPr lang="en-US" sz="1100" b="1" dirty="0"/>
              <a:t> </a:t>
            </a:r>
            <a:r>
              <a:rPr lang="en-US" sz="1100" b="1" dirty="0" err="1"/>
              <a:t>ehituslubade</a:t>
            </a:r>
            <a:endParaRPr lang="en-US" sz="1100" b="1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 err="1"/>
              <a:t>Projekteerida</a:t>
            </a:r>
            <a:r>
              <a:rPr lang="en-US" sz="1100" b="1" dirty="0"/>
              <a:t> </a:t>
            </a:r>
            <a:r>
              <a:rPr lang="en-US" sz="1100" b="1" dirty="0" err="1"/>
              <a:t>kohalikud</a:t>
            </a:r>
            <a:r>
              <a:rPr lang="en-US" sz="1100" b="1" dirty="0"/>
              <a:t> </a:t>
            </a:r>
            <a:r>
              <a:rPr lang="en-US" sz="1100" b="1" dirty="0" err="1"/>
              <a:t>peatused</a:t>
            </a:r>
            <a:r>
              <a:rPr lang="en-US" sz="1100" b="1" dirty="0"/>
              <a:t> </a:t>
            </a:r>
            <a:r>
              <a:rPr lang="en-US" sz="1100" b="1" dirty="0" err="1"/>
              <a:t>kontseptuaalsel</a:t>
            </a:r>
            <a:r>
              <a:rPr lang="en-US" sz="1100" b="1" dirty="0"/>
              <a:t> </a:t>
            </a:r>
            <a:r>
              <a:rPr lang="en-US" sz="1100" b="1" dirty="0" err="1"/>
              <a:t>tasemel</a:t>
            </a:r>
            <a:endParaRPr lang="en-US" sz="1100" b="1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106" name="Freeform: Shape 10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74ED0-6990-493C-8832-BA39B19C0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10" r="14108" b="-1"/>
          <a:stretch/>
        </p:blipFill>
        <p:spPr>
          <a:xfrm>
            <a:off x="5062605" y="-1"/>
            <a:ext cx="4081395" cy="4241204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BA0DA61-BC01-458D-9A16-0F1293DB7234}"/>
              </a:ext>
            </a:extLst>
          </p:cNvPr>
          <p:cNvSpPr txBox="1">
            <a:spLocks/>
          </p:cNvSpPr>
          <p:nvPr/>
        </p:nvSpPr>
        <p:spPr>
          <a:xfrm>
            <a:off x="8309538" y="4601571"/>
            <a:ext cx="411480" cy="41148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en-US"/>
            </a:defPPr>
            <a:lvl1pPr marL="0" algn="r" defTabSz="6858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16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E13652-5043-4B15-8A4B-FDD815EBE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33" y="435270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19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4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A6BAC-B897-421E-84D8-5C21855A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3" cy="5586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t-EE" sz="2400" dirty="0">
                <a:solidFill>
                  <a:schemeClr val="bg1"/>
                </a:solidFill>
              </a:rPr>
              <a:t>Kohaliku kogukonna kaasamise etapid projekteerimise käigus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78D27-3584-41D7-8EB9-7802246FD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2" y="1380943"/>
            <a:ext cx="6774873" cy="31287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BA0DA61-BC01-458D-9A16-0F1293DB7234}"/>
              </a:ext>
            </a:extLst>
          </p:cNvPr>
          <p:cNvSpPr txBox="1">
            <a:spLocks/>
          </p:cNvSpPr>
          <p:nvPr/>
        </p:nvSpPr>
        <p:spPr>
          <a:xfrm>
            <a:off x="8309538" y="4601571"/>
            <a:ext cx="411480" cy="41148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en-US"/>
            </a:defPPr>
            <a:lvl1pPr marL="0" algn="r" defTabSz="6858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17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45D84CF-EDD3-4410-B0A8-274A0DB5D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33" y="435270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26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6BAC-B897-421E-84D8-5C21855A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2493"/>
            <a:ext cx="3985902" cy="99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Põhitrassi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projekteerimise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ajakava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B9A35-EA91-4A75-990F-64EB48246379}"/>
              </a:ext>
            </a:extLst>
          </p:cNvPr>
          <p:cNvSpPr txBox="1"/>
          <p:nvPr/>
        </p:nvSpPr>
        <p:spPr>
          <a:xfrm>
            <a:off x="571500" y="1709263"/>
            <a:ext cx="4298373" cy="2531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u="sng" dirty="0"/>
              <a:t>Põhiprojektide </a:t>
            </a:r>
            <a:r>
              <a:rPr lang="en-US" sz="1400" b="1" u="sng" dirty="0" err="1"/>
              <a:t>eeldatav</a:t>
            </a:r>
            <a:r>
              <a:rPr lang="en-US" sz="1400" b="1" u="sng" dirty="0"/>
              <a:t> </a:t>
            </a:r>
            <a:r>
              <a:rPr lang="en-US" sz="1400" b="1" u="sng" dirty="0" err="1"/>
              <a:t>valmimine</a:t>
            </a:r>
            <a:endParaRPr lang="en-US" sz="1400" b="1" u="sng" dirty="0"/>
          </a:p>
          <a:p>
            <a:pPr marL="742950" lvl="2" indent="-285750" defTabSz="914400" fontAlgn="ctr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400" b="1" dirty="0" err="1"/>
              <a:t>Tootsi-Pärnu</a:t>
            </a:r>
            <a:r>
              <a:rPr lang="en-US" sz="1400" b="1" dirty="0"/>
              <a:t> 		II </a:t>
            </a:r>
            <a:r>
              <a:rPr lang="en-US" sz="1400" b="1" dirty="0" err="1"/>
              <a:t>kv</a:t>
            </a:r>
            <a:r>
              <a:rPr lang="en-US" sz="1400" b="1" dirty="0"/>
              <a:t>. 2021</a:t>
            </a:r>
          </a:p>
          <a:p>
            <a:pPr marL="742950" lvl="2" indent="-285750" defTabSz="914400" fontAlgn="ctr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400" b="1" dirty="0" err="1"/>
              <a:t>Pärnu-Häädemeeste</a:t>
            </a:r>
            <a:r>
              <a:rPr lang="en-US" sz="1400" b="1" dirty="0"/>
              <a:t> 	III </a:t>
            </a:r>
            <a:r>
              <a:rPr lang="en-US" sz="1400" b="1" dirty="0" err="1"/>
              <a:t>kv</a:t>
            </a:r>
            <a:r>
              <a:rPr lang="en-US" sz="1400" b="1" dirty="0"/>
              <a:t>. 2021</a:t>
            </a:r>
          </a:p>
          <a:p>
            <a:pPr marL="742950" lvl="2" indent="-285750" defTabSz="914400" fontAlgn="ctr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400" b="1" dirty="0" err="1"/>
              <a:t>Häädemeeste</a:t>
            </a:r>
            <a:r>
              <a:rPr lang="en-US" sz="1400" b="1" dirty="0"/>
              <a:t>-EE/LV </a:t>
            </a:r>
            <a:r>
              <a:rPr lang="en-US" sz="1400" b="1" dirty="0" err="1"/>
              <a:t>piir</a:t>
            </a:r>
            <a:r>
              <a:rPr lang="en-US" sz="1400" b="1" dirty="0"/>
              <a:t> 	IV </a:t>
            </a:r>
            <a:r>
              <a:rPr lang="en-US" sz="1400" b="1" dirty="0" err="1"/>
              <a:t>kv</a:t>
            </a:r>
            <a:r>
              <a:rPr lang="en-US" sz="1400" b="1" dirty="0"/>
              <a:t>. 2021</a:t>
            </a:r>
          </a:p>
          <a:p>
            <a:pPr indent="-228600" defTabSz="914400" fontAlgn="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2605" y="-1"/>
            <a:ext cx="4081395" cy="4241204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Monthly calendar">
            <a:extLst>
              <a:ext uri="{FF2B5EF4-FFF2-40B4-BE49-F238E27FC236}">
                <a16:creationId xmlns:a16="http://schemas.microsoft.com/office/drawing/2014/main" id="{F4BD55F4-F766-496F-A38C-EFC74A206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13042" y="482251"/>
            <a:ext cx="2847593" cy="2847593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BA0DA61-BC01-458D-9A16-0F1293DB7234}"/>
              </a:ext>
            </a:extLst>
          </p:cNvPr>
          <p:cNvSpPr txBox="1">
            <a:spLocks/>
          </p:cNvSpPr>
          <p:nvPr/>
        </p:nvSpPr>
        <p:spPr>
          <a:xfrm>
            <a:off x="8309538" y="4601571"/>
            <a:ext cx="411480" cy="41148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en-US"/>
            </a:defPPr>
            <a:lvl1pPr marL="0" algn="r" defTabSz="6858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18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4CFACC-FFB5-40BD-92B3-DBDAAEFBD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33" y="435270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17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6BAC-B897-421E-84D8-5C21855A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273843"/>
            <a:ext cx="3840085" cy="12695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t-EE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Kohtobjektide projekteerimine</a:t>
            </a:r>
            <a:endParaRPr lang="en-US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5" name="Straight Arrow Connector 11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173736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AB9A35-EA91-4A75-990F-64EB48246379}"/>
              </a:ext>
            </a:extLst>
          </p:cNvPr>
          <p:cNvSpPr txBox="1"/>
          <p:nvPr/>
        </p:nvSpPr>
        <p:spPr>
          <a:xfrm>
            <a:off x="491490" y="1931275"/>
            <a:ext cx="3840085" cy="2596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t-EE" sz="1400" b="1" u="sng" dirty="0">
                <a:solidFill>
                  <a:schemeClr val="bg1"/>
                </a:solidFill>
              </a:rPr>
              <a:t>Pärnu reisiterminaal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t-EE" sz="1200" b="1" dirty="0">
                <a:solidFill>
                  <a:schemeClr val="bg1"/>
                </a:solidFill>
              </a:rPr>
              <a:t>Projekteerimisleping sõlmitud 29.11.2019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t-EE" sz="1200" b="1" dirty="0">
                <a:solidFill>
                  <a:schemeClr val="bg1"/>
                </a:solidFill>
              </a:rPr>
              <a:t>Projekteerimise kestvus 14 kuud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t-EE" sz="1400" b="1" u="sng" dirty="0">
                <a:solidFill>
                  <a:schemeClr val="bg1"/>
                </a:solidFill>
              </a:rPr>
              <a:t>Pärnu kaubaterminaal ja infrastruktuuri hoolduskeskus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t-EE" sz="1200" b="1" dirty="0">
                <a:solidFill>
                  <a:schemeClr val="bg1"/>
                </a:solidFill>
              </a:rPr>
              <a:t>Taotlus detailplaneeringu algatamiseks esitatud:</a:t>
            </a:r>
          </a:p>
          <a:p>
            <a:pPr marL="971550" lvl="2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t-EE" sz="1200" b="1" dirty="0">
                <a:solidFill>
                  <a:schemeClr val="bg1"/>
                </a:solidFill>
              </a:rPr>
              <a:t>Tori 10.10.2019</a:t>
            </a:r>
          </a:p>
          <a:p>
            <a:pPr marL="971550" lvl="2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t-EE" sz="1200" b="1" dirty="0">
                <a:solidFill>
                  <a:schemeClr val="bg1"/>
                </a:solidFill>
              </a:rPr>
              <a:t>Pärnu 15.10.2019</a:t>
            </a:r>
          </a:p>
          <a:p>
            <a:pPr indent="-228600" defTabSz="914400" fontAlgn="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4BD55F4-F766-496F-A38C-EFC74A206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6" r="3" b="17861"/>
          <a:stretch/>
        </p:blipFill>
        <p:spPr>
          <a:xfrm>
            <a:off x="4409136" y="10"/>
            <a:ext cx="4734863" cy="51434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BA0DA61-BC01-458D-9A16-0F1293DB7234}"/>
              </a:ext>
            </a:extLst>
          </p:cNvPr>
          <p:cNvSpPr txBox="1">
            <a:spLocks/>
          </p:cNvSpPr>
          <p:nvPr/>
        </p:nvSpPr>
        <p:spPr>
          <a:xfrm>
            <a:off x="8309538" y="4601571"/>
            <a:ext cx="411480" cy="41148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en-US"/>
            </a:defPPr>
            <a:lvl1pPr marL="0" algn="r" defTabSz="6858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19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0584BF-7150-4A60-B7F0-4CA518FF5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33" y="435270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0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0824" y="1047216"/>
            <a:ext cx="3754752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793" marR="2717" defTabSz="914400"/>
            <a:r>
              <a:rPr lang="en-US" sz="2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Rail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Baltica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trassi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asukoht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on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Eestis</a:t>
            </a:r>
            <a:r>
              <a:rPr lang="en-US" sz="2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kinnitatud</a:t>
            </a:r>
            <a:endParaRPr lang="en-US" sz="21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4157" y="2153986"/>
            <a:ext cx="3754752" cy="23862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282938" lvl="1" indent="-228600" defTabSz="914400" fontAlgn="auto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Maakonnaplaneeringud on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kehtestatud</a:t>
            </a:r>
            <a:endParaRPr kumimoji="0" lang="en-US" sz="1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282938" lvl="1" indent="-228600" defTabSz="914400" fontAlgn="auto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Rail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Baltica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eelprojekt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on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valmis</a:t>
            </a:r>
            <a:endParaRPr kumimoji="0" lang="en-US" sz="1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282938" lvl="1" indent="-228600" defTabSz="914400" fontAlgn="auto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Alustatud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on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maade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omandamisega</a:t>
            </a:r>
            <a:endParaRPr kumimoji="0" lang="en-US" sz="1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282938" lvl="1" indent="-228600" defTabSz="914400" fontAlgn="auto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/>
              <a:t>Toimub</a:t>
            </a:r>
            <a:r>
              <a:rPr lang="en-US" sz="1400" dirty="0"/>
              <a:t> </a:t>
            </a:r>
            <a:r>
              <a:rPr lang="en-US" sz="1400" dirty="0" err="1"/>
              <a:t>täiendav</a:t>
            </a:r>
            <a:r>
              <a:rPr lang="en-US" sz="1400" dirty="0"/>
              <a:t> </a:t>
            </a:r>
            <a:r>
              <a:rPr lang="en-US" sz="1400" dirty="0" err="1"/>
              <a:t>keskkonnamõjude</a:t>
            </a:r>
            <a:r>
              <a:rPr lang="en-US" sz="1400" dirty="0"/>
              <a:t> </a:t>
            </a:r>
            <a:r>
              <a:rPr lang="en-US" sz="1400" dirty="0" err="1"/>
              <a:t>hindamine</a:t>
            </a:r>
            <a:r>
              <a:rPr lang="en-US" sz="1400" dirty="0"/>
              <a:t> ja </a:t>
            </a:r>
            <a:r>
              <a:rPr lang="en-US" sz="1400" dirty="0" err="1"/>
              <a:t>põhiprojekti</a:t>
            </a:r>
            <a:r>
              <a:rPr lang="en-US" sz="1400" dirty="0"/>
              <a:t> </a:t>
            </a:r>
            <a:r>
              <a:rPr lang="en-US" sz="1400" dirty="0" err="1"/>
              <a:t>koostamine</a:t>
            </a:r>
            <a:endParaRPr lang="en-US" sz="1400" dirty="0"/>
          </a:p>
          <a:p>
            <a:pPr marL="342900" marR="282938" lvl="1" indent="-228600" defTabSz="914400" fontAlgn="auto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Horisontaalsed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uuringud</a:t>
            </a:r>
            <a:endParaRPr kumimoji="0" lang="en-US" sz="1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545835" marR="282938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D0042B-EF8A-4C21-BF1B-68DC958895D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1" r="14835" b="3"/>
          <a:stretch/>
        </p:blipFill>
        <p:spPr>
          <a:xfrm>
            <a:off x="4625884" y="10"/>
            <a:ext cx="4518116" cy="51434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F666C58-C023-4C56-ACE2-46E2DDAC8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458114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2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743B92-3EBE-430D-9225-0E121B2D1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1" y="413094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76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72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342"/>
            <a:ext cx="9141714" cy="171415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A6BAC-B897-421E-84D8-5C21855A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5" y="3212033"/>
            <a:ext cx="2824704" cy="9941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1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Kohalik</a:t>
            </a: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1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rahvusvaheline</a:t>
            </a: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rongiliiklus</a:t>
            </a: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Pärnumaal</a:t>
            </a:r>
            <a:endParaRPr lang="en-US" sz="1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F3B2AB-EAC0-4158-B45A-AB22D22D5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3" y="746664"/>
            <a:ext cx="9034761" cy="173919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479748" y="3823454"/>
            <a:ext cx="0" cy="6858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AB9A35-EA91-4A75-990F-64EB48246379}"/>
              </a:ext>
            </a:extLst>
          </p:cNvPr>
          <p:cNvSpPr txBox="1"/>
          <p:nvPr/>
        </p:nvSpPr>
        <p:spPr>
          <a:xfrm>
            <a:off x="3606300" y="3505236"/>
            <a:ext cx="5004852" cy="1096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b="1" u="sng" dirty="0" err="1">
                <a:solidFill>
                  <a:schemeClr val="bg1"/>
                </a:solidFill>
              </a:rPr>
              <a:t>Segaliiklusega</a:t>
            </a:r>
            <a:r>
              <a:rPr lang="en-US" sz="800" b="1" u="sng" dirty="0">
                <a:solidFill>
                  <a:schemeClr val="bg1"/>
                </a:solidFill>
              </a:rPr>
              <a:t> </a:t>
            </a:r>
            <a:r>
              <a:rPr lang="en-US" sz="800" b="1" u="sng" dirty="0" err="1">
                <a:solidFill>
                  <a:schemeClr val="bg1"/>
                </a:solidFill>
              </a:rPr>
              <a:t>lõik</a:t>
            </a:r>
            <a:r>
              <a:rPr lang="en-US" sz="800" b="1" u="sng" dirty="0">
                <a:solidFill>
                  <a:schemeClr val="bg1"/>
                </a:solidFill>
              </a:rPr>
              <a:t> : </a:t>
            </a:r>
            <a:r>
              <a:rPr lang="en-US" sz="800" b="1" u="sng" dirty="0" err="1">
                <a:solidFill>
                  <a:schemeClr val="bg1"/>
                </a:solidFill>
              </a:rPr>
              <a:t>kaubarongid</a:t>
            </a:r>
            <a:r>
              <a:rPr lang="en-US" sz="800" b="1" u="sng" dirty="0">
                <a:solidFill>
                  <a:schemeClr val="bg1"/>
                </a:solidFill>
              </a:rPr>
              <a:t>, </a:t>
            </a:r>
            <a:r>
              <a:rPr lang="en-US" sz="800" b="1" u="sng" dirty="0" err="1">
                <a:solidFill>
                  <a:schemeClr val="bg1"/>
                </a:solidFill>
              </a:rPr>
              <a:t>kohaliku</a:t>
            </a:r>
            <a:r>
              <a:rPr lang="en-US" sz="800" b="1" u="sng" dirty="0">
                <a:solidFill>
                  <a:schemeClr val="bg1"/>
                </a:solidFill>
              </a:rPr>
              <a:t> </a:t>
            </a:r>
            <a:r>
              <a:rPr lang="en-US" sz="800" b="1" u="sng" dirty="0" err="1">
                <a:solidFill>
                  <a:schemeClr val="bg1"/>
                </a:solidFill>
              </a:rPr>
              <a:t>liikluse</a:t>
            </a:r>
            <a:r>
              <a:rPr lang="en-US" sz="800" b="1" u="sng" dirty="0">
                <a:solidFill>
                  <a:schemeClr val="bg1"/>
                </a:solidFill>
              </a:rPr>
              <a:t> </a:t>
            </a:r>
            <a:r>
              <a:rPr lang="en-US" sz="800" b="1" u="sng" dirty="0" err="1">
                <a:solidFill>
                  <a:schemeClr val="bg1"/>
                </a:solidFill>
              </a:rPr>
              <a:t>reisirongid</a:t>
            </a:r>
            <a:r>
              <a:rPr lang="en-US" sz="800" b="1" u="sng" dirty="0">
                <a:solidFill>
                  <a:schemeClr val="bg1"/>
                </a:solidFill>
              </a:rPr>
              <a:t> ja </a:t>
            </a:r>
            <a:r>
              <a:rPr lang="en-US" sz="800" b="1" u="sng" dirty="0" err="1">
                <a:solidFill>
                  <a:schemeClr val="bg1"/>
                </a:solidFill>
              </a:rPr>
              <a:t>rahvusvahelised</a:t>
            </a:r>
            <a:r>
              <a:rPr lang="en-US" sz="800" b="1" u="sng" dirty="0">
                <a:solidFill>
                  <a:schemeClr val="bg1"/>
                </a:solidFill>
              </a:rPr>
              <a:t> </a:t>
            </a:r>
            <a:r>
              <a:rPr lang="en-US" sz="800" b="1" u="sng" dirty="0" err="1">
                <a:solidFill>
                  <a:schemeClr val="bg1"/>
                </a:solidFill>
              </a:rPr>
              <a:t>reisirongid</a:t>
            </a:r>
            <a:endParaRPr lang="en-US" sz="800" b="1" u="sng" dirty="0">
              <a:solidFill>
                <a:schemeClr val="bg1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b="1" u="sng" dirty="0" err="1">
                <a:solidFill>
                  <a:schemeClr val="bg1"/>
                </a:solidFill>
              </a:rPr>
              <a:t>Liiklustihedus</a:t>
            </a:r>
            <a:r>
              <a:rPr lang="en-US" sz="800" b="1" u="sng" dirty="0">
                <a:solidFill>
                  <a:schemeClr val="bg1"/>
                </a:solidFill>
              </a:rPr>
              <a:t>: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800" b="1" u="sng" dirty="0">
                <a:solidFill>
                  <a:schemeClr val="bg1"/>
                </a:solidFill>
              </a:rPr>
              <a:t>2 </a:t>
            </a:r>
            <a:r>
              <a:rPr lang="en-US" sz="800" b="1" u="sng" dirty="0" err="1">
                <a:solidFill>
                  <a:schemeClr val="bg1"/>
                </a:solidFill>
              </a:rPr>
              <a:t>kaubarongi</a:t>
            </a:r>
            <a:r>
              <a:rPr lang="en-US" sz="800" b="1" u="sng" dirty="0">
                <a:solidFill>
                  <a:schemeClr val="bg1"/>
                </a:solidFill>
              </a:rPr>
              <a:t> </a:t>
            </a:r>
            <a:r>
              <a:rPr lang="en-US" sz="800" b="1" u="sng" dirty="0" err="1">
                <a:solidFill>
                  <a:schemeClr val="bg1"/>
                </a:solidFill>
              </a:rPr>
              <a:t>tunnis</a:t>
            </a:r>
            <a:endParaRPr lang="en-US" sz="800" b="1" u="sng" dirty="0">
              <a:solidFill>
                <a:schemeClr val="bg1"/>
              </a:solidFill>
            </a:endParaRP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800" b="1" u="sng" dirty="0" err="1">
                <a:solidFill>
                  <a:schemeClr val="bg1"/>
                </a:solidFill>
              </a:rPr>
              <a:t>Kohalikud</a:t>
            </a:r>
            <a:r>
              <a:rPr lang="en-US" sz="800" b="1" u="sng" dirty="0">
                <a:solidFill>
                  <a:schemeClr val="bg1"/>
                </a:solidFill>
              </a:rPr>
              <a:t> </a:t>
            </a:r>
            <a:r>
              <a:rPr lang="en-US" sz="800" b="1" u="sng" dirty="0" err="1">
                <a:solidFill>
                  <a:schemeClr val="bg1"/>
                </a:solidFill>
              </a:rPr>
              <a:t>rongid</a:t>
            </a:r>
            <a:r>
              <a:rPr lang="en-US" sz="800" b="1" u="sng" dirty="0">
                <a:solidFill>
                  <a:schemeClr val="bg1"/>
                </a:solidFill>
              </a:rPr>
              <a:t> </a:t>
            </a:r>
            <a:r>
              <a:rPr lang="en-US" sz="800" b="1" u="sng" dirty="0" err="1">
                <a:solidFill>
                  <a:schemeClr val="bg1"/>
                </a:solidFill>
              </a:rPr>
              <a:t>igal</a:t>
            </a:r>
            <a:r>
              <a:rPr lang="en-US" sz="800" b="1" u="sng" dirty="0">
                <a:solidFill>
                  <a:schemeClr val="bg1"/>
                </a:solidFill>
              </a:rPr>
              <a:t> 30 ja 60 </a:t>
            </a:r>
            <a:r>
              <a:rPr lang="en-US" sz="800" b="1" u="sng" dirty="0" err="1">
                <a:solidFill>
                  <a:schemeClr val="bg1"/>
                </a:solidFill>
              </a:rPr>
              <a:t>minutil</a:t>
            </a:r>
            <a:endParaRPr lang="en-US" sz="800" b="1" u="sng" dirty="0">
              <a:solidFill>
                <a:schemeClr val="bg1"/>
              </a:solidFill>
            </a:endParaRP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800" b="1" u="sng" dirty="0" err="1">
                <a:solidFill>
                  <a:schemeClr val="bg1"/>
                </a:solidFill>
              </a:rPr>
              <a:t>Kiirrongid</a:t>
            </a:r>
            <a:r>
              <a:rPr lang="en-US" sz="800" b="1" u="sng" dirty="0">
                <a:solidFill>
                  <a:schemeClr val="bg1"/>
                </a:solidFill>
              </a:rPr>
              <a:t> </a:t>
            </a:r>
            <a:r>
              <a:rPr lang="en-US" sz="800" b="1" u="sng" dirty="0" err="1">
                <a:solidFill>
                  <a:schemeClr val="bg1"/>
                </a:solidFill>
              </a:rPr>
              <a:t>igal</a:t>
            </a:r>
            <a:r>
              <a:rPr lang="en-US" sz="800" b="1" u="sng" dirty="0">
                <a:solidFill>
                  <a:schemeClr val="bg1"/>
                </a:solidFill>
              </a:rPr>
              <a:t> 60 ja 120 </a:t>
            </a:r>
            <a:r>
              <a:rPr lang="en-US" sz="800" b="1" u="sng" dirty="0" err="1">
                <a:solidFill>
                  <a:schemeClr val="bg1"/>
                </a:solidFill>
              </a:rPr>
              <a:t>minutil</a:t>
            </a:r>
            <a:endParaRPr lang="en-US" sz="800" b="1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AC2A30EB-3AC6-4964-90D9-AA91039A8EB6}"/>
              </a:ext>
            </a:extLst>
          </p:cNvPr>
          <p:cNvSpPr txBox="1">
            <a:spLocks/>
          </p:cNvSpPr>
          <p:nvPr/>
        </p:nvSpPr>
        <p:spPr>
          <a:xfrm>
            <a:off x="8309538" y="4601571"/>
            <a:ext cx="411480" cy="41148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en-US"/>
            </a:defPPr>
            <a:lvl1pPr marL="0" algn="r" defTabSz="6858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20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B40A1E-05D0-4D3C-8236-353B72CD3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4" y="4177110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79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train on a steel track&#10;&#10;Description automatically generated">
            <a:extLst>
              <a:ext uri="{FF2B5EF4-FFF2-40B4-BE49-F238E27FC236}">
                <a16:creationId xmlns:a16="http://schemas.microsoft.com/office/drawing/2014/main" id="{D7212FCD-23C4-4168-8F9C-BCFFC54E8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9" r="26790"/>
          <a:stretch/>
        </p:blipFill>
        <p:spPr>
          <a:xfrm>
            <a:off x="4625884" y="10"/>
            <a:ext cx="4518116" cy="51434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45B9432-5962-4862-B93F-9AC3A609FDB0}"/>
              </a:ext>
            </a:extLst>
          </p:cNvPr>
          <p:cNvSpPr txBox="1">
            <a:spLocks/>
          </p:cNvSpPr>
          <p:nvPr/>
        </p:nvSpPr>
        <p:spPr>
          <a:xfrm>
            <a:off x="726282" y="723900"/>
            <a:ext cx="3355605" cy="23815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2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defTabSz="914400"/>
            <a:r>
              <a:rPr lang="et-EE" sz="3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Kohalike peatuste arhitektuur</a:t>
            </a:r>
            <a:endParaRPr lang="en-US" sz="3800" i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FD2E461-8897-4FF8-9096-2C999840F6B4}"/>
              </a:ext>
            </a:extLst>
          </p:cNvPr>
          <p:cNvSpPr txBox="1">
            <a:spLocks/>
          </p:cNvSpPr>
          <p:nvPr/>
        </p:nvSpPr>
        <p:spPr>
          <a:xfrm>
            <a:off x="8510429" y="4656989"/>
            <a:ext cx="411480" cy="41148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en-US"/>
            </a:defPPr>
            <a:lvl1pPr marL="0" algn="r" defTabSz="6858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21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442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6BAC-B897-421E-84D8-5C21855A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98" y="1691511"/>
            <a:ext cx="3985902" cy="9941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PÄRNUMAA KINDLALT RAUDTEE </a:t>
            </a:r>
            <a:r>
              <a:rPr lang="en-US" sz="3600" u="sng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PEAL</a:t>
            </a:r>
            <a:r>
              <a:rPr lang="et-EE" sz="3600" u="sng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  <a:endParaRPr lang="en-US" sz="3600" u="sng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2605" y="-1"/>
            <a:ext cx="4081395" cy="4241204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BA0DA61-BC01-458D-9A16-0F1293DB7234}"/>
              </a:ext>
            </a:extLst>
          </p:cNvPr>
          <p:cNvSpPr txBox="1">
            <a:spLocks/>
          </p:cNvSpPr>
          <p:nvPr/>
        </p:nvSpPr>
        <p:spPr>
          <a:xfrm>
            <a:off x="8309538" y="4601571"/>
            <a:ext cx="411480" cy="41148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en-US"/>
            </a:defPPr>
            <a:lvl1pPr marL="0" algn="r" defTabSz="6858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22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4CFACC-FFB5-40BD-92B3-DBDAAEFBD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33" y="4352706"/>
            <a:ext cx="1377815" cy="1030313"/>
          </a:xfrm>
          <a:prstGeom prst="rect">
            <a:avLst/>
          </a:prstGeom>
        </p:spPr>
      </p:pic>
      <p:pic>
        <p:nvPicPr>
          <p:cNvPr id="9" name="Graphic 8" descr="Train">
            <a:extLst>
              <a:ext uri="{FF2B5EF4-FFF2-40B4-BE49-F238E27FC236}">
                <a16:creationId xmlns:a16="http://schemas.microsoft.com/office/drawing/2014/main" id="{DA28972B-77D9-43B8-AFA2-6BD7FDC6F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9526" y="263651"/>
            <a:ext cx="3574474" cy="3697983"/>
          </a:xfrm>
          <a:prstGeom prst="rect">
            <a:avLst/>
          </a:prstGeom>
        </p:spPr>
      </p:pic>
      <p:pic>
        <p:nvPicPr>
          <p:cNvPr id="2050" name="Picture 2" descr="http://pol.parnumaa.ee/content/editor/images/P%C3%A4rnu_maakonna_vapp_PDF-page-001.jpg">
            <a:extLst>
              <a:ext uri="{FF2B5EF4-FFF2-40B4-BE49-F238E27FC236}">
                <a16:creationId xmlns:a16="http://schemas.microsoft.com/office/drawing/2014/main" id="{5782941B-4831-436A-AEDD-24A5D8D7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15" y="662201"/>
            <a:ext cx="754723" cy="96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084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D7F16-527B-465A-8BB7-A9BB7E61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EC70-82E4-6749-B503-D86A1E0367C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04CB9C-AA1E-4D0E-84FB-DE3A4FD7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7B7DD7-96DF-4A68-8846-6800F577F448}"/>
              </a:ext>
            </a:extLst>
          </p:cNvPr>
          <p:cNvSpPr txBox="1"/>
          <p:nvPr/>
        </p:nvSpPr>
        <p:spPr>
          <a:xfrm>
            <a:off x="1148860" y="611223"/>
            <a:ext cx="2693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dirty="0">
                <a:solidFill>
                  <a:schemeClr val="bg2"/>
                </a:solidFill>
              </a:rPr>
              <a:t>Aitäh kuulamast!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A4F4B-CB2F-44A4-BD56-52FE768C90E5}"/>
              </a:ext>
            </a:extLst>
          </p:cNvPr>
          <p:cNvSpPr/>
          <p:nvPr/>
        </p:nvSpPr>
        <p:spPr>
          <a:xfrm>
            <a:off x="0" y="4016751"/>
            <a:ext cx="12715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altLang="lv-LV" sz="1050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info@railbaltica.org</a:t>
            </a:r>
            <a:endParaRPr lang="en-US" sz="105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606E7-7BC0-4AC0-9A96-516B925BF736}"/>
              </a:ext>
            </a:extLst>
          </p:cNvPr>
          <p:cNvSpPr/>
          <p:nvPr/>
        </p:nvSpPr>
        <p:spPr>
          <a:xfrm>
            <a:off x="0" y="4747968"/>
            <a:ext cx="127631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altLang="lv-LV" sz="1050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www.railbaltica.org</a:t>
            </a:r>
            <a:endParaRPr lang="en-US" sz="105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91830E-E661-48C4-AF67-63E953A512E2}"/>
              </a:ext>
            </a:extLst>
          </p:cNvPr>
          <p:cNvSpPr/>
          <p:nvPr/>
        </p:nvSpPr>
        <p:spPr>
          <a:xfrm>
            <a:off x="0" y="4482056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K. </a:t>
            </a:r>
            <a:r>
              <a:rPr lang="en-US" sz="1100" dirty="0" err="1">
                <a:solidFill>
                  <a:schemeClr val="bg2"/>
                </a:solidFill>
              </a:rPr>
              <a:t>Valdemara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iela</a:t>
            </a:r>
            <a:r>
              <a:rPr lang="en-US" sz="1100" dirty="0">
                <a:solidFill>
                  <a:schemeClr val="bg2"/>
                </a:solidFill>
              </a:rPr>
              <a:t> 8-7, Riga, Latvia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403FD8-4EF7-4BD7-89EF-84DA3E376D52}"/>
              </a:ext>
            </a:extLst>
          </p:cNvPr>
          <p:cNvSpPr/>
          <p:nvPr/>
        </p:nvSpPr>
        <p:spPr>
          <a:xfrm>
            <a:off x="0" y="4230058"/>
            <a:ext cx="1213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+ 371 66 967 171 </a:t>
            </a:r>
          </a:p>
        </p:txBody>
      </p:sp>
    </p:spTree>
    <p:extLst>
      <p:ext uri="{BB962C8B-B14F-4D97-AF65-F5344CB8AC3E}">
        <p14:creationId xmlns:p14="http://schemas.microsoft.com/office/powerpoint/2010/main" val="4215727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0127FFF-30FA-428A-8C5F-EC8B1138CE0A}"/>
              </a:ext>
            </a:extLst>
          </p:cNvPr>
          <p:cNvGrpSpPr/>
          <p:nvPr/>
        </p:nvGrpSpPr>
        <p:grpSpPr>
          <a:xfrm>
            <a:off x="1101674" y="1135013"/>
            <a:ext cx="2847011" cy="3323166"/>
            <a:chOff x="146630" y="1129300"/>
            <a:chExt cx="2847011" cy="332316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226A6B-96E0-4A74-9303-809AE5C4F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1" y="3993179"/>
              <a:ext cx="1847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85783"/>
              <a:endParaRPr lang="en-US" sz="1800">
                <a:solidFill>
                  <a:srgbClr val="5D5D5D"/>
                </a:solidFill>
                <a:latin typeface="Myriad Pro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13ADD18-4956-4A02-BAE4-D04014D137B8}"/>
                </a:ext>
              </a:extLst>
            </p:cNvPr>
            <p:cNvGrpSpPr/>
            <p:nvPr/>
          </p:nvGrpSpPr>
          <p:grpSpPr>
            <a:xfrm>
              <a:off x="146630" y="1129300"/>
              <a:ext cx="2847011" cy="3323166"/>
              <a:chOff x="0" y="511540"/>
              <a:chExt cx="2847011" cy="3323166"/>
            </a:xfrm>
          </p:grpSpPr>
          <p:pic>
            <p:nvPicPr>
              <p:cNvPr id="9" name="Attēls 5">
                <a:extLst>
                  <a:ext uri="{FF2B5EF4-FFF2-40B4-BE49-F238E27FC236}">
                    <a16:creationId xmlns:a16="http://schemas.microsoft.com/office/drawing/2014/main" id="{A8B98236-C0D4-4112-A6F6-FF826561B0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11540"/>
                <a:ext cx="2847011" cy="33231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Left Brace 9">
                <a:extLst>
                  <a:ext uri="{FF2B5EF4-FFF2-40B4-BE49-F238E27FC236}">
                    <a16:creationId xmlns:a16="http://schemas.microsoft.com/office/drawing/2014/main" id="{9A84FB82-3DAE-4ECC-852C-3B461430B544}"/>
                  </a:ext>
                </a:extLst>
              </p:cNvPr>
              <p:cNvSpPr/>
              <p:nvPr/>
            </p:nvSpPr>
            <p:spPr>
              <a:xfrm>
                <a:off x="1072327" y="1182499"/>
                <a:ext cx="180634" cy="77281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83"/>
                <a:endParaRPr lang="lv-LV" sz="1013">
                  <a:solidFill>
                    <a:srgbClr val="5D5D5D"/>
                  </a:solidFill>
                  <a:latin typeface="Myriad Pro"/>
                </a:endParaRPr>
              </a:p>
            </p:txBody>
          </p:sp>
          <p:sp>
            <p:nvSpPr>
              <p:cNvPr id="11" name="Left Brace 10">
                <a:extLst>
                  <a:ext uri="{FF2B5EF4-FFF2-40B4-BE49-F238E27FC236}">
                    <a16:creationId xmlns:a16="http://schemas.microsoft.com/office/drawing/2014/main" id="{2B9EE1FE-73B1-4045-80DE-49FC341E80B1}"/>
                  </a:ext>
                </a:extLst>
              </p:cNvPr>
              <p:cNvSpPr/>
              <p:nvPr/>
            </p:nvSpPr>
            <p:spPr>
              <a:xfrm>
                <a:off x="1072327" y="2009707"/>
                <a:ext cx="180634" cy="77281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83"/>
                <a:endParaRPr lang="lv-LV" sz="1013">
                  <a:solidFill>
                    <a:srgbClr val="5D5D5D"/>
                  </a:solidFill>
                  <a:latin typeface="Myriad Pro"/>
                </a:endParaRPr>
              </a:p>
            </p:txBody>
          </p:sp>
          <p:sp>
            <p:nvSpPr>
              <p:cNvPr id="12" name="Left Brace 11">
                <a:extLst>
                  <a:ext uri="{FF2B5EF4-FFF2-40B4-BE49-F238E27FC236}">
                    <a16:creationId xmlns:a16="http://schemas.microsoft.com/office/drawing/2014/main" id="{C383B08B-F098-4202-B701-11FD6BC7BE18}"/>
                  </a:ext>
                </a:extLst>
              </p:cNvPr>
              <p:cNvSpPr/>
              <p:nvPr/>
            </p:nvSpPr>
            <p:spPr>
              <a:xfrm>
                <a:off x="1072327" y="2836915"/>
                <a:ext cx="180634" cy="77281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83"/>
                <a:endParaRPr lang="lv-LV" sz="1013">
                  <a:solidFill>
                    <a:srgbClr val="5D5D5D"/>
                  </a:solidFill>
                  <a:latin typeface="Myriad Pro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CE4C7A-102C-4947-97E4-BE11B6A8B37C}"/>
                </a:ext>
              </a:extLst>
            </p:cNvPr>
            <p:cNvSpPr txBox="1"/>
            <p:nvPr/>
          </p:nvSpPr>
          <p:spPr>
            <a:xfrm>
              <a:off x="358886" y="1955833"/>
              <a:ext cx="1900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800" dirty="0">
                  <a:solidFill>
                    <a:srgbClr val="5D5D5D"/>
                  </a:solidFill>
                  <a:latin typeface="Myriad Pro"/>
                </a:rPr>
                <a:t>Constr.: 2025</a:t>
              </a:r>
            </a:p>
            <a:p>
              <a:pPr defTabSz="685783"/>
              <a:r>
                <a:rPr lang="en-US" sz="800" dirty="0">
                  <a:solidFill>
                    <a:srgbClr val="5D5D5D"/>
                  </a:solidFill>
                  <a:latin typeface="Myriad Pro"/>
                </a:rPr>
                <a:t>DTD : </a:t>
              </a:r>
              <a:r>
                <a:rPr lang="en-US" sz="800" dirty="0">
                  <a:solidFill>
                    <a:srgbClr val="353535"/>
                  </a:solidFill>
                  <a:latin typeface="Myriad Pro"/>
                </a:rPr>
                <a:t>2021</a:t>
              </a:r>
              <a:r>
                <a:rPr lang="en-US" sz="800" dirty="0">
                  <a:solidFill>
                    <a:srgbClr val="5D5D5D"/>
                  </a:solidFill>
                  <a:latin typeface="Myriad Pro"/>
                </a:rPr>
                <a:t>       </a:t>
              </a:r>
            </a:p>
            <a:p>
              <a:pPr defTabSz="685783"/>
              <a:endParaRPr lang="lv-LV" sz="800" dirty="0">
                <a:solidFill>
                  <a:srgbClr val="5D5D5D"/>
                </a:solidFill>
                <a:latin typeface="Myriad Pro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9A25CA-3EF7-49C9-9E5F-219112B4ABE9}"/>
                </a:ext>
              </a:extLst>
            </p:cNvPr>
            <p:cNvSpPr txBox="1"/>
            <p:nvPr/>
          </p:nvSpPr>
          <p:spPr>
            <a:xfrm>
              <a:off x="382906" y="2782037"/>
              <a:ext cx="1900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800" dirty="0">
                  <a:solidFill>
                    <a:srgbClr val="5D5D5D"/>
                  </a:solidFill>
                  <a:latin typeface="Myriad Pro"/>
                </a:rPr>
                <a:t>Constr.:2025</a:t>
              </a:r>
            </a:p>
            <a:p>
              <a:pPr defTabSz="685783"/>
              <a:r>
                <a:rPr lang="en-US" sz="800" dirty="0">
                  <a:solidFill>
                    <a:srgbClr val="5D5D5D"/>
                  </a:solidFill>
                  <a:latin typeface="Myriad Pro"/>
                </a:rPr>
                <a:t>DTD : </a:t>
              </a:r>
              <a:r>
                <a:rPr lang="en-US" sz="800" dirty="0">
                  <a:solidFill>
                    <a:srgbClr val="353535"/>
                  </a:solidFill>
                  <a:latin typeface="Myriad Pro"/>
                </a:rPr>
                <a:t>2021</a:t>
              </a:r>
              <a:r>
                <a:rPr lang="en-US" sz="800" dirty="0">
                  <a:solidFill>
                    <a:srgbClr val="5D5D5D"/>
                  </a:solidFill>
                  <a:latin typeface="Myriad Pro"/>
                </a:rPr>
                <a:t>             </a:t>
              </a:r>
            </a:p>
            <a:p>
              <a:pPr defTabSz="685783"/>
              <a:endParaRPr lang="lv-LV" sz="800" dirty="0">
                <a:solidFill>
                  <a:srgbClr val="5D5D5D"/>
                </a:solidFill>
                <a:latin typeface="Myriad Pro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B68A63-BFEE-46FB-8078-4CD3E7152B2C}"/>
                </a:ext>
              </a:extLst>
            </p:cNvPr>
            <p:cNvSpPr txBox="1"/>
            <p:nvPr/>
          </p:nvSpPr>
          <p:spPr>
            <a:xfrm>
              <a:off x="350580" y="3627429"/>
              <a:ext cx="190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800" dirty="0">
                  <a:solidFill>
                    <a:srgbClr val="5D5D5D"/>
                  </a:solidFill>
                  <a:latin typeface="Myriad Pro"/>
                </a:rPr>
                <a:t>Constr.: 202</a:t>
              </a:r>
              <a:r>
                <a:rPr lang="et-EE" sz="800" dirty="0">
                  <a:solidFill>
                    <a:srgbClr val="5D5D5D"/>
                  </a:solidFill>
                  <a:latin typeface="Myriad Pro"/>
                </a:rPr>
                <a:t>6</a:t>
              </a:r>
              <a:r>
                <a:rPr lang="en-US" sz="800" dirty="0">
                  <a:solidFill>
                    <a:srgbClr val="5D5D5D"/>
                  </a:solidFill>
                  <a:latin typeface="Myriad Pro"/>
                </a:rPr>
                <a:t> </a:t>
              </a:r>
            </a:p>
            <a:p>
              <a:pPr defTabSz="685783"/>
              <a:r>
                <a:rPr lang="en-US" sz="800" dirty="0">
                  <a:solidFill>
                    <a:srgbClr val="5D5D5D"/>
                  </a:solidFill>
                  <a:latin typeface="Myriad Pro"/>
                </a:rPr>
                <a:t>DTD : </a:t>
              </a:r>
              <a:r>
                <a:rPr lang="en-US" sz="800" dirty="0">
                  <a:solidFill>
                    <a:srgbClr val="353535"/>
                  </a:solidFill>
                  <a:latin typeface="Myriad Pro"/>
                </a:rPr>
                <a:t>2021</a:t>
              </a:r>
              <a:r>
                <a:rPr lang="en-US" sz="800" dirty="0">
                  <a:solidFill>
                    <a:srgbClr val="5D5D5D"/>
                  </a:solidFill>
                  <a:latin typeface="Myriad Pro"/>
                </a:rPr>
                <a:t>              </a:t>
              </a:r>
            </a:p>
          </p:txBody>
        </p:sp>
      </p:grpSp>
      <p:sp>
        <p:nvSpPr>
          <p:cNvPr id="15" name="object 3">
            <a:extLst>
              <a:ext uri="{FF2B5EF4-FFF2-40B4-BE49-F238E27FC236}">
                <a16:creationId xmlns:a16="http://schemas.microsoft.com/office/drawing/2014/main" id="{90B5DFB2-73A8-4E48-9131-25D0C4888A42}"/>
              </a:ext>
            </a:extLst>
          </p:cNvPr>
          <p:cNvSpPr txBox="1">
            <a:spLocks/>
          </p:cNvSpPr>
          <p:nvPr/>
        </p:nvSpPr>
        <p:spPr>
          <a:xfrm>
            <a:off x="919170" y="246646"/>
            <a:ext cx="7947283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2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marL="6793" marR="2717" lvl="0" defTabSz="914400"/>
            <a:r>
              <a:rPr lang="fi-FI" sz="2100" dirty="0">
                <a:solidFill>
                  <a:srgbClr val="E5E5E5"/>
                </a:solidFill>
                <a:latin typeface="Myriad Pro"/>
                <a:ea typeface="+mj-ea"/>
                <a:cs typeface="+mj-cs"/>
              </a:rPr>
              <a:t>Eestis on Rail Baltica Tööprojekti koostamine jaotatud 3ks lõiguks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E5E5E5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317FDEF5-8893-4406-9E8E-FE6FBB433C06}"/>
              </a:ext>
            </a:extLst>
          </p:cNvPr>
          <p:cNvSpPr txBox="1"/>
          <p:nvPr/>
        </p:nvSpPr>
        <p:spPr>
          <a:xfrm>
            <a:off x="4348158" y="1226130"/>
            <a:ext cx="3754752" cy="3365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282938" lvl="1" indent="-228600" defTabSz="914400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E5E5E5"/>
                </a:solidFill>
              </a:rPr>
              <a:t>1 </a:t>
            </a:r>
            <a:r>
              <a:rPr lang="en-US" sz="1400" kern="0" dirty="0" err="1">
                <a:solidFill>
                  <a:srgbClr val="E5E5E5"/>
                </a:solidFill>
              </a:rPr>
              <a:t>lõik</a:t>
            </a:r>
            <a:r>
              <a:rPr lang="en-US" sz="1400" kern="0" dirty="0">
                <a:solidFill>
                  <a:srgbClr val="E5E5E5"/>
                </a:solidFill>
              </a:rPr>
              <a:t>, </a:t>
            </a:r>
            <a:r>
              <a:rPr lang="en-US" sz="1400" kern="0" dirty="0" err="1">
                <a:solidFill>
                  <a:srgbClr val="E5E5E5"/>
                </a:solidFill>
              </a:rPr>
              <a:t>Rapla</a:t>
            </a:r>
            <a:r>
              <a:rPr lang="en-US" sz="1400" kern="0" dirty="0">
                <a:solidFill>
                  <a:srgbClr val="E5E5E5"/>
                </a:solidFill>
              </a:rPr>
              <a:t> - </a:t>
            </a:r>
            <a:r>
              <a:rPr lang="en-US" sz="1400" kern="0" dirty="0" err="1">
                <a:solidFill>
                  <a:srgbClr val="E5E5E5"/>
                </a:solidFill>
              </a:rPr>
              <a:t>Pärnu</a:t>
            </a:r>
            <a:r>
              <a:rPr lang="en-US" sz="1400" kern="0" dirty="0">
                <a:solidFill>
                  <a:srgbClr val="E5E5E5"/>
                </a:solidFill>
              </a:rPr>
              <a:t>, </a:t>
            </a:r>
            <a:r>
              <a:rPr lang="en-US" sz="1400" kern="0" dirty="0" err="1">
                <a:solidFill>
                  <a:srgbClr val="E5E5E5"/>
                </a:solidFill>
              </a:rPr>
              <a:t>projekteerimise</a:t>
            </a:r>
            <a:r>
              <a:rPr lang="en-US" sz="1400" kern="0" dirty="0">
                <a:solidFill>
                  <a:srgbClr val="E5E5E5"/>
                </a:solidFill>
              </a:rPr>
              <a:t> </a:t>
            </a:r>
            <a:r>
              <a:rPr lang="en-US" sz="1400" kern="0" dirty="0" err="1">
                <a:solidFill>
                  <a:srgbClr val="E5E5E5"/>
                </a:solidFill>
              </a:rPr>
              <a:t>leping</a:t>
            </a:r>
            <a:r>
              <a:rPr lang="en-US" sz="1400" kern="0" dirty="0">
                <a:solidFill>
                  <a:srgbClr val="E5E5E5"/>
                </a:solidFill>
              </a:rPr>
              <a:t> </a:t>
            </a:r>
            <a:r>
              <a:rPr lang="en-US" sz="1400" kern="0" dirty="0" err="1">
                <a:solidFill>
                  <a:srgbClr val="E5E5E5"/>
                </a:solidFill>
              </a:rPr>
              <a:t>sõlmiti</a:t>
            </a:r>
            <a:r>
              <a:rPr lang="en-US" sz="1400" kern="0" dirty="0">
                <a:solidFill>
                  <a:srgbClr val="E5E5E5"/>
                </a:solidFill>
              </a:rPr>
              <a:t> 29 </a:t>
            </a:r>
            <a:r>
              <a:rPr lang="en-US" sz="1400" kern="0" dirty="0" err="1">
                <a:solidFill>
                  <a:srgbClr val="E5E5E5"/>
                </a:solidFill>
              </a:rPr>
              <a:t>märtsil</a:t>
            </a:r>
            <a:r>
              <a:rPr lang="en-US" sz="1400" kern="0" dirty="0">
                <a:solidFill>
                  <a:srgbClr val="E5E5E5"/>
                </a:solidFill>
              </a:rPr>
              <a:t>, </a:t>
            </a:r>
            <a:r>
              <a:rPr lang="en-US" sz="1400" kern="0" dirty="0" err="1">
                <a:solidFill>
                  <a:srgbClr val="E5E5E5"/>
                </a:solidFill>
              </a:rPr>
              <a:t>Hispaania</a:t>
            </a:r>
            <a:r>
              <a:rPr lang="en-US" sz="1400" kern="0" dirty="0">
                <a:solidFill>
                  <a:srgbClr val="E5E5E5"/>
                </a:solidFill>
              </a:rPr>
              <a:t> </a:t>
            </a:r>
            <a:r>
              <a:rPr lang="en-US" sz="1400" kern="0" dirty="0" err="1">
                <a:solidFill>
                  <a:srgbClr val="E5E5E5"/>
                </a:solidFill>
              </a:rPr>
              <a:t>firma</a:t>
            </a:r>
            <a:r>
              <a:rPr lang="en-US" sz="1400" kern="0" dirty="0">
                <a:solidFill>
                  <a:srgbClr val="E5E5E5"/>
                </a:solidFill>
              </a:rPr>
              <a:t> IDOM Consulting, Engineering, Architecture S.A.U., </a:t>
            </a:r>
            <a:r>
              <a:rPr lang="en-US" sz="1400" kern="0" dirty="0" err="1">
                <a:solidFill>
                  <a:srgbClr val="E5E5E5"/>
                </a:solidFill>
              </a:rPr>
              <a:t>kelle</a:t>
            </a:r>
            <a:r>
              <a:rPr lang="en-US" sz="1400" kern="0" dirty="0">
                <a:solidFill>
                  <a:srgbClr val="E5E5E5"/>
                </a:solidFill>
              </a:rPr>
              <a:t> partner on </a:t>
            </a:r>
            <a:r>
              <a:rPr lang="en-US" sz="1400" kern="0" dirty="0" err="1">
                <a:solidFill>
                  <a:srgbClr val="E5E5E5"/>
                </a:solidFill>
              </a:rPr>
              <a:t>Skepast&amp;Puhkim</a:t>
            </a:r>
            <a:r>
              <a:rPr lang="en-US" sz="1400" kern="0" dirty="0">
                <a:solidFill>
                  <a:srgbClr val="E5E5E5"/>
                </a:solidFill>
              </a:rPr>
              <a:t> OÜ, </a:t>
            </a:r>
            <a:r>
              <a:rPr lang="en-US" sz="1400" kern="0" dirty="0" err="1">
                <a:solidFill>
                  <a:srgbClr val="E5E5E5"/>
                </a:solidFill>
              </a:rPr>
              <a:t>maksumus</a:t>
            </a:r>
            <a:r>
              <a:rPr lang="en-US" sz="1400" kern="0" dirty="0">
                <a:solidFill>
                  <a:srgbClr val="E5E5E5"/>
                </a:solidFill>
              </a:rPr>
              <a:t> 6, 8 M </a:t>
            </a:r>
            <a:r>
              <a:rPr lang="en-US" sz="1400" kern="0" dirty="0" err="1">
                <a:solidFill>
                  <a:srgbClr val="E5E5E5"/>
                </a:solidFill>
              </a:rPr>
              <a:t>eurot</a:t>
            </a:r>
            <a:r>
              <a:rPr lang="en-US" sz="1400" kern="0" dirty="0">
                <a:solidFill>
                  <a:srgbClr val="E5E5E5"/>
                </a:solidFill>
              </a:rPr>
              <a:t> (</a:t>
            </a:r>
            <a:r>
              <a:rPr lang="en-US" sz="1400" kern="0" dirty="0" err="1">
                <a:solidFill>
                  <a:srgbClr val="E5E5E5"/>
                </a:solidFill>
              </a:rPr>
              <a:t>ilma</a:t>
            </a:r>
            <a:r>
              <a:rPr lang="en-US" sz="1400" kern="0" dirty="0">
                <a:solidFill>
                  <a:srgbClr val="E5E5E5"/>
                </a:solidFill>
              </a:rPr>
              <a:t> </a:t>
            </a:r>
            <a:r>
              <a:rPr lang="en-US" sz="1400" kern="0" dirty="0" err="1">
                <a:solidFill>
                  <a:srgbClr val="E5E5E5"/>
                </a:solidFill>
              </a:rPr>
              <a:t>käibemaksuta</a:t>
            </a:r>
            <a:r>
              <a:rPr lang="en-US" sz="1400" kern="0" dirty="0">
                <a:solidFill>
                  <a:srgbClr val="E5E5E5"/>
                </a:solidFill>
              </a:rPr>
              <a:t>).</a:t>
            </a:r>
          </a:p>
          <a:p>
            <a:pPr marL="0" marR="282938" lvl="1" indent="-228600" defTabSz="914400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/>
            </a:pPr>
            <a:endParaRPr lang="en-US" sz="1400" kern="0" dirty="0">
              <a:solidFill>
                <a:srgbClr val="E5E5E5"/>
              </a:solidFill>
            </a:endParaRPr>
          </a:p>
          <a:p>
            <a:pPr marL="0" marR="282938" lvl="1" indent="-228600" defTabSz="914400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E5E5E5"/>
                </a:solidFill>
              </a:rPr>
              <a:t>2 </a:t>
            </a:r>
            <a:r>
              <a:rPr lang="en-US" sz="1400" kern="0" dirty="0" err="1">
                <a:solidFill>
                  <a:srgbClr val="E5E5E5"/>
                </a:solidFill>
              </a:rPr>
              <a:t>lõik</a:t>
            </a:r>
            <a:r>
              <a:rPr lang="en-US" sz="1400" kern="0" dirty="0">
                <a:solidFill>
                  <a:srgbClr val="E5E5E5"/>
                </a:solidFill>
              </a:rPr>
              <a:t>, Tallinn – </a:t>
            </a:r>
            <a:r>
              <a:rPr lang="en-US" sz="1400" kern="0" dirty="0" err="1">
                <a:solidFill>
                  <a:srgbClr val="E5E5E5"/>
                </a:solidFill>
              </a:rPr>
              <a:t>Rapla</a:t>
            </a:r>
            <a:r>
              <a:rPr lang="en-US" sz="1400" kern="0" dirty="0">
                <a:solidFill>
                  <a:srgbClr val="E5E5E5"/>
                </a:solidFill>
              </a:rPr>
              <a:t>, </a:t>
            </a:r>
            <a:r>
              <a:rPr lang="en-US" sz="1400" kern="0" dirty="0" err="1">
                <a:solidFill>
                  <a:srgbClr val="E5E5E5"/>
                </a:solidFill>
              </a:rPr>
              <a:t>projekteerimise</a:t>
            </a:r>
            <a:r>
              <a:rPr lang="en-US" sz="1400" kern="0" dirty="0">
                <a:solidFill>
                  <a:srgbClr val="E5E5E5"/>
                </a:solidFill>
              </a:rPr>
              <a:t> </a:t>
            </a:r>
            <a:r>
              <a:rPr lang="en-US" sz="1400" kern="0" dirty="0" err="1">
                <a:solidFill>
                  <a:srgbClr val="E5E5E5"/>
                </a:solidFill>
              </a:rPr>
              <a:t>leping</a:t>
            </a:r>
            <a:r>
              <a:rPr lang="en-US" sz="1400" kern="0" dirty="0">
                <a:solidFill>
                  <a:srgbClr val="E5E5E5"/>
                </a:solidFill>
              </a:rPr>
              <a:t> </a:t>
            </a:r>
            <a:r>
              <a:rPr lang="en-US" sz="1400" kern="0" dirty="0" err="1">
                <a:solidFill>
                  <a:srgbClr val="E5E5E5"/>
                </a:solidFill>
              </a:rPr>
              <a:t>sõlmiti</a:t>
            </a:r>
            <a:r>
              <a:rPr lang="en-US" sz="1400" kern="0" dirty="0">
                <a:solidFill>
                  <a:srgbClr val="E5E5E5"/>
                </a:solidFill>
              </a:rPr>
              <a:t> 14 </a:t>
            </a:r>
            <a:r>
              <a:rPr lang="en-US" sz="1400" kern="0" dirty="0" err="1">
                <a:solidFill>
                  <a:srgbClr val="E5E5E5"/>
                </a:solidFill>
              </a:rPr>
              <a:t>juunil</a:t>
            </a:r>
            <a:r>
              <a:rPr lang="en-US" sz="1400" kern="0" dirty="0">
                <a:solidFill>
                  <a:srgbClr val="E5E5E5"/>
                </a:solidFill>
              </a:rPr>
              <a:t> 2019, </a:t>
            </a:r>
            <a:r>
              <a:rPr lang="en-US" sz="1400" kern="0" dirty="0" err="1">
                <a:solidFill>
                  <a:srgbClr val="E5E5E5"/>
                </a:solidFill>
              </a:rPr>
              <a:t>samuti</a:t>
            </a:r>
            <a:r>
              <a:rPr lang="en-US" sz="1400" kern="0" dirty="0">
                <a:solidFill>
                  <a:srgbClr val="E5E5E5"/>
                </a:solidFill>
              </a:rPr>
              <a:t> </a:t>
            </a:r>
            <a:r>
              <a:rPr lang="en-US" sz="1400" kern="0" dirty="0" err="1">
                <a:solidFill>
                  <a:srgbClr val="E5E5E5"/>
                </a:solidFill>
              </a:rPr>
              <a:t>Hispaania</a:t>
            </a:r>
            <a:r>
              <a:rPr lang="en-US" sz="1400" kern="0" dirty="0">
                <a:solidFill>
                  <a:srgbClr val="E5E5E5"/>
                </a:solidFill>
              </a:rPr>
              <a:t> </a:t>
            </a:r>
            <a:r>
              <a:rPr lang="en-US" sz="1400" kern="0" dirty="0" err="1">
                <a:solidFill>
                  <a:srgbClr val="E5E5E5"/>
                </a:solidFill>
              </a:rPr>
              <a:t>firma</a:t>
            </a:r>
            <a:r>
              <a:rPr lang="en-US" sz="1400" kern="0" dirty="0">
                <a:solidFill>
                  <a:srgbClr val="E5E5E5"/>
                </a:solidFill>
              </a:rPr>
              <a:t> IDOM, </a:t>
            </a:r>
            <a:r>
              <a:rPr lang="en-US" sz="1400" kern="0" dirty="0" err="1">
                <a:solidFill>
                  <a:srgbClr val="E5E5E5"/>
                </a:solidFill>
              </a:rPr>
              <a:t>kelle</a:t>
            </a:r>
            <a:r>
              <a:rPr lang="en-US" sz="1400" kern="0" dirty="0">
                <a:solidFill>
                  <a:srgbClr val="E5E5E5"/>
                </a:solidFill>
              </a:rPr>
              <a:t> partner on </a:t>
            </a:r>
            <a:r>
              <a:rPr lang="en-US" sz="1400" kern="0" dirty="0" err="1">
                <a:solidFill>
                  <a:srgbClr val="E5E5E5"/>
                </a:solidFill>
              </a:rPr>
              <a:t>Skepast&amp;Puhkim</a:t>
            </a:r>
            <a:r>
              <a:rPr lang="en-US" sz="1400" kern="0" dirty="0">
                <a:solidFill>
                  <a:srgbClr val="E5E5E5"/>
                </a:solidFill>
              </a:rPr>
              <a:t> OÜ, </a:t>
            </a:r>
            <a:r>
              <a:rPr lang="en-US" sz="1400" kern="0" dirty="0" err="1">
                <a:solidFill>
                  <a:srgbClr val="E5E5E5"/>
                </a:solidFill>
              </a:rPr>
              <a:t>maksumus</a:t>
            </a:r>
            <a:r>
              <a:rPr lang="en-US" sz="1400" kern="0" dirty="0">
                <a:solidFill>
                  <a:srgbClr val="E5E5E5"/>
                </a:solidFill>
              </a:rPr>
              <a:t> 11,4 M </a:t>
            </a:r>
            <a:r>
              <a:rPr lang="en-US" sz="1400" kern="0" dirty="0" err="1">
                <a:solidFill>
                  <a:srgbClr val="E5E5E5"/>
                </a:solidFill>
              </a:rPr>
              <a:t>eurot</a:t>
            </a:r>
            <a:r>
              <a:rPr lang="en-US" sz="1400" kern="0" dirty="0">
                <a:solidFill>
                  <a:srgbClr val="E5E5E5"/>
                </a:solidFill>
              </a:rPr>
              <a:t> (</a:t>
            </a:r>
            <a:r>
              <a:rPr lang="en-US" sz="1400" kern="0" dirty="0" err="1">
                <a:solidFill>
                  <a:srgbClr val="E5E5E5"/>
                </a:solidFill>
              </a:rPr>
              <a:t>ilma</a:t>
            </a:r>
            <a:r>
              <a:rPr lang="en-US" sz="1400" kern="0" dirty="0">
                <a:solidFill>
                  <a:srgbClr val="E5E5E5"/>
                </a:solidFill>
              </a:rPr>
              <a:t> </a:t>
            </a:r>
            <a:r>
              <a:rPr lang="en-US" sz="1400" kern="0" dirty="0" err="1">
                <a:solidFill>
                  <a:srgbClr val="E5E5E5"/>
                </a:solidFill>
              </a:rPr>
              <a:t>käibemaksuta</a:t>
            </a:r>
            <a:r>
              <a:rPr lang="en-US" sz="1400" kern="0" dirty="0">
                <a:solidFill>
                  <a:srgbClr val="E5E5E5"/>
                </a:solidFill>
              </a:rPr>
              <a:t>)</a:t>
            </a:r>
          </a:p>
          <a:p>
            <a:pPr marL="0" marR="282938" lvl="1" indent="-228600" defTabSz="914400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/>
            </a:pPr>
            <a:endParaRPr lang="en-US" sz="1400" kern="0" dirty="0">
              <a:solidFill>
                <a:srgbClr val="E5E5E5"/>
              </a:solidFill>
            </a:endParaRPr>
          </a:p>
          <a:p>
            <a:pPr marL="0" marR="282938" lvl="1" indent="-228600" defTabSz="914400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E5E5E5"/>
                </a:solidFill>
              </a:rPr>
              <a:t>3 </a:t>
            </a:r>
            <a:r>
              <a:rPr lang="en-US" sz="1400" kern="0" dirty="0" err="1">
                <a:solidFill>
                  <a:srgbClr val="E5E5E5"/>
                </a:solidFill>
              </a:rPr>
              <a:t>lõik</a:t>
            </a:r>
            <a:r>
              <a:rPr lang="en-US" sz="1400" kern="0" dirty="0">
                <a:solidFill>
                  <a:srgbClr val="E5E5E5"/>
                </a:solidFill>
              </a:rPr>
              <a:t>, </a:t>
            </a:r>
            <a:r>
              <a:rPr lang="en-US" sz="1400" kern="0" dirty="0" err="1">
                <a:solidFill>
                  <a:srgbClr val="E5E5E5"/>
                </a:solidFill>
              </a:rPr>
              <a:t>Pärnu</a:t>
            </a:r>
            <a:r>
              <a:rPr lang="en-US" sz="1400" kern="0" dirty="0">
                <a:solidFill>
                  <a:srgbClr val="E5E5E5"/>
                </a:solidFill>
              </a:rPr>
              <a:t> - EST/LVA </a:t>
            </a:r>
            <a:r>
              <a:rPr lang="en-US" sz="1400" kern="0" dirty="0" err="1">
                <a:solidFill>
                  <a:srgbClr val="E5E5E5"/>
                </a:solidFill>
              </a:rPr>
              <a:t>piir</a:t>
            </a:r>
            <a:r>
              <a:rPr lang="en-US" sz="1400" kern="0" dirty="0">
                <a:solidFill>
                  <a:srgbClr val="E5E5E5"/>
                </a:solidFill>
              </a:rPr>
              <a:t>, </a:t>
            </a:r>
            <a:r>
              <a:rPr lang="en-US" sz="1400" kern="0" dirty="0" err="1">
                <a:solidFill>
                  <a:srgbClr val="E5E5E5"/>
                </a:solidFill>
              </a:rPr>
              <a:t>projekteerimise</a:t>
            </a:r>
            <a:r>
              <a:rPr lang="en-US" sz="1400" kern="0" dirty="0">
                <a:solidFill>
                  <a:srgbClr val="E5E5E5"/>
                </a:solidFill>
              </a:rPr>
              <a:t> </a:t>
            </a:r>
            <a:r>
              <a:rPr lang="en-US" sz="1400" kern="0" dirty="0" err="1">
                <a:solidFill>
                  <a:srgbClr val="E5E5E5"/>
                </a:solidFill>
              </a:rPr>
              <a:t>leping</a:t>
            </a:r>
            <a:r>
              <a:rPr lang="en-US" sz="1400" kern="0" dirty="0">
                <a:solidFill>
                  <a:srgbClr val="E5E5E5"/>
                </a:solidFill>
              </a:rPr>
              <a:t> </a:t>
            </a:r>
            <a:r>
              <a:rPr lang="en-US" sz="1400" kern="0" dirty="0" err="1">
                <a:solidFill>
                  <a:srgbClr val="E5E5E5"/>
                </a:solidFill>
              </a:rPr>
              <a:t>sõlmitakse</a:t>
            </a:r>
            <a:r>
              <a:rPr lang="en-US" sz="1400" kern="0" dirty="0">
                <a:solidFill>
                  <a:srgbClr val="E5E5E5"/>
                </a:solidFill>
              </a:rPr>
              <a:t> </a:t>
            </a:r>
            <a:r>
              <a:rPr lang="en-US" sz="1400" kern="0" dirty="0" err="1">
                <a:solidFill>
                  <a:srgbClr val="E5E5E5"/>
                </a:solidFill>
              </a:rPr>
              <a:t>jaanuar</a:t>
            </a:r>
            <a:r>
              <a:rPr lang="en-US" sz="1400" kern="0" dirty="0">
                <a:solidFill>
                  <a:srgbClr val="E5E5E5"/>
                </a:solidFill>
              </a:rPr>
              <a:t> 2020.</a:t>
            </a:r>
          </a:p>
          <a:p>
            <a:pPr marL="545835" marR="282938" lvl="0" indent="-2286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5E5E5"/>
              </a:solidFill>
              <a:effectLst/>
              <a:uLnTx/>
              <a:uFillTx/>
            </a:endParaRP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57472EE1-659B-4008-885B-7C655C98A7EE}"/>
              </a:ext>
            </a:extLst>
          </p:cNvPr>
          <p:cNvSpPr txBox="1">
            <a:spLocks/>
          </p:cNvSpPr>
          <p:nvPr/>
        </p:nvSpPr>
        <p:spPr>
          <a:xfrm>
            <a:off x="8250174" y="458114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</a:rPr>
              <a:pPr algn="ctr" defTabSz="914400">
                <a:spcAft>
                  <a:spcPts val="600"/>
                </a:spcAft>
              </a:pPr>
              <a:t>3</a:t>
            </a:fld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9F372A4-C12F-42F2-94FE-1E48C0309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1" y="413094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44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Document 24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0"/>
            <a:ext cx="2436019" cy="2550319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87563150-F04C-4B39-A4B4-7ADAB8D056C1}"/>
              </a:ext>
            </a:extLst>
          </p:cNvPr>
          <p:cNvSpPr txBox="1">
            <a:spLocks/>
          </p:cNvSpPr>
          <p:nvPr/>
        </p:nvSpPr>
        <p:spPr>
          <a:xfrm>
            <a:off x="169253" y="94505"/>
            <a:ext cx="3169999" cy="177836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2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marL="6793" marR="2717" lvl="0" defTabSz="914400">
              <a:spcAft>
                <a:spcPts val="600"/>
              </a:spcAft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Projekteerimis</a:t>
            </a:r>
            <a:endParaRPr kumimoji="0" lang="et-EE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6793" marR="2717" lvl="0" defTabSz="914400">
              <a:spcAft>
                <a:spcPts val="600"/>
              </a:spcAft>
            </a:pP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lõigud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482F6-7445-451D-8B45-3ECAAB800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7"/>
          <a:stretch/>
        </p:blipFill>
        <p:spPr>
          <a:xfrm>
            <a:off x="4382535" y="150329"/>
            <a:ext cx="3528041" cy="482807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851761E-2A20-438E-83D7-CFDC053C4050}"/>
              </a:ext>
            </a:extLst>
          </p:cNvPr>
          <p:cNvSpPr txBox="1">
            <a:spLocks/>
          </p:cNvSpPr>
          <p:nvPr/>
        </p:nvSpPr>
        <p:spPr>
          <a:xfrm>
            <a:off x="8250174" y="458114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</a:rPr>
              <a:pPr algn="ctr" defTabSz="914400">
                <a:spcAft>
                  <a:spcPts val="600"/>
                </a:spcAft>
              </a:pPr>
              <a:t>4</a:t>
            </a:fld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9278A6-B6E4-4CD1-B3C8-1C88F89A0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1" y="413094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51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00075" y="1118507"/>
            <a:ext cx="2500312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5DA6DA03-62EC-406D-A745-C23387007411}"/>
              </a:ext>
            </a:extLst>
          </p:cNvPr>
          <p:cNvSpPr txBox="1">
            <a:spLocks/>
          </p:cNvSpPr>
          <p:nvPr/>
        </p:nvSpPr>
        <p:spPr>
          <a:xfrm>
            <a:off x="771525" y="1475449"/>
            <a:ext cx="1971675" cy="19104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2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marL="6793" marR="2717" lvl="0" algn="ctr" defTabSz="914400">
              <a:spcAft>
                <a:spcPts val="600"/>
              </a:spcAft>
            </a:pPr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Keskkonna-mõjude</a:t>
            </a: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hindamine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7F0F07-0AD6-4819-89B5-99CC122C5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794" y="183284"/>
            <a:ext cx="3397925" cy="480435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75D3DAB8-6A85-474E-B93A-CDC2D6F8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458114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5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2A37DF6-7398-4244-96CA-EB07F79F1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1" y="413094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69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49" y="-1"/>
            <a:ext cx="4081393" cy="4241204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9966" y="210582"/>
            <a:ext cx="3046982" cy="782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793" marR="2717" defTabSz="914400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Rail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Baltica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Eesti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ehitamine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8641" y="1042260"/>
            <a:ext cx="3048307" cy="30479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282938" lvl="1" indent="-228600" defTabSz="914400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/>
            </a:pPr>
            <a:r>
              <a:rPr lang="en-US" sz="900" dirty="0" err="1"/>
              <a:t>Ehitamise</a:t>
            </a:r>
            <a:r>
              <a:rPr lang="en-US" sz="900" dirty="0"/>
              <a:t> </a:t>
            </a:r>
            <a:r>
              <a:rPr lang="en-US" sz="900" dirty="0" err="1"/>
              <a:t>ajaaken</a:t>
            </a:r>
            <a:r>
              <a:rPr lang="en-US" sz="900" dirty="0"/>
              <a:t> 2019-2025</a:t>
            </a:r>
          </a:p>
          <a:p>
            <a:pPr marR="282938" lvl="1" indent="-228600" defTabSz="914400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/>
            </a:pPr>
            <a:r>
              <a:rPr lang="en-US" sz="900" dirty="0" err="1"/>
              <a:t>Täpsem</a:t>
            </a:r>
            <a:r>
              <a:rPr lang="en-US" sz="900" dirty="0"/>
              <a:t> </a:t>
            </a:r>
            <a:r>
              <a:rPr lang="en-US" sz="900" dirty="0" err="1"/>
              <a:t>objektide</a:t>
            </a:r>
            <a:r>
              <a:rPr lang="en-US" sz="900" dirty="0"/>
              <a:t> </a:t>
            </a:r>
            <a:r>
              <a:rPr lang="en-US" sz="900" dirty="0" err="1"/>
              <a:t>liigendus</a:t>
            </a:r>
            <a:r>
              <a:rPr lang="en-US" sz="900" dirty="0"/>
              <a:t> </a:t>
            </a:r>
            <a:r>
              <a:rPr lang="en-US" sz="900" dirty="0" err="1"/>
              <a:t>vastavalt</a:t>
            </a:r>
            <a:r>
              <a:rPr lang="en-US" sz="900" dirty="0"/>
              <a:t> </a:t>
            </a:r>
            <a:r>
              <a:rPr lang="en-US" sz="900" dirty="0" err="1"/>
              <a:t>põhiprojekti</a:t>
            </a:r>
            <a:r>
              <a:rPr lang="en-US" sz="900" dirty="0"/>
              <a:t> </a:t>
            </a:r>
            <a:r>
              <a:rPr lang="en-US" sz="900" dirty="0" err="1"/>
              <a:t>edenemisele</a:t>
            </a:r>
            <a:r>
              <a:rPr lang="en-US" sz="900" dirty="0"/>
              <a:t>, </a:t>
            </a:r>
            <a:r>
              <a:rPr lang="en-US" sz="900" dirty="0" err="1"/>
              <a:t>turuosaliste</a:t>
            </a:r>
            <a:r>
              <a:rPr lang="en-US" sz="900" dirty="0"/>
              <a:t> </a:t>
            </a:r>
            <a:r>
              <a:rPr lang="en-US" sz="900" dirty="0" err="1"/>
              <a:t>tagasisidele</a:t>
            </a:r>
            <a:r>
              <a:rPr lang="en-US" sz="900" dirty="0"/>
              <a:t>, </a:t>
            </a:r>
            <a:r>
              <a:rPr lang="en-US" sz="900" dirty="0" err="1"/>
              <a:t>rahastamisele</a:t>
            </a:r>
            <a:endParaRPr lang="en-US" sz="900" dirty="0"/>
          </a:p>
          <a:p>
            <a:pPr marR="282938" lvl="1" indent="-228600" defTabSz="914400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/>
            </a:pPr>
            <a:r>
              <a:rPr lang="en-US" sz="900" dirty="0" err="1"/>
              <a:t>Lokaalsed</a:t>
            </a:r>
            <a:r>
              <a:rPr lang="en-US" sz="900" dirty="0"/>
              <a:t> </a:t>
            </a:r>
            <a:r>
              <a:rPr lang="en-US" sz="900" dirty="0" err="1"/>
              <a:t>projektid</a:t>
            </a:r>
            <a:r>
              <a:rPr lang="en-US" sz="900" dirty="0"/>
              <a:t> (</a:t>
            </a:r>
            <a:r>
              <a:rPr lang="en-US" sz="900" dirty="0" err="1"/>
              <a:t>reisi</a:t>
            </a:r>
            <a:r>
              <a:rPr lang="en-US" sz="900" dirty="0"/>
              <a:t>- ja </a:t>
            </a:r>
            <a:r>
              <a:rPr lang="en-US" sz="900" dirty="0" err="1"/>
              <a:t>kaubaterminalid</a:t>
            </a:r>
            <a:r>
              <a:rPr lang="en-US" sz="900" dirty="0"/>
              <a:t>, </a:t>
            </a:r>
            <a:r>
              <a:rPr lang="en-US" sz="900" dirty="0" err="1"/>
              <a:t>depood</a:t>
            </a:r>
            <a:r>
              <a:rPr lang="en-US" sz="900" dirty="0"/>
              <a:t>) </a:t>
            </a:r>
            <a:r>
              <a:rPr lang="en-US" sz="900" dirty="0" err="1"/>
              <a:t>põhitrassist</a:t>
            </a:r>
            <a:r>
              <a:rPr lang="en-US" sz="900" dirty="0"/>
              <a:t> </a:t>
            </a:r>
            <a:r>
              <a:rPr lang="en-US" sz="900" dirty="0" err="1"/>
              <a:t>eraldiseisvate</a:t>
            </a:r>
            <a:r>
              <a:rPr lang="en-US" sz="900" dirty="0"/>
              <a:t> </a:t>
            </a:r>
            <a:r>
              <a:rPr lang="en-US" sz="900" dirty="0" err="1"/>
              <a:t>objektidena</a:t>
            </a:r>
            <a:endParaRPr lang="en-US" sz="900" dirty="0"/>
          </a:p>
          <a:p>
            <a:pPr marR="282938" lvl="1" indent="-228600" defTabSz="914400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/>
            </a:pPr>
            <a:r>
              <a:rPr lang="en-US" sz="900" dirty="0" err="1"/>
              <a:t>Ehitusmahtude</a:t>
            </a:r>
            <a:r>
              <a:rPr lang="en-US" sz="900" dirty="0"/>
              <a:t> </a:t>
            </a:r>
            <a:r>
              <a:rPr lang="en-US" sz="900" dirty="0" err="1"/>
              <a:t>kuhjumise</a:t>
            </a:r>
            <a:r>
              <a:rPr lang="en-US" sz="900" dirty="0"/>
              <a:t> </a:t>
            </a:r>
            <a:r>
              <a:rPr lang="en-US" sz="900" dirty="0" err="1"/>
              <a:t>vältimiseks</a:t>
            </a:r>
            <a:r>
              <a:rPr lang="en-US" sz="900" dirty="0"/>
              <a:t> </a:t>
            </a:r>
            <a:r>
              <a:rPr lang="en-US" sz="900" dirty="0" err="1"/>
              <a:t>alustame</a:t>
            </a:r>
            <a:r>
              <a:rPr lang="en-US" sz="900" dirty="0"/>
              <a:t> </a:t>
            </a:r>
            <a:r>
              <a:rPr lang="en-US" sz="900" dirty="0" err="1"/>
              <a:t>grupiti</a:t>
            </a:r>
            <a:r>
              <a:rPr lang="en-US" sz="900" dirty="0"/>
              <a:t>:</a:t>
            </a:r>
          </a:p>
          <a:p>
            <a:pPr marR="282938" lvl="2" indent="-228600" defTabSz="914400">
              <a:lnSpc>
                <a:spcPct val="90000"/>
              </a:lnSpc>
              <a:spcBef>
                <a:spcPts val="1333"/>
              </a:spcBef>
              <a:buFont typeface="Wingdings" panose="05000000000000000000" pitchFamily="2" charset="2"/>
              <a:buChar char="§"/>
              <a:defRPr/>
            </a:pPr>
            <a:r>
              <a:rPr lang="en-US" sz="900" dirty="0"/>
              <a:t>RB </a:t>
            </a:r>
            <a:r>
              <a:rPr lang="en-US" sz="900" dirty="0" err="1"/>
              <a:t>põhitrassi</a:t>
            </a:r>
            <a:r>
              <a:rPr lang="en-US" sz="900" dirty="0"/>
              <a:t> </a:t>
            </a:r>
            <a:r>
              <a:rPr lang="en-US" sz="900" dirty="0" err="1"/>
              <a:t>ristumised</a:t>
            </a:r>
            <a:r>
              <a:rPr lang="en-US" sz="900" dirty="0"/>
              <a:t> </a:t>
            </a:r>
            <a:r>
              <a:rPr lang="en-US" sz="900" dirty="0" err="1"/>
              <a:t>suuremate</a:t>
            </a:r>
            <a:r>
              <a:rPr lang="en-US" sz="900" dirty="0"/>
              <a:t> </a:t>
            </a:r>
            <a:r>
              <a:rPr lang="en-US" sz="900" dirty="0" err="1"/>
              <a:t>võrgu</a:t>
            </a:r>
            <a:r>
              <a:rPr lang="en-US" sz="900" dirty="0"/>
              <a:t> </a:t>
            </a:r>
            <a:r>
              <a:rPr lang="en-US" sz="900" dirty="0" err="1"/>
              <a:t>valdajate</a:t>
            </a:r>
            <a:r>
              <a:rPr lang="en-US" sz="900" dirty="0"/>
              <a:t> </a:t>
            </a:r>
            <a:r>
              <a:rPr lang="en-US" sz="900" dirty="0" err="1"/>
              <a:t>tehnovõrkudega</a:t>
            </a:r>
            <a:endParaRPr lang="en-US" sz="900" dirty="0"/>
          </a:p>
          <a:p>
            <a:pPr marR="282938" lvl="2" indent="-228600" defTabSz="914400">
              <a:lnSpc>
                <a:spcPct val="90000"/>
              </a:lnSpc>
              <a:spcBef>
                <a:spcPts val="1333"/>
              </a:spcBef>
              <a:buFont typeface="Wingdings" panose="05000000000000000000" pitchFamily="2" charset="2"/>
              <a:buChar char="§"/>
              <a:defRPr/>
            </a:pPr>
            <a:r>
              <a:rPr lang="en-US" sz="900" dirty="0" err="1"/>
              <a:t>Maanteeviaduktid</a:t>
            </a:r>
            <a:endParaRPr lang="en-US" sz="900" dirty="0"/>
          </a:p>
          <a:p>
            <a:pPr marR="282938" lvl="2" indent="-228600" defTabSz="914400">
              <a:lnSpc>
                <a:spcPct val="90000"/>
              </a:lnSpc>
              <a:spcBef>
                <a:spcPts val="1333"/>
              </a:spcBef>
              <a:buFont typeface="Wingdings" panose="05000000000000000000" pitchFamily="2" charset="2"/>
              <a:buChar char="§"/>
              <a:defRPr/>
            </a:pPr>
            <a:r>
              <a:rPr lang="en-US" sz="900" dirty="0" err="1"/>
              <a:t>Ökoduktid</a:t>
            </a:r>
            <a:endParaRPr lang="en-US" sz="900" dirty="0"/>
          </a:p>
          <a:p>
            <a:pPr marR="282938" lvl="2" indent="-228600" defTabSz="914400">
              <a:lnSpc>
                <a:spcPct val="90000"/>
              </a:lnSpc>
              <a:spcBef>
                <a:spcPts val="1333"/>
              </a:spcBef>
              <a:buFont typeface="Wingdings" panose="05000000000000000000" pitchFamily="2" charset="2"/>
              <a:buChar char="§"/>
              <a:defRPr/>
            </a:pPr>
            <a:r>
              <a:rPr lang="en-US" sz="900" dirty="0" err="1"/>
              <a:t>Nõrkade</a:t>
            </a:r>
            <a:r>
              <a:rPr lang="en-US" sz="900" dirty="0"/>
              <a:t> </a:t>
            </a:r>
            <a:r>
              <a:rPr lang="en-US" sz="900" dirty="0" err="1"/>
              <a:t>pinnastega</a:t>
            </a:r>
            <a:r>
              <a:rPr lang="en-US" sz="900" dirty="0"/>
              <a:t> </a:t>
            </a:r>
            <a:r>
              <a:rPr lang="en-US" sz="900" dirty="0" err="1"/>
              <a:t>lõigud</a:t>
            </a:r>
            <a:endParaRPr lang="en-US" sz="900" dirty="0"/>
          </a:p>
          <a:p>
            <a:pPr marL="545835" marR="282938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0073E5-14A1-4817-8873-D7F6E1794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637" y="136550"/>
            <a:ext cx="3644508" cy="49425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04DA7AF-5D1C-4945-85B5-193E2882E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458114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6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FF62DD-6E71-4042-AA52-EE9B4E266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1" y="4130946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65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240882"/>
            <a:ext cx="3249230" cy="4634664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5677" y="685800"/>
            <a:ext cx="2743200" cy="216568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6793" marR="2717" algn="ctr" defTabSz="914400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Lõik Tallinn-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Rapla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2019-2022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2932700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217831A-8306-4699-A8C8-68A3B6EEC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926" y="264969"/>
            <a:ext cx="3323513" cy="467369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B1FE4-5031-41DF-87C4-0ADA7208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52" y="3115520"/>
            <a:ext cx="2691925" cy="1577207"/>
          </a:xfrm>
          <a:prstGeom prst="rect">
            <a:avLst/>
          </a:prstGeom>
        </p:spPr>
      </p:pic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11DA8E1A-6132-4402-8589-B4485BA54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458114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7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1D99613-18B2-4182-B3FE-900AF8FE1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140" y="3839551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30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240882"/>
            <a:ext cx="3249230" cy="4634664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5677" y="685800"/>
            <a:ext cx="2743200" cy="216568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6793" marR="2717" algn="ctr" defTabSz="914400"/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Lõik </a:t>
            </a:r>
            <a:r>
              <a:rPr lang="en-US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Rapla-Tootsi</a:t>
            </a:r>
            <a:b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2019-2022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2932700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217831A-8306-4699-A8C8-68A3B6EEC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926" y="310110"/>
            <a:ext cx="3323513" cy="458340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B1FE4-5031-41DF-87C4-0ADA7208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52" y="3127519"/>
            <a:ext cx="2691925" cy="1553208"/>
          </a:xfrm>
          <a:prstGeom prst="rect">
            <a:avLst/>
          </a:prstGeom>
          <a:ln w="25400">
            <a:solidFill>
              <a:srgbClr val="262626"/>
            </a:solidFill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7125A3B-703D-4C7D-8189-372A803E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458114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8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7A5210-BCAF-4801-8D5A-46364AFF2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140" y="3839551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1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240882"/>
            <a:ext cx="3249230" cy="4634664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5677" y="685800"/>
            <a:ext cx="2743200" cy="216568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6793" marR="2717" algn="ctr" defTabSz="914400"/>
            <a:r>
              <a:rPr lang="fi-FI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Lõik Tootsi-EE/LV piir</a:t>
            </a:r>
            <a:br>
              <a:rPr lang="fi-FI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fi-FI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2019-2022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2932700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217831A-8306-4699-A8C8-68A3B6EEC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926" y="430726"/>
            <a:ext cx="3323513" cy="434217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B1FE4-5031-41DF-87C4-0ADA7208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16" y="3127519"/>
            <a:ext cx="2367797" cy="1553208"/>
          </a:xfrm>
          <a:prstGeom prst="rect">
            <a:avLst/>
          </a:prstGeom>
          <a:ln w="25400">
            <a:solidFill>
              <a:srgbClr val="262626"/>
            </a:solidFill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5060A0C-B5C0-494E-9D68-37C9EC742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4581144"/>
            <a:ext cx="411480" cy="41148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FB46EC70-82E4-6749-B503-D86A1E0367C5}" type="slidenum">
              <a:rPr lang="en-US" sz="11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9</a:t>
            </a:fld>
            <a:endParaRPr lang="en-US" sz="11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7F9978-EED8-43D6-9EB5-1A7C91256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140" y="3839551"/>
            <a:ext cx="137781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71834"/>
      </p:ext>
    </p:extLst>
  </p:cSld>
  <p:clrMapOvr>
    <a:masterClrMapping/>
  </p:clrMapOvr>
</p:sld>
</file>

<file path=ppt/theme/theme1.xml><?xml version="1.0" encoding="utf-8"?>
<a:theme xmlns:a="http://schemas.openxmlformats.org/drawingml/2006/main" name="RB">
  <a:themeElements>
    <a:clrScheme name="RB">
      <a:dk1>
        <a:srgbClr val="5D5D5D"/>
      </a:dk1>
      <a:lt1>
        <a:srgbClr val="E5E5E5"/>
      </a:lt1>
      <a:dk2>
        <a:srgbClr val="353535"/>
      </a:dk2>
      <a:lt2>
        <a:srgbClr val="FFFFFF"/>
      </a:lt2>
      <a:accent1>
        <a:srgbClr val="3398DB"/>
      </a:accent1>
      <a:accent2>
        <a:srgbClr val="003787"/>
      </a:accent2>
      <a:accent3>
        <a:srgbClr val="FFC101"/>
      </a:accent3>
      <a:accent4>
        <a:srgbClr val="039E86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RB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321420B-4620-45BF-9A15-627473E8062D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F668A5CD23F146B629F501446FF21E" ma:contentTypeVersion="8" ma:contentTypeDescription="Create a new document." ma:contentTypeScope="" ma:versionID="9eac460fc8e9982c3e0edb3777078170">
  <xsd:schema xmlns:xsd="http://www.w3.org/2001/XMLSchema" xmlns:xs="http://www.w3.org/2001/XMLSchema" xmlns:p="http://schemas.microsoft.com/office/2006/metadata/properties" xmlns:ns3="03b21a27-21a7-4cd8-93aa-e4c517828984" targetNamespace="http://schemas.microsoft.com/office/2006/metadata/properties" ma:root="true" ma:fieldsID="0892c68ca332921cd4cd304c3c1293ab" ns3:_="">
    <xsd:import namespace="03b21a27-21a7-4cd8-93aa-e4c5178289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b21a27-21a7-4cd8-93aa-e4c517828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36573D-880A-4E2D-BF48-B4672766D72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39530C8-49FE-45B6-AFA3-880239D3C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b21a27-21a7-4cd8-93aa-e4c5178289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2605E2-786F-4DCC-8C73-308A6E333E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695</Words>
  <Application>Microsoft Office PowerPoint</Application>
  <PresentationFormat>Ekraaniseanss (16:9)</PresentationFormat>
  <Paragraphs>151</Paragraphs>
  <Slides>23</Slides>
  <Notes>2</Notes>
  <HiddenSlides>0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23</vt:i4>
      </vt:variant>
    </vt:vector>
  </HeadingPairs>
  <TitlesOfParts>
    <vt:vector size="30" baseType="lpstr">
      <vt:lpstr>Arial</vt:lpstr>
      <vt:lpstr>Calibri</vt:lpstr>
      <vt:lpstr>Myriad Pro</vt:lpstr>
      <vt:lpstr>Tw Cen MT</vt:lpstr>
      <vt:lpstr>Tw Cen MT Condensed Extra Bold</vt:lpstr>
      <vt:lpstr>Wingdings</vt:lpstr>
      <vt:lpstr>RB</vt:lpstr>
      <vt:lpstr> Rail Baltica projekt Eestis ja Pärnumaal – lähiaastate väljakutsed</vt:lpstr>
      <vt:lpstr>Rail Baltica trassi asukoht on Eestis kinnitatud</vt:lpstr>
      <vt:lpstr>PowerPointi esitlus</vt:lpstr>
      <vt:lpstr>PowerPointi esitlus</vt:lpstr>
      <vt:lpstr>PowerPointi esitlus</vt:lpstr>
      <vt:lpstr>Rail Baltica Eesti osa ehitamine</vt:lpstr>
      <vt:lpstr>Lõik Tallinn-Rapla 2019-2022</vt:lpstr>
      <vt:lpstr>Lõik Rapla-Tootsi 2019-2022</vt:lpstr>
      <vt:lpstr>Lõik Tootsi-EE/LV piir 2019-2022</vt:lpstr>
      <vt:lpstr>Investeeringute plaan 2019-2022 Kohalikud projektid</vt:lpstr>
      <vt:lpstr>Investeeringute plaan 2019-2022 Kohalikud projektid</vt:lpstr>
      <vt:lpstr>Perspektiivsed kohalikud peatused Rail Baltica trassil</vt:lpstr>
      <vt:lpstr>Kolmas projekteerimis lõik Eestis, Pärnu – Eesti/Läti piir</vt:lpstr>
      <vt:lpstr>Põhitrassi projekti hetkeseis</vt:lpstr>
      <vt:lpstr>Projekteerimise järgmised etappid</vt:lpstr>
      <vt:lpstr>Projekteerimise eesmärgid</vt:lpstr>
      <vt:lpstr>Kohaliku kogukonna kaasamise etapid projekteerimise käigus</vt:lpstr>
      <vt:lpstr>Põhitrassi projekteerimise ajakava</vt:lpstr>
      <vt:lpstr>Kohtobjektide projekteerimine</vt:lpstr>
      <vt:lpstr>Kohalik ja rahvusvaheline rongiliiklus Pärnumaal</vt:lpstr>
      <vt:lpstr>PowerPointi esitlus</vt:lpstr>
      <vt:lpstr>PÄRNUMAA KINDLALT RAUDTEE PEAL!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Rail Baltica projekt Eestis ja Pärnumaal – lähiaastate väljakutsed</dc:title>
  <dc:creator>Kaur Laansalu</dc:creator>
  <cp:lastModifiedBy>Heiki Mägi</cp:lastModifiedBy>
  <cp:revision>1</cp:revision>
  <dcterms:created xsi:type="dcterms:W3CDTF">2019-11-28T05:04:39Z</dcterms:created>
  <dcterms:modified xsi:type="dcterms:W3CDTF">2019-11-28T08:35:34Z</dcterms:modified>
</cp:coreProperties>
</file>