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
  </p:notesMasterIdLst>
  <p:handoutMasterIdLst>
    <p:handoutMasterId r:id="rId28"/>
  </p:handoutMasterIdLst>
  <p:sldIdLst>
    <p:sldId id="265" r:id="rId2"/>
    <p:sldId id="361" r:id="rId3"/>
    <p:sldId id="340" r:id="rId4"/>
    <p:sldId id="371" r:id="rId5"/>
    <p:sldId id="326" r:id="rId6"/>
    <p:sldId id="372" r:id="rId7"/>
    <p:sldId id="373" r:id="rId8"/>
    <p:sldId id="342" r:id="rId9"/>
    <p:sldId id="345" r:id="rId10"/>
    <p:sldId id="374" r:id="rId11"/>
    <p:sldId id="350" r:id="rId12"/>
    <p:sldId id="352" r:id="rId13"/>
    <p:sldId id="351" r:id="rId14"/>
    <p:sldId id="375" r:id="rId15"/>
    <p:sldId id="376" r:id="rId16"/>
    <p:sldId id="377" r:id="rId17"/>
    <p:sldId id="363" r:id="rId18"/>
    <p:sldId id="364" r:id="rId19"/>
    <p:sldId id="365" r:id="rId20"/>
    <p:sldId id="366" r:id="rId21"/>
    <p:sldId id="367" r:id="rId22"/>
    <p:sldId id="368" r:id="rId23"/>
    <p:sldId id="369" r:id="rId24"/>
    <p:sldId id="370" r:id="rId25"/>
    <p:sldId id="362" r:id="rId26"/>
  </p:sldIdLst>
  <p:sldSz cx="8999538" cy="6840538"/>
  <p:notesSz cx="6797675" cy="9928225"/>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D1"/>
    <a:srgbClr val="83CAFF"/>
    <a:srgbClr val="999999"/>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374" autoAdjust="0"/>
  </p:normalViewPr>
  <p:slideViewPr>
    <p:cSldViewPr>
      <p:cViewPr varScale="1">
        <p:scale>
          <a:sx n="117" d="100"/>
          <a:sy n="117" d="100"/>
        </p:scale>
        <p:origin x="152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325" cy="498254"/>
          </a:xfrm>
          <a:prstGeom prst="rect">
            <a:avLst/>
          </a:prstGeom>
        </p:spPr>
        <p:txBody>
          <a:bodyPr vert="horz" lIns="83796" tIns="41898" rIns="83796" bIns="41898" rtlCol="0"/>
          <a:lstStyle>
            <a:lvl1pPr algn="l">
              <a:defRPr sz="1100"/>
            </a:lvl1pPr>
          </a:lstStyle>
          <a:p>
            <a:endParaRPr lang="et-EE"/>
          </a:p>
        </p:txBody>
      </p:sp>
      <p:sp>
        <p:nvSpPr>
          <p:cNvPr id="3" name="Date Placeholder 2"/>
          <p:cNvSpPr>
            <a:spLocks noGrp="1"/>
          </p:cNvSpPr>
          <p:nvPr>
            <p:ph type="dt" sz="quarter" idx="1"/>
          </p:nvPr>
        </p:nvSpPr>
        <p:spPr>
          <a:xfrm>
            <a:off x="3849925" y="0"/>
            <a:ext cx="2946325" cy="498254"/>
          </a:xfrm>
          <a:prstGeom prst="rect">
            <a:avLst/>
          </a:prstGeom>
        </p:spPr>
        <p:txBody>
          <a:bodyPr vert="horz" lIns="83796" tIns="41898" rIns="83796" bIns="41898" rtlCol="0"/>
          <a:lstStyle>
            <a:lvl1pPr algn="r">
              <a:defRPr sz="1100"/>
            </a:lvl1pPr>
          </a:lstStyle>
          <a:p>
            <a:fld id="{8E1153EE-1DC2-46C9-8F9E-99CEA10ED3E7}" type="datetimeFigureOut">
              <a:rPr lang="et-EE" smtClean="0"/>
              <a:pPr/>
              <a:t>23.03.2018</a:t>
            </a:fld>
            <a:endParaRPr lang="et-EE"/>
          </a:p>
        </p:txBody>
      </p:sp>
      <p:sp>
        <p:nvSpPr>
          <p:cNvPr id="4" name="Footer Placeholder 3"/>
          <p:cNvSpPr>
            <a:spLocks noGrp="1"/>
          </p:cNvSpPr>
          <p:nvPr>
            <p:ph type="ftr" sz="quarter" idx="2"/>
          </p:nvPr>
        </p:nvSpPr>
        <p:spPr>
          <a:xfrm>
            <a:off x="2" y="9429972"/>
            <a:ext cx="2946325" cy="498254"/>
          </a:xfrm>
          <a:prstGeom prst="rect">
            <a:avLst/>
          </a:prstGeom>
        </p:spPr>
        <p:txBody>
          <a:bodyPr vert="horz" lIns="83796" tIns="41898" rIns="83796" bIns="41898" rtlCol="0" anchor="b"/>
          <a:lstStyle>
            <a:lvl1pPr algn="l">
              <a:defRPr sz="1100"/>
            </a:lvl1pPr>
          </a:lstStyle>
          <a:p>
            <a:endParaRPr lang="et-EE"/>
          </a:p>
        </p:txBody>
      </p:sp>
      <p:sp>
        <p:nvSpPr>
          <p:cNvPr id="5" name="Slide Number Placeholder 4"/>
          <p:cNvSpPr>
            <a:spLocks noGrp="1"/>
          </p:cNvSpPr>
          <p:nvPr>
            <p:ph type="sldNum" sz="quarter" idx="3"/>
          </p:nvPr>
        </p:nvSpPr>
        <p:spPr>
          <a:xfrm>
            <a:off x="3849925" y="9429972"/>
            <a:ext cx="2946325" cy="498254"/>
          </a:xfrm>
          <a:prstGeom prst="rect">
            <a:avLst/>
          </a:prstGeom>
        </p:spPr>
        <p:txBody>
          <a:bodyPr vert="horz" lIns="83796" tIns="41898" rIns="83796" bIns="41898" rtlCol="0" anchor="b"/>
          <a:lstStyle>
            <a:lvl1pPr algn="r">
              <a:defRPr sz="1100"/>
            </a:lvl1pPr>
          </a:lstStyle>
          <a:p>
            <a:fld id="{8A6F45A0-8CCD-4EA6-912D-23BDD0F4DE23}" type="slidenum">
              <a:rPr lang="et-EE" smtClean="0"/>
              <a:pPr/>
              <a:t>‹#›</a:t>
            </a:fld>
            <a:endParaRPr lang="et-EE"/>
          </a:p>
        </p:txBody>
      </p:sp>
    </p:spTree>
    <p:extLst>
      <p:ext uri="{BB962C8B-B14F-4D97-AF65-F5344CB8AC3E}">
        <p14:creationId xmlns:p14="http://schemas.microsoft.com/office/powerpoint/2010/main" val="270564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50913" y="754063"/>
            <a:ext cx="4892675"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5725"/>
            <a:ext cx="5437284" cy="4466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1" name="Rectangle 3"/>
          <p:cNvSpPr>
            <a:spLocks noGrp="1" noChangeArrowheads="1"/>
          </p:cNvSpPr>
          <p:nvPr>
            <p:ph type="hdr"/>
          </p:nvPr>
        </p:nvSpPr>
        <p:spPr bwMode="auto">
          <a:xfrm>
            <a:off x="1" y="1"/>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1"/>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30506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23739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11</a:t>
            </a:fld>
            <a:endParaRPr lang="et-EE" altLang="en-US"/>
          </a:p>
        </p:txBody>
      </p:sp>
    </p:spTree>
    <p:extLst>
      <p:ext uri="{BB962C8B-B14F-4D97-AF65-F5344CB8AC3E}">
        <p14:creationId xmlns:p14="http://schemas.microsoft.com/office/powerpoint/2010/main" val="131194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p14="http://schemas.microsoft.com/office/powerpoint/2010/main" val="239772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31141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14</a:t>
            </a:fld>
            <a:endParaRPr lang="et-EE" altLang="en-US"/>
          </a:p>
        </p:txBody>
      </p:sp>
    </p:spTree>
    <p:extLst>
      <p:ext uri="{BB962C8B-B14F-4D97-AF65-F5344CB8AC3E}">
        <p14:creationId xmlns:p14="http://schemas.microsoft.com/office/powerpoint/2010/main" val="404432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15</a:t>
            </a:fld>
            <a:endParaRPr lang="et-EE" altLang="en-US"/>
          </a:p>
        </p:txBody>
      </p:sp>
    </p:spTree>
    <p:extLst>
      <p:ext uri="{BB962C8B-B14F-4D97-AF65-F5344CB8AC3E}">
        <p14:creationId xmlns:p14="http://schemas.microsoft.com/office/powerpoint/2010/main" val="309672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16</a:t>
            </a:fld>
            <a:endParaRPr lang="et-EE" altLang="en-US"/>
          </a:p>
        </p:txBody>
      </p:sp>
    </p:spTree>
    <p:extLst>
      <p:ext uri="{BB962C8B-B14F-4D97-AF65-F5344CB8AC3E}">
        <p14:creationId xmlns:p14="http://schemas.microsoft.com/office/powerpoint/2010/main" val="221225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17</a:t>
            </a:fld>
            <a:endParaRPr lang="et-EE" altLang="en-US"/>
          </a:p>
        </p:txBody>
      </p:sp>
    </p:spTree>
    <p:extLst>
      <p:ext uri="{BB962C8B-B14F-4D97-AF65-F5344CB8AC3E}">
        <p14:creationId xmlns:p14="http://schemas.microsoft.com/office/powerpoint/2010/main" val="3085672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18</a:t>
            </a:fld>
            <a:endParaRPr lang="et-EE" altLang="en-US"/>
          </a:p>
        </p:txBody>
      </p:sp>
    </p:spTree>
    <p:extLst>
      <p:ext uri="{BB962C8B-B14F-4D97-AF65-F5344CB8AC3E}">
        <p14:creationId xmlns:p14="http://schemas.microsoft.com/office/powerpoint/2010/main" val="151121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19</a:t>
            </a:fld>
            <a:endParaRPr lang="et-EE" altLang="en-US"/>
          </a:p>
        </p:txBody>
      </p:sp>
    </p:spTree>
    <p:extLst>
      <p:ext uri="{BB962C8B-B14F-4D97-AF65-F5344CB8AC3E}">
        <p14:creationId xmlns:p14="http://schemas.microsoft.com/office/powerpoint/2010/main" val="338587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a:t>
            </a:fld>
            <a:endParaRPr lang="et-EE" altLang="en-US"/>
          </a:p>
        </p:txBody>
      </p:sp>
    </p:spTree>
    <p:extLst>
      <p:ext uri="{BB962C8B-B14F-4D97-AF65-F5344CB8AC3E}">
        <p14:creationId xmlns:p14="http://schemas.microsoft.com/office/powerpoint/2010/main" val="60031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20</a:t>
            </a:fld>
            <a:endParaRPr lang="et-EE" altLang="en-US"/>
          </a:p>
        </p:txBody>
      </p:sp>
    </p:spTree>
    <p:extLst>
      <p:ext uri="{BB962C8B-B14F-4D97-AF65-F5344CB8AC3E}">
        <p14:creationId xmlns:p14="http://schemas.microsoft.com/office/powerpoint/2010/main" val="98961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21</a:t>
            </a:fld>
            <a:endParaRPr lang="et-EE" altLang="en-US"/>
          </a:p>
        </p:txBody>
      </p:sp>
    </p:spTree>
    <p:extLst>
      <p:ext uri="{BB962C8B-B14F-4D97-AF65-F5344CB8AC3E}">
        <p14:creationId xmlns:p14="http://schemas.microsoft.com/office/powerpoint/2010/main" val="2133927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22</a:t>
            </a:fld>
            <a:endParaRPr lang="et-EE" altLang="en-US"/>
          </a:p>
        </p:txBody>
      </p:sp>
    </p:spTree>
    <p:extLst>
      <p:ext uri="{BB962C8B-B14F-4D97-AF65-F5344CB8AC3E}">
        <p14:creationId xmlns:p14="http://schemas.microsoft.com/office/powerpoint/2010/main" val="2209923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23</a:t>
            </a:fld>
            <a:endParaRPr lang="et-EE" altLang="en-US"/>
          </a:p>
        </p:txBody>
      </p:sp>
    </p:spTree>
    <p:extLst>
      <p:ext uri="{BB962C8B-B14F-4D97-AF65-F5344CB8AC3E}">
        <p14:creationId xmlns:p14="http://schemas.microsoft.com/office/powerpoint/2010/main" val="3971133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2668639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25</a:t>
            </a:fld>
            <a:endParaRPr lang="et-EE" altLang="en-US"/>
          </a:p>
        </p:txBody>
      </p:sp>
    </p:spTree>
    <p:extLst>
      <p:ext uri="{BB962C8B-B14F-4D97-AF65-F5344CB8AC3E}">
        <p14:creationId xmlns:p14="http://schemas.microsoft.com/office/powerpoint/2010/main" val="331513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val="163610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106282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215287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245942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7</a:t>
            </a:fld>
            <a:endParaRPr lang="et-EE" altLang="en-US"/>
          </a:p>
        </p:txBody>
      </p:sp>
    </p:spTree>
    <p:extLst>
      <p:ext uri="{BB962C8B-B14F-4D97-AF65-F5344CB8AC3E}">
        <p14:creationId xmlns:p14="http://schemas.microsoft.com/office/powerpoint/2010/main" val="302732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328494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144700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14.05.2017</a:t>
            </a:r>
            <a:endParaRPr lang="en-US" dirty="0"/>
          </a:p>
        </p:txBody>
      </p:sp>
      <p:pic>
        <p:nvPicPr>
          <p:cNvPr id="8" name="Picture 7" descr="rahandusmin_3lovi_est.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0070" y="221342"/>
            <a:ext cx="1348172" cy="1380658"/>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1" name="Picture 10" descr="EU2017_logo_ENG_sinine_tekstiga vasakul_RGB.jpg"/>
          <p:cNvPicPr>
            <a:picLocks noChangeAspect="1"/>
          </p:cNvPicPr>
          <p:nvPr userDrawn="1"/>
        </p:nvPicPr>
        <p:blipFill>
          <a:blip r:embed="rId2" cstate="print"/>
          <a:stretch>
            <a:fillRect/>
          </a:stretch>
        </p:blipFill>
        <p:spPr>
          <a:xfrm>
            <a:off x="6476659" y="450000"/>
            <a:ext cx="2127566" cy="936000"/>
          </a:xfrm>
          <a:prstGeom prst="rect">
            <a:avLst/>
          </a:prstGeom>
        </p:spPr>
      </p:pic>
      <p:pic>
        <p:nvPicPr>
          <p:cNvPr id="6" name="Picture 5" descr="rahandusmin_3lovi_eng.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9" name="Rectangle 8"/>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3" name="Picture 12" descr="EU2017_EST_logo_MV_tekstiga_RGB.jpg"/>
          <p:cNvPicPr>
            <a:picLocks noChangeAspect="1"/>
          </p:cNvPicPr>
          <p:nvPr userDrawn="1"/>
        </p:nvPicPr>
        <p:blipFill>
          <a:blip r:embed="rId3" cstate="print"/>
          <a:stretch>
            <a:fillRect/>
          </a:stretch>
        </p:blipFill>
        <p:spPr>
          <a:xfrm>
            <a:off x="6714000" y="323925"/>
            <a:ext cx="2016000" cy="1152000"/>
          </a:xfrm>
          <a:prstGeom prst="rect">
            <a:avLst/>
          </a:prstGeom>
        </p:spPr>
      </p:pic>
      <p:pic>
        <p:nvPicPr>
          <p:cNvPr id="10" name="Picture 9" descr="rahandusmin_vapp_est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sp>
        <p:nvSpPr>
          <p:cNvPr id="9" name="Rectangle 8"/>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10" name="Picture 9" descr="EU2017_logo_MV_tekstiga_CMYK.jpg"/>
          <p:cNvPicPr>
            <a:picLocks noChangeAspect="1"/>
          </p:cNvPicPr>
          <p:nvPr userDrawn="1"/>
        </p:nvPicPr>
        <p:blipFill>
          <a:blip r:embed="rId3" cstate="print"/>
          <a:stretch>
            <a:fillRect/>
          </a:stretch>
        </p:blipFill>
        <p:spPr>
          <a:xfrm>
            <a:off x="6480000" y="432000"/>
            <a:ext cx="2129400" cy="936000"/>
          </a:xfrm>
          <a:prstGeom prst="rect">
            <a:avLst/>
          </a:prstGeom>
        </p:spPr>
      </p:pic>
      <p:pic>
        <p:nvPicPr>
          <p:cNvPr id="12" name="Picture 11" descr="rahandusmin_vapp_eng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14.05.2017</a:t>
            </a:r>
            <a:endParaRPr lang="en-US" dirty="0"/>
          </a:p>
        </p:txBody>
      </p:sp>
      <p:pic>
        <p:nvPicPr>
          <p:cNvPr id="9" name="Picture 8" descr="EU2017_logo_ENG_sinine_tekstiga vasakul_RGB.jpg"/>
          <p:cNvPicPr>
            <a:picLocks noChangeAspect="1"/>
          </p:cNvPicPr>
          <p:nvPr userDrawn="1"/>
        </p:nvPicPr>
        <p:blipFill>
          <a:blip r:embed="rId2" cstate="print"/>
          <a:stretch>
            <a:fillRect/>
          </a:stretch>
        </p:blipFill>
        <p:spPr>
          <a:xfrm>
            <a:off x="6476659" y="450000"/>
            <a:ext cx="2127566" cy="936000"/>
          </a:xfrm>
          <a:prstGeom prst="rect">
            <a:avLst/>
          </a:prstGeom>
        </p:spPr>
      </p:pic>
      <p:pic>
        <p:nvPicPr>
          <p:cNvPr id="7" name="Picture 6" descr="rahandusmin_3lovi_eng.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7" name="Rectangle 6"/>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baseline="0">
                <a:solidFill>
                  <a:schemeClr val="bg1"/>
                </a:solidFill>
              </a:defRPr>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11" name="Picture 10" descr="EU2017_EST_logo_MV_tekstiga_RGB.jpg"/>
          <p:cNvPicPr>
            <a:picLocks noChangeAspect="1"/>
          </p:cNvPicPr>
          <p:nvPr userDrawn="1"/>
        </p:nvPicPr>
        <p:blipFill>
          <a:blip r:embed="rId3" cstate="print"/>
          <a:stretch>
            <a:fillRect/>
          </a:stretch>
        </p:blipFill>
        <p:spPr>
          <a:xfrm>
            <a:off x="6714000" y="323925"/>
            <a:ext cx="2016000" cy="1152000"/>
          </a:xfrm>
          <a:prstGeom prst="rect">
            <a:avLst/>
          </a:prstGeom>
        </p:spPr>
      </p:pic>
      <p:pic>
        <p:nvPicPr>
          <p:cNvPr id="8" name="Picture 7" descr="rahandusmin_vapp_est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Blue">
    <p:spTree>
      <p:nvGrpSpPr>
        <p:cNvPr id="1" name=""/>
        <p:cNvGrpSpPr/>
        <p:nvPr/>
      </p:nvGrpSpPr>
      <p:grpSpPr>
        <a:xfrm>
          <a:off x="0" y="0"/>
          <a:ext cx="0" cy="0"/>
          <a:chOff x="0" y="0"/>
          <a:chExt cx="0" cy="0"/>
        </a:xfrm>
      </p:grpSpPr>
      <p:sp>
        <p:nvSpPr>
          <p:cNvPr id="7" name="Rectangle 6"/>
          <p:cNvSpPr/>
          <p:nvPr userDrawn="1"/>
        </p:nvSpPr>
        <p:spPr bwMode="auto">
          <a:xfrm>
            <a:off x="0" y="1800538"/>
            <a:ext cx="8999538" cy="5040000"/>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solidFill>
                  <a:schemeClr val="bg1"/>
                </a:solidFill>
              </a:defRPr>
            </a:lvl1pPr>
          </a:lstStyle>
          <a:p>
            <a:r>
              <a:rPr lang="en-US" dirty="0" err="1" smtClean="0"/>
              <a:t>Esitlusslaidide</a:t>
            </a:r>
            <a:r>
              <a:rPr lang="en-US" dirty="0" smtClean="0"/>
              <a:t> </a:t>
            </a:r>
            <a:r>
              <a:rPr lang="en-US" dirty="0" err="1" smtClean="0"/>
              <a:t>kujundusest</a:t>
            </a:r>
            <a:r>
              <a:rPr lang="et-EE" dirty="0" smtClean="0"/>
              <a:t>. 1.5</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10" name="Picture 9" descr="EU2017_logo_MV_tekstiga_CMYK.jpg"/>
          <p:cNvPicPr>
            <a:picLocks noChangeAspect="1"/>
          </p:cNvPicPr>
          <p:nvPr userDrawn="1"/>
        </p:nvPicPr>
        <p:blipFill>
          <a:blip r:embed="rId3" cstate="print"/>
          <a:stretch>
            <a:fillRect/>
          </a:stretch>
        </p:blipFill>
        <p:spPr>
          <a:xfrm>
            <a:off x="6480000" y="432000"/>
            <a:ext cx="2129400" cy="936000"/>
          </a:xfrm>
          <a:prstGeom prst="rect">
            <a:avLst/>
          </a:prstGeom>
        </p:spPr>
      </p:pic>
      <p:pic>
        <p:nvPicPr>
          <p:cNvPr id="8" name="Picture 7" descr="rahandusmin_vapp_eng_black.png"/>
          <p:cNvPicPr>
            <a:picLocks noChangeAspect="1"/>
          </p:cNvPicPr>
          <p:nvPr userDrawn="1"/>
        </p:nvPicPr>
        <p:blipFill>
          <a:blip r:embed="rId4" cstate="print"/>
          <a:stretch>
            <a:fillRect/>
          </a:stretch>
        </p:blipFill>
        <p:spPr>
          <a:xfrm>
            <a:off x="432000" y="385200"/>
            <a:ext cx="3477729" cy="1130400"/>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Click to edit Master text styles</a:t>
            </a:r>
          </a:p>
        </p:txBody>
      </p:sp>
    </p:spTree>
    <p:extLst>
      <p:ext uri="{BB962C8B-B14F-4D97-AF65-F5344CB8AC3E}">
        <p14:creationId xmlns:p14="http://schemas.microsoft.com/office/powerpoint/2010/main" val="996003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Click to edit Master text styles</a:t>
            </a:r>
          </a:p>
        </p:txBody>
      </p:sp>
    </p:spTree>
    <p:extLst>
      <p:ext uri="{BB962C8B-B14F-4D97-AF65-F5344CB8AC3E}">
        <p14:creationId xmlns:p14="http://schemas.microsoft.com/office/powerpoint/2010/main" val="4009672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Blue">
    <p:spTree>
      <p:nvGrpSpPr>
        <p:cNvPr id="1" name=""/>
        <p:cNvGrpSpPr/>
        <p:nvPr/>
      </p:nvGrpSpPr>
      <p:grpSpPr>
        <a:xfrm>
          <a:off x="0" y="0"/>
          <a:ext cx="0" cy="0"/>
          <a:chOff x="0" y="0"/>
          <a:chExt cx="0" cy="0"/>
        </a:xfrm>
      </p:grpSpPr>
      <p:sp>
        <p:nvSpPr>
          <p:cNvPr id="7" name="Rectangle 6"/>
          <p:cNvSpPr/>
          <p:nvPr userDrawn="1"/>
        </p:nvSpPr>
        <p:spPr bwMode="auto">
          <a:xfrm>
            <a:off x="0" y="0"/>
            <a:ext cx="8999538" cy="6840538"/>
          </a:xfrm>
          <a:prstGeom prst="rect">
            <a:avLst/>
          </a:prstGeom>
          <a:blipFill dpi="0" rotWithShape="1">
            <a:blip r:embed="rId2" cstate="print">
              <a:duotone>
                <a:schemeClr val="accent1">
                  <a:shade val="45000"/>
                  <a:satMod val="135000"/>
                </a:schemeClr>
                <a:prstClr val="white"/>
              </a:duotone>
              <a:lum contrast="51000"/>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ctr" anchorCtr="0"/>
          <a:lstStyle>
            <a:lvl1pPr algn="l">
              <a:defRPr sz="5700">
                <a:solidFill>
                  <a:schemeClr val="bg1"/>
                </a:solidFill>
              </a:defRPr>
            </a:lvl1pPr>
          </a:lstStyle>
          <a:p>
            <a:r>
              <a:rPr lang="et-EE" dirty="0" smtClean="0"/>
              <a:t>Vahepealkiri</a:t>
            </a:r>
            <a:endParaRPr lang="en-US" dirty="0"/>
          </a:p>
        </p:txBody>
      </p:sp>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Blue">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6" name="Picture 5" descr="EU2017_logo_EST_sinine_tekstiga vasakul_RGB.jpg"/>
          <p:cNvPicPr>
            <a:picLocks noChangeAspect="1"/>
          </p:cNvPicPr>
          <p:nvPr userDrawn="1"/>
        </p:nvPicPr>
        <p:blipFill>
          <a:blip r:embed="rId2" cstate="print"/>
          <a:stretch>
            <a:fillRect/>
          </a:stretch>
        </p:blipFill>
        <p:spPr>
          <a:xfrm>
            <a:off x="6853155" y="450000"/>
            <a:ext cx="1751070" cy="936000"/>
          </a:xfrm>
          <a:prstGeom prst="rect">
            <a:avLst/>
          </a:prstGeom>
        </p:spPr>
      </p:pic>
      <p:pic>
        <p:nvPicPr>
          <p:cNvPr id="10" name="Picture 9" descr="rahandusmin_3lovi_est.png"/>
          <p:cNvPicPr>
            <a:picLocks noChangeAspect="1"/>
          </p:cNvPicPr>
          <p:nvPr userDrawn="1"/>
        </p:nvPicPr>
        <p:blipFill>
          <a:blip r:embed="rId3" cstate="print"/>
          <a:stretch>
            <a:fillRect/>
          </a:stretch>
        </p:blipFill>
        <p:spPr>
          <a:xfrm>
            <a:off x="432000" y="216000"/>
            <a:ext cx="3465001" cy="1386000"/>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5" r:id="rId4"/>
    <p:sldLayoutId id="2147483650" r:id="rId5"/>
    <p:sldLayoutId id="2147483662" r:id="rId6"/>
    <p:sldLayoutId id="2147483668" r:id="rId7"/>
    <p:sldLayoutId id="2147483670" r:id="rId8"/>
    <p:sldLayoutId id="2147483660" r:id="rId9"/>
    <p:sldLayoutId id="2147483666" r:id="rId10"/>
    <p:sldLayoutId id="2147483663" r:id="rId11"/>
    <p:sldLayoutId id="2147483669" r:id="rId12"/>
    <p:sldLayoutId id="2147483655" r:id="rId13"/>
  </p:sldLayoutIdLst>
  <p:timing>
    <p:tnLst>
      <p:par>
        <p:cTn id="1" dur="indefinite" restart="never" nodeType="tmRoot"/>
      </p:par>
    </p:tnLst>
  </p:timing>
  <p:txStyles>
    <p:titleStyle>
      <a:lvl1pPr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eaLnBrk="1" fontAlgn="base" hangingPunct="1">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maavalitsus.e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9329" y="1980109"/>
            <a:ext cx="8064671" cy="1008112"/>
          </a:xfrm>
        </p:spPr>
        <p:txBody>
          <a:bodyPr/>
          <a:lstStyle/>
          <a:p>
            <a:pPr algn="ctr"/>
            <a:r>
              <a:rPr lang="et-EE" dirty="0" smtClean="0"/>
              <a:t>Maakonna arengustrateegia </a:t>
            </a:r>
            <a:r>
              <a:rPr lang="et-EE" dirty="0"/>
              <a:t>ja </a:t>
            </a:r>
            <a:r>
              <a:rPr lang="et-EE" dirty="0" smtClean="0"/>
              <a:t>selle </a:t>
            </a:r>
            <a:r>
              <a:rPr lang="et-EE" dirty="0"/>
              <a:t>koostamine</a:t>
            </a:r>
            <a:endParaRPr lang="en-US" sz="4800" b="1" dirty="0">
              <a:solidFill>
                <a:srgbClr val="0070C0"/>
              </a:solidFill>
            </a:endParaRPr>
          </a:p>
        </p:txBody>
      </p:sp>
      <p:sp>
        <p:nvSpPr>
          <p:cNvPr id="9" name="Subtitle 8"/>
          <p:cNvSpPr>
            <a:spLocks noGrp="1"/>
          </p:cNvSpPr>
          <p:nvPr>
            <p:ph type="subTitle" idx="1"/>
          </p:nvPr>
        </p:nvSpPr>
        <p:spPr>
          <a:xfrm>
            <a:off x="611337" y="5076453"/>
            <a:ext cx="8208912" cy="1368152"/>
          </a:xfrm>
        </p:spPr>
        <p:txBody>
          <a:bodyPr/>
          <a:lstStyle/>
          <a:p>
            <a:r>
              <a:rPr lang="et-EE" sz="2000" dirty="0" smtClean="0"/>
              <a:t>Rahandusministeerium</a:t>
            </a:r>
            <a:endParaRPr lang="et-EE" sz="2000" dirty="0"/>
          </a:p>
          <a:p>
            <a:r>
              <a:rPr lang="et-EE" sz="2000" dirty="0" smtClean="0"/>
              <a:t>Priidu Ristkok</a:t>
            </a:r>
          </a:p>
          <a:p>
            <a:r>
              <a:rPr lang="et-EE" sz="2000" dirty="0" smtClean="0"/>
              <a:t>23</a:t>
            </a:r>
            <a:r>
              <a:rPr lang="fi-FI" sz="2000" dirty="0" smtClean="0"/>
              <a:t>.</a:t>
            </a:r>
            <a:r>
              <a:rPr lang="et-EE" sz="2000" dirty="0" smtClean="0"/>
              <a:t>03</a:t>
            </a:r>
            <a:r>
              <a:rPr lang="fi-FI" sz="2000" dirty="0" smtClean="0"/>
              <a:t>.201</a:t>
            </a:r>
            <a:r>
              <a:rPr lang="et-EE" sz="2000" dirty="0" smtClean="0"/>
              <a:t>8, Pärnumaa</a:t>
            </a:r>
            <a:endParaRPr lang="fi-FI" sz="2000" dirty="0"/>
          </a:p>
        </p:txBody>
      </p:sp>
    </p:spTree>
    <p:extLst>
      <p:ext uri="{BB962C8B-B14F-4D97-AF65-F5344CB8AC3E}">
        <p14:creationId xmlns:p14="http://schemas.microsoft.com/office/powerpoint/2010/main" val="351478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Maakonna arengustrateegia koostamise juhend</a:t>
            </a:r>
            <a:endParaRPr lang="et-EE"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pPr marL="457200" indent="-457200">
              <a:buFont typeface="+mj-lt"/>
              <a:buAutoNum type="arabicPeriod"/>
            </a:pPr>
            <a:r>
              <a:rPr lang="et-EE" sz="1800" dirty="0" smtClean="0">
                <a:solidFill>
                  <a:srgbClr val="0084D1"/>
                </a:solidFill>
              </a:rPr>
              <a:t>Miks</a:t>
            </a:r>
            <a:r>
              <a:rPr lang="et-EE" sz="1800" dirty="0" smtClean="0"/>
              <a:t> on arengustrateegiat vaja</a:t>
            </a:r>
          </a:p>
          <a:p>
            <a:pPr marL="457200" indent="-457200">
              <a:buFont typeface="+mj-lt"/>
              <a:buAutoNum type="arabicPeriod"/>
            </a:pPr>
            <a:r>
              <a:rPr lang="et-EE" sz="1800" dirty="0" smtClean="0"/>
              <a:t>Arengustrateegia koostamise </a:t>
            </a:r>
            <a:r>
              <a:rPr lang="et-EE" sz="1800" dirty="0" smtClean="0">
                <a:solidFill>
                  <a:srgbClr val="0084D1"/>
                </a:solidFill>
              </a:rPr>
              <a:t>protsess</a:t>
            </a:r>
            <a:r>
              <a:rPr lang="et-EE" sz="1400" dirty="0" smtClean="0"/>
              <a:t> (etapid ja ajakava; soovitused protsessi etappide osas)</a:t>
            </a:r>
          </a:p>
          <a:p>
            <a:pPr marL="457200" indent="-457200">
              <a:buFont typeface="+mj-lt"/>
              <a:buAutoNum type="arabicPeriod"/>
            </a:pPr>
            <a:r>
              <a:rPr lang="et-EE" sz="1800" dirty="0" smtClean="0"/>
              <a:t>Arengustrateegia </a:t>
            </a:r>
            <a:r>
              <a:rPr lang="et-EE" sz="1800" dirty="0" smtClean="0">
                <a:solidFill>
                  <a:srgbClr val="0084D1"/>
                </a:solidFill>
              </a:rPr>
              <a:t>sisu ja vorm</a:t>
            </a:r>
            <a:r>
              <a:rPr lang="et-EE" sz="1800" dirty="0" smtClean="0"/>
              <a:t> </a:t>
            </a:r>
            <a:r>
              <a:rPr lang="et-EE" sz="1400" dirty="0" smtClean="0"/>
              <a:t>(ajaline horisont; struktuur; soovitused struktuurielementide osas; kajastatavad valdkonnad; </a:t>
            </a:r>
            <a:r>
              <a:rPr lang="et-EE" sz="1400" dirty="0" err="1" smtClean="0"/>
              <a:t>ruumiline</a:t>
            </a:r>
            <a:r>
              <a:rPr lang="et-EE" sz="1400" dirty="0" smtClean="0"/>
              <a:t> skeem; arengustrateegia tegevuskava)</a:t>
            </a:r>
          </a:p>
          <a:p>
            <a:pPr marL="457200" indent="-457200">
              <a:buFont typeface="+mj-lt"/>
              <a:buAutoNum type="arabicPeriod"/>
            </a:pPr>
            <a:r>
              <a:rPr lang="et-EE" sz="1800" dirty="0" smtClean="0"/>
              <a:t>Arengustrateegia seos teiste</a:t>
            </a:r>
            <a:r>
              <a:rPr lang="et-EE" sz="1800" dirty="0" smtClean="0">
                <a:solidFill>
                  <a:srgbClr val="0084D1"/>
                </a:solidFill>
              </a:rPr>
              <a:t> arengudokumentidega </a:t>
            </a:r>
            <a:r>
              <a:rPr lang="et-EE" sz="1400" dirty="0" smtClean="0"/>
              <a:t>(olemasolevad maakonna arengustrateegia ja valdkonna arengukavad, maakonnaplaneering ja teemaplaneeringud; seos KOV arengukavadega; riigi valdkondlike arengukavadega arvestamine)</a:t>
            </a:r>
          </a:p>
          <a:p>
            <a:pPr marL="457200" indent="-457200">
              <a:buFont typeface="+mj-lt"/>
              <a:buAutoNum type="arabicPeriod"/>
            </a:pPr>
            <a:r>
              <a:rPr lang="et-EE" sz="1800" dirty="0" smtClean="0">
                <a:solidFill>
                  <a:schemeClr val="tx1"/>
                </a:solidFill>
              </a:rPr>
              <a:t>Arengustrateegia </a:t>
            </a:r>
            <a:r>
              <a:rPr lang="et-EE" sz="1800" dirty="0" smtClean="0">
                <a:solidFill>
                  <a:srgbClr val="0084D1"/>
                </a:solidFill>
              </a:rPr>
              <a:t>elluviimise korraldus ja seire</a:t>
            </a:r>
          </a:p>
          <a:p>
            <a:pPr marL="457200" indent="-457200">
              <a:buFont typeface="+mj-lt"/>
              <a:buAutoNum type="arabicPeriod"/>
            </a:pPr>
            <a:r>
              <a:rPr lang="et-EE" sz="1800" dirty="0" smtClean="0">
                <a:solidFill>
                  <a:srgbClr val="0084D1"/>
                </a:solidFill>
              </a:rPr>
              <a:t>Lisad </a:t>
            </a:r>
            <a:r>
              <a:rPr lang="et-EE" sz="1400" dirty="0" smtClean="0">
                <a:solidFill>
                  <a:schemeClr val="tx1"/>
                </a:solidFill>
              </a:rPr>
              <a:t>(mõisted; Eesti regionaalarengu strateegia sisend; riigi valdkondlike arengukavade eesmärgid ja indikaatorid; „analüütiline abimees“; tegevuskava vormi näidis; </a:t>
            </a:r>
            <a:r>
              <a:rPr lang="et-EE" sz="1400" dirty="0" err="1" smtClean="0">
                <a:solidFill>
                  <a:schemeClr val="tx1"/>
                </a:solidFill>
              </a:rPr>
              <a:t>ruumilise</a:t>
            </a:r>
            <a:r>
              <a:rPr lang="et-EE" sz="1400" dirty="0" smtClean="0">
                <a:solidFill>
                  <a:schemeClr val="tx1"/>
                </a:solidFill>
              </a:rPr>
              <a:t> skeemi näidis; jm taustamaterjalid)</a:t>
            </a:r>
          </a:p>
          <a:p>
            <a:endParaRPr lang="et-EE" sz="1800" dirty="0"/>
          </a:p>
        </p:txBody>
      </p:sp>
    </p:spTree>
    <p:extLst>
      <p:ext uri="{BB962C8B-B14F-4D97-AF65-F5344CB8AC3E}">
        <p14:creationId xmlns:p14="http://schemas.microsoft.com/office/powerpoint/2010/main" val="416530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179910"/>
            <a:ext cx="8064016" cy="720080"/>
          </a:xfrm>
        </p:spPr>
        <p:txBody>
          <a:bodyPr/>
          <a:lstStyle/>
          <a:p>
            <a:r>
              <a:rPr lang="et-EE" sz="3200" dirty="0" smtClean="0"/>
              <a:t>Arengustrateegia koostamise ajakava</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endParaRPr lang="et-EE" sz="1800" dirty="0"/>
          </a:p>
        </p:txBody>
      </p:sp>
      <p:graphicFrame>
        <p:nvGraphicFramePr>
          <p:cNvPr id="4" name="Table 3"/>
          <p:cNvGraphicFramePr>
            <a:graphicFrameLocks noGrp="1"/>
          </p:cNvGraphicFramePr>
          <p:nvPr>
            <p:extLst>
              <p:ext uri="{D42A27DB-BD31-4B8C-83A1-F6EECF244321}">
                <p14:modId xmlns:p14="http://schemas.microsoft.com/office/powerpoint/2010/main" val="4276948744"/>
              </p:ext>
            </p:extLst>
          </p:nvPr>
        </p:nvGraphicFramePr>
        <p:xfrm>
          <a:off x="323305" y="827982"/>
          <a:ext cx="8352928" cy="6056205"/>
        </p:xfrm>
        <a:graphic>
          <a:graphicData uri="http://schemas.openxmlformats.org/drawingml/2006/table">
            <a:tbl>
              <a:tblPr firstCol="1" bandRow="1">
                <a:tableStyleId>{5C22544A-7EE6-4342-B048-85BDC9FD1C3A}</a:tableStyleId>
              </a:tblPr>
              <a:tblGrid>
                <a:gridCol w="1368152">
                  <a:extLst>
                    <a:ext uri="{9D8B030D-6E8A-4147-A177-3AD203B41FA5}">
                      <a16:colId xmlns="" xmlns:a16="http://schemas.microsoft.com/office/drawing/2014/main" val="20000"/>
                    </a:ext>
                  </a:extLst>
                </a:gridCol>
                <a:gridCol w="6984776">
                  <a:extLst>
                    <a:ext uri="{9D8B030D-6E8A-4147-A177-3AD203B41FA5}">
                      <a16:colId xmlns="" xmlns:a16="http://schemas.microsoft.com/office/drawing/2014/main" val="20001"/>
                    </a:ext>
                  </a:extLst>
                </a:gridCol>
              </a:tblGrid>
              <a:tr h="281332">
                <a:tc>
                  <a:txBody>
                    <a:bodyPr/>
                    <a:lstStyle/>
                    <a:p>
                      <a:pPr algn="just">
                        <a:lnSpc>
                          <a:spcPct val="107000"/>
                        </a:lnSpc>
                        <a:spcAft>
                          <a:spcPts val="0"/>
                        </a:spcAft>
                      </a:pPr>
                      <a:r>
                        <a:rPr lang="et-EE" sz="1400" dirty="0">
                          <a:effectLst/>
                        </a:rPr>
                        <a:t>Jaanuar - veebruar</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RM juhendi koostamine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873774">
                <a:tc>
                  <a:txBody>
                    <a:bodyPr/>
                    <a:lstStyle/>
                    <a:p>
                      <a:pPr algn="just">
                        <a:lnSpc>
                          <a:spcPct val="107000"/>
                        </a:lnSpc>
                        <a:spcAft>
                          <a:spcPts val="0"/>
                        </a:spcAft>
                      </a:pPr>
                      <a:r>
                        <a:rPr lang="et-EE" sz="1400" dirty="0">
                          <a:effectLst/>
                        </a:rPr>
                        <a:t>Veebruar - märts</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Töökorralduse ja tööplaani kokkuleppimine, lähtematerjalide </a:t>
                      </a:r>
                      <a:r>
                        <a:rPr lang="et-EE" sz="1800" dirty="0" err="1">
                          <a:effectLst/>
                        </a:rPr>
                        <a:t>ülevaatamine</a:t>
                      </a:r>
                      <a:r>
                        <a:rPr lang="et-EE" sz="1800" dirty="0">
                          <a:effectLst/>
                        </a:rPr>
                        <a:t> (olemasolevad arengustrateegiad, planeeringud), lähteanalüüside koostamine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81332">
                <a:tc>
                  <a:txBody>
                    <a:bodyPr/>
                    <a:lstStyle/>
                    <a:p>
                      <a:pPr algn="just">
                        <a:lnSpc>
                          <a:spcPct val="107000"/>
                        </a:lnSpc>
                        <a:spcAft>
                          <a:spcPts val="0"/>
                        </a:spcAft>
                      </a:pPr>
                      <a:r>
                        <a:rPr lang="et-EE" sz="1400" dirty="0">
                          <a:effectLst/>
                        </a:rPr>
                        <a:t>Märts - aprill</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MARO arendusspetsialistide koolitus (2x2 päeva)</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507777">
                <a:tc>
                  <a:txBody>
                    <a:bodyPr/>
                    <a:lstStyle/>
                    <a:p>
                      <a:pPr algn="just">
                        <a:lnSpc>
                          <a:spcPct val="107000"/>
                        </a:lnSpc>
                        <a:spcAft>
                          <a:spcPts val="0"/>
                        </a:spcAft>
                      </a:pPr>
                      <a:r>
                        <a:rPr lang="et-EE" sz="1400" dirty="0">
                          <a:effectLst/>
                        </a:rPr>
                        <a:t>Aprill - juuni</a:t>
                      </a:r>
                      <a:endParaRPr lang="et-E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Töörühmade töö (arutelud partneritega, intervjuud, seminarid – visioon, eesmärgid, strateegilised valikud, tegevussuunad, projektiideede korje jms)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81332">
                <a:tc>
                  <a:txBody>
                    <a:bodyPr/>
                    <a:lstStyle/>
                    <a:p>
                      <a:pPr algn="just">
                        <a:lnSpc>
                          <a:spcPct val="107000"/>
                        </a:lnSpc>
                        <a:spcAft>
                          <a:spcPts val="0"/>
                        </a:spcAft>
                      </a:pPr>
                      <a:r>
                        <a:rPr lang="et-EE" sz="1400">
                          <a:effectLst/>
                        </a:rPr>
                        <a:t>Juuni - august</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Arengustrateegia tööversiooni </a:t>
                      </a:r>
                      <a:r>
                        <a:rPr lang="et-EE" sz="1800" dirty="0" err="1" smtClean="0">
                          <a:effectLst/>
                        </a:rPr>
                        <a:t>kokkukirjutamine</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582764">
                <a:tc>
                  <a:txBody>
                    <a:bodyPr/>
                    <a:lstStyle/>
                    <a:p>
                      <a:pPr algn="just">
                        <a:lnSpc>
                          <a:spcPct val="107000"/>
                        </a:lnSpc>
                        <a:spcAft>
                          <a:spcPts val="0"/>
                        </a:spcAft>
                      </a:pPr>
                      <a:r>
                        <a:rPr lang="et-EE" sz="1400">
                          <a:effectLst/>
                        </a:rPr>
                        <a:t>September - oktoober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Töörühmade töö (arutelud partneritega – tegevuskava koostamine, seosed riigi arengukavade ja </a:t>
                      </a:r>
                      <a:r>
                        <a:rPr lang="et-EE" sz="1800" dirty="0" err="1">
                          <a:effectLst/>
                        </a:rPr>
                        <a:t>KOV-de</a:t>
                      </a:r>
                      <a:r>
                        <a:rPr lang="et-EE" sz="1800" dirty="0">
                          <a:effectLst/>
                        </a:rPr>
                        <a:t> arengukavadega)</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577552">
                <a:tc>
                  <a:txBody>
                    <a:bodyPr/>
                    <a:lstStyle/>
                    <a:p>
                      <a:pPr algn="just">
                        <a:lnSpc>
                          <a:spcPct val="107000"/>
                        </a:lnSpc>
                        <a:spcAft>
                          <a:spcPts val="0"/>
                        </a:spcAft>
                      </a:pPr>
                      <a:r>
                        <a:rPr lang="et-EE" sz="1400">
                          <a:effectLst/>
                        </a:rPr>
                        <a:t>Oktoober - november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Arengustrateegia lõppversiooni kokku kirjutamine, tutvustamine ja avalikud arutelud, tagasiside partneritelt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577552">
                <a:tc>
                  <a:txBody>
                    <a:bodyPr/>
                    <a:lstStyle/>
                    <a:p>
                      <a:pPr algn="just">
                        <a:lnSpc>
                          <a:spcPct val="107000"/>
                        </a:lnSpc>
                        <a:spcAft>
                          <a:spcPts val="0"/>
                        </a:spcAft>
                      </a:pPr>
                      <a:r>
                        <a:rPr lang="et-EE" sz="1400">
                          <a:effectLst/>
                        </a:rPr>
                        <a:t>November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Heakskiit MARO juhtorganilt (MAK nõukogu või OVL üldkoosolek/volikogu</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577552">
                <a:tc>
                  <a:txBody>
                    <a:bodyPr/>
                    <a:lstStyle/>
                    <a:p>
                      <a:pPr algn="just">
                        <a:lnSpc>
                          <a:spcPct val="107000"/>
                        </a:lnSpc>
                        <a:spcAft>
                          <a:spcPts val="0"/>
                        </a:spcAft>
                      </a:pPr>
                      <a:r>
                        <a:rPr lang="et-EE" sz="1400">
                          <a:effectLst/>
                        </a:rPr>
                        <a:t>Detsember - jaanuar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Arengustrateegia arutelud </a:t>
                      </a:r>
                      <a:r>
                        <a:rPr lang="et-EE" sz="1800" dirty="0" err="1">
                          <a:effectLst/>
                        </a:rPr>
                        <a:t>KOV-de</a:t>
                      </a:r>
                      <a:r>
                        <a:rPr lang="et-EE" sz="1800" dirty="0">
                          <a:effectLst/>
                        </a:rPr>
                        <a:t> volikogudes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281332">
                <a:tc>
                  <a:txBody>
                    <a:bodyPr/>
                    <a:lstStyle/>
                    <a:p>
                      <a:pPr algn="just">
                        <a:lnSpc>
                          <a:spcPct val="107000"/>
                        </a:lnSpc>
                        <a:spcAft>
                          <a:spcPts val="0"/>
                        </a:spcAft>
                      </a:pPr>
                      <a:r>
                        <a:rPr lang="et-EE" sz="1400">
                          <a:effectLst/>
                        </a:rPr>
                        <a:t>15. jaanuar 2019</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Arengustrateegia </a:t>
                      </a:r>
                      <a:r>
                        <a:rPr lang="et-EE" sz="1800" dirty="0" err="1">
                          <a:effectLst/>
                        </a:rPr>
                        <a:t>KOVide</a:t>
                      </a:r>
                      <a:r>
                        <a:rPr lang="et-EE" sz="1800" dirty="0">
                          <a:effectLst/>
                        </a:rPr>
                        <a:t> poolt vastu võtmise lõpptähtaeg</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9"/>
                  </a:ext>
                </a:extLst>
              </a:tr>
              <a:tr h="281332">
                <a:tc>
                  <a:txBody>
                    <a:bodyPr/>
                    <a:lstStyle/>
                    <a:p>
                      <a:pPr algn="just">
                        <a:lnSpc>
                          <a:spcPct val="107000"/>
                        </a:lnSpc>
                        <a:spcAft>
                          <a:spcPts val="0"/>
                        </a:spcAft>
                      </a:pPr>
                      <a:r>
                        <a:rPr lang="et-EE" sz="1400">
                          <a:effectLst/>
                        </a:rPr>
                        <a:t>Jaanuar-veebruar</a:t>
                      </a:r>
                      <a:endParaRPr lang="et-E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t-EE" sz="1800" dirty="0">
                          <a:effectLst/>
                        </a:rPr>
                        <a:t>Arengustrateegia tegevuskava kinnitamine MARO juhtorgani poolt</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04020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9286" y="108021"/>
            <a:ext cx="8640961" cy="431928"/>
          </a:xfrm>
        </p:spPr>
        <p:txBody>
          <a:bodyPr/>
          <a:lstStyle/>
          <a:p>
            <a:r>
              <a:rPr lang="et-EE" sz="3200" dirty="0" smtClean="0"/>
              <a:t>Arengustrateegia soovituslik struktuur</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endParaRPr lang="et-EE" sz="1800" dirty="0"/>
          </a:p>
        </p:txBody>
      </p:sp>
      <p:graphicFrame>
        <p:nvGraphicFramePr>
          <p:cNvPr id="5" name="Table 4"/>
          <p:cNvGraphicFramePr>
            <a:graphicFrameLocks noGrp="1"/>
          </p:cNvGraphicFramePr>
          <p:nvPr>
            <p:extLst>
              <p:ext uri="{D42A27DB-BD31-4B8C-83A1-F6EECF244321}">
                <p14:modId xmlns:p14="http://schemas.microsoft.com/office/powerpoint/2010/main" val="10096092"/>
              </p:ext>
            </p:extLst>
          </p:nvPr>
        </p:nvGraphicFramePr>
        <p:xfrm>
          <a:off x="179287" y="683964"/>
          <a:ext cx="8640961" cy="6115081"/>
        </p:xfrm>
        <a:graphic>
          <a:graphicData uri="http://schemas.openxmlformats.org/drawingml/2006/table">
            <a:tbl>
              <a:tblPr firstRow="1" firstCol="1" bandRow="1">
                <a:tableStyleId>{5C22544A-7EE6-4342-B048-85BDC9FD1C3A}</a:tableStyleId>
              </a:tblPr>
              <a:tblGrid>
                <a:gridCol w="1662688">
                  <a:extLst>
                    <a:ext uri="{9D8B030D-6E8A-4147-A177-3AD203B41FA5}">
                      <a16:colId xmlns="" xmlns:a16="http://schemas.microsoft.com/office/drawing/2014/main" val="20000"/>
                    </a:ext>
                  </a:extLst>
                </a:gridCol>
                <a:gridCol w="5034058">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936103">
                  <a:extLst>
                    <a:ext uri="{9D8B030D-6E8A-4147-A177-3AD203B41FA5}">
                      <a16:colId xmlns="" xmlns:a16="http://schemas.microsoft.com/office/drawing/2014/main" val="20003"/>
                    </a:ext>
                  </a:extLst>
                </a:gridCol>
              </a:tblGrid>
              <a:tr h="380612">
                <a:tc>
                  <a:txBody>
                    <a:bodyPr/>
                    <a:lstStyle/>
                    <a:p>
                      <a:pPr algn="ctr">
                        <a:lnSpc>
                          <a:spcPct val="107000"/>
                        </a:lnSpc>
                        <a:spcAft>
                          <a:spcPts val="0"/>
                        </a:spcAft>
                      </a:pPr>
                      <a:r>
                        <a:rPr lang="et-EE" sz="1200" b="1" dirty="0">
                          <a:effectLst/>
                        </a:rPr>
                        <a:t>Struktuurielement</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Sisu</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Kohustuslik</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b="1" dirty="0">
                          <a:effectLst/>
                        </a:rPr>
                        <a:t>Soovi korral</a:t>
                      </a:r>
                      <a:endParaRPr lang="et-E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0"/>
                  </a:ext>
                </a:extLst>
              </a:tr>
              <a:tr h="580634">
                <a:tc>
                  <a:txBody>
                    <a:bodyPr/>
                    <a:lstStyle/>
                    <a:p>
                      <a:pPr marL="0" lvl="0" indent="0" algn="l">
                        <a:lnSpc>
                          <a:spcPct val="107000"/>
                        </a:lnSpc>
                        <a:spcAft>
                          <a:spcPts val="0"/>
                        </a:spcAft>
                        <a:buFont typeface="+mj-lt"/>
                        <a:buNone/>
                      </a:pPr>
                      <a:r>
                        <a:rPr lang="et-EE" sz="1200" dirty="0" smtClean="0">
                          <a:effectLst/>
                        </a:rPr>
                        <a:t>1. Protsessi </a:t>
                      </a:r>
                      <a:r>
                        <a:rPr lang="et-EE" sz="1200" dirty="0">
                          <a:effectLst/>
                        </a:rPr>
                        <a:t>kirjeldus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Lühike arengustrateegia koostamise protsessi kirjeldus.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Detailne ülevaade koostamise protsessist pigem strateegia lisana.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a:effectLst/>
                        </a:rPr>
                        <a:t>X</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1"/>
                  </a:ext>
                </a:extLst>
              </a:tr>
              <a:tr h="771041">
                <a:tc>
                  <a:txBody>
                    <a:bodyPr/>
                    <a:lstStyle/>
                    <a:p>
                      <a:pPr marL="0" lvl="0" indent="0" algn="l">
                        <a:lnSpc>
                          <a:spcPct val="107000"/>
                        </a:lnSpc>
                        <a:spcAft>
                          <a:spcPts val="0"/>
                        </a:spcAft>
                        <a:buFont typeface="+mj-lt"/>
                        <a:buNone/>
                      </a:pPr>
                      <a:r>
                        <a:rPr lang="et-EE" sz="1200" dirty="0" smtClean="0">
                          <a:effectLst/>
                        </a:rPr>
                        <a:t>2. Lähteolukorra </a:t>
                      </a:r>
                      <a:r>
                        <a:rPr lang="et-EE" sz="1200" dirty="0">
                          <a:effectLst/>
                        </a:rPr>
                        <a:t>analüüs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Lähteolukorra analüüsi lühikokkuvõte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Detailsem probleemide ja võimaluste analüüs võib olla eraldiseisev taustdokument või arengustrateegia lisa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2"/>
                  </a:ext>
                </a:extLst>
              </a:tr>
              <a:tr h="771041">
                <a:tc>
                  <a:txBody>
                    <a:bodyPr/>
                    <a:lstStyle/>
                    <a:p>
                      <a:pPr marL="0" lvl="0" indent="0" algn="l">
                        <a:lnSpc>
                          <a:spcPct val="107000"/>
                        </a:lnSpc>
                        <a:spcAft>
                          <a:spcPts val="0"/>
                        </a:spcAft>
                        <a:buFont typeface="+mj-lt"/>
                        <a:buNone/>
                      </a:pPr>
                      <a:r>
                        <a:rPr lang="et-EE" sz="1200" dirty="0" smtClean="0">
                          <a:effectLst/>
                        </a:rPr>
                        <a:t>3. Visioon</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Soovitud tuleviku (seisundi) sõnastus. </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Tulevikuprognoosid ja -stsenaariumid, arengumudel, põhimõtted ja väärtused.</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a:effectLst/>
                        </a:rPr>
                        <a:t>X</a:t>
                      </a:r>
                      <a:endParaRPr lang="et-EE" sz="120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3"/>
                  </a:ext>
                </a:extLst>
              </a:tr>
              <a:tr h="1942328">
                <a:tc>
                  <a:txBody>
                    <a:bodyPr/>
                    <a:lstStyle/>
                    <a:p>
                      <a:pPr marL="0" lvl="0" indent="0" algn="l">
                        <a:lnSpc>
                          <a:spcPct val="107000"/>
                        </a:lnSpc>
                        <a:spcAft>
                          <a:spcPts val="0"/>
                        </a:spcAft>
                        <a:buFont typeface="+mj-lt"/>
                        <a:buNone/>
                      </a:pPr>
                      <a:r>
                        <a:rPr lang="et-EE" sz="1200" dirty="0" smtClean="0">
                          <a:effectLst/>
                        </a:rPr>
                        <a:t>4. Strateegilised </a:t>
                      </a:r>
                      <a:r>
                        <a:rPr lang="et-EE" sz="1200" dirty="0">
                          <a:effectLst/>
                        </a:rPr>
                        <a:t>valikud</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Strateegilised eesmärgid koos vastavate mõõdikutega.</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Strateegiliste eesmärkide saavutamiseks vajalikud tegevuste kogumid (tegevussuunad ehk meetmed) NB! (detailsemad) tegevused meetmete raames kirjeldatakse strateegia tegevuskavas.</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Strateegiliste eesmärkide saavutamiseks vajalike tegevuste </a:t>
                      </a:r>
                      <a:r>
                        <a:rPr lang="et-EE" sz="1200" dirty="0" err="1">
                          <a:effectLst/>
                        </a:rPr>
                        <a:t>ruumiline</a:t>
                      </a:r>
                      <a:r>
                        <a:rPr lang="et-EE" sz="1200" dirty="0">
                          <a:effectLst/>
                        </a:rPr>
                        <a:t> paiknemine</a:t>
                      </a:r>
                    </a:p>
                    <a:p>
                      <a:pPr algn="just">
                        <a:lnSpc>
                          <a:spcPct val="107000"/>
                        </a:lnSpc>
                        <a:spcAft>
                          <a:spcPts val="0"/>
                        </a:spcAft>
                      </a:pPr>
                      <a:r>
                        <a:rPr lang="et-EE" sz="1200" dirty="0">
                          <a:effectLst/>
                        </a:rPr>
                        <a:t> </a:t>
                      </a:r>
                    </a:p>
                    <a:p>
                      <a:pPr algn="just">
                        <a:lnSpc>
                          <a:spcPct val="107000"/>
                        </a:lnSpc>
                        <a:spcAft>
                          <a:spcPts val="0"/>
                        </a:spcAft>
                      </a:pPr>
                      <a:r>
                        <a:rPr lang="et-EE" sz="1200" dirty="0">
                          <a:effectLst/>
                        </a:rPr>
                        <a:t>Olulisemad teetähised (vahe-eesmärgid), võtmetegevused jms.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smtClean="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 </a:t>
                      </a:r>
                    </a:p>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4"/>
                  </a:ext>
                </a:extLst>
              </a:tr>
              <a:tr h="598151">
                <a:tc>
                  <a:txBody>
                    <a:bodyPr/>
                    <a:lstStyle/>
                    <a:p>
                      <a:pPr marL="0" lvl="0" indent="0" algn="l">
                        <a:lnSpc>
                          <a:spcPct val="107000"/>
                        </a:lnSpc>
                        <a:spcAft>
                          <a:spcPts val="0"/>
                        </a:spcAft>
                        <a:buFont typeface="+mj-lt"/>
                        <a:buNone/>
                      </a:pPr>
                      <a:r>
                        <a:rPr lang="et-EE" sz="1200" dirty="0" smtClean="0">
                          <a:effectLst/>
                        </a:rPr>
                        <a:t>5. Seos teiste arengudokumentidega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err="1">
                          <a:effectLst/>
                        </a:rPr>
                        <a:t>Haakuvus</a:t>
                      </a:r>
                      <a:r>
                        <a:rPr lang="et-EE" sz="1200" dirty="0">
                          <a:effectLst/>
                        </a:rPr>
                        <a:t> maakonnaplaneeringutega ja KOV arengukavadega. Panus riigi valdkondlike strateegiate elluviimisesse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5"/>
                  </a:ext>
                </a:extLst>
              </a:tr>
              <a:tr h="380612">
                <a:tc>
                  <a:txBody>
                    <a:bodyPr/>
                    <a:lstStyle/>
                    <a:p>
                      <a:pPr marL="0" lvl="0" indent="0" algn="l">
                        <a:lnSpc>
                          <a:spcPct val="107000"/>
                        </a:lnSpc>
                        <a:spcAft>
                          <a:spcPts val="0"/>
                        </a:spcAft>
                        <a:buFont typeface="+mj-lt"/>
                        <a:buNone/>
                      </a:pPr>
                      <a:r>
                        <a:rPr lang="et-EE" sz="1200" dirty="0" smtClean="0">
                          <a:effectLst/>
                        </a:rPr>
                        <a:t>6. Elluviimise </a:t>
                      </a:r>
                      <a:r>
                        <a:rPr lang="et-EE" sz="1200" dirty="0">
                          <a:effectLst/>
                        </a:rPr>
                        <a:t>korraldus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Strateegia elluviimise juhtimise ja seire korralduse kirjeldus</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6"/>
                  </a:ext>
                </a:extLst>
              </a:tr>
              <a:tr h="328969">
                <a:tc>
                  <a:txBody>
                    <a:bodyPr/>
                    <a:lstStyle/>
                    <a:p>
                      <a:pPr marL="0" lvl="0" indent="0" algn="l">
                        <a:lnSpc>
                          <a:spcPct val="107000"/>
                        </a:lnSpc>
                        <a:spcAft>
                          <a:spcPts val="0"/>
                        </a:spcAft>
                        <a:buFont typeface="+mj-lt"/>
                        <a:buNone/>
                      </a:pPr>
                      <a:r>
                        <a:rPr lang="et-EE" sz="1200" dirty="0" smtClean="0">
                          <a:effectLst/>
                        </a:rPr>
                        <a:t>7. Tegevuskava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Lähiaastate detailsem tegevuskava strateegia </a:t>
                      </a:r>
                      <a:r>
                        <a:rPr lang="et-EE" sz="1200" dirty="0" smtClean="0">
                          <a:effectLst/>
                        </a:rPr>
                        <a:t>lisana</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7"/>
                  </a:ext>
                </a:extLst>
              </a:tr>
              <a:tr h="295286">
                <a:tc>
                  <a:txBody>
                    <a:bodyPr/>
                    <a:lstStyle/>
                    <a:p>
                      <a:pPr marL="0" lvl="0" indent="0" algn="l">
                        <a:lnSpc>
                          <a:spcPct val="107000"/>
                        </a:lnSpc>
                        <a:spcAft>
                          <a:spcPts val="0"/>
                        </a:spcAft>
                        <a:buFont typeface="+mj-lt"/>
                        <a:buNone/>
                      </a:pPr>
                      <a:r>
                        <a:rPr lang="et-EE" sz="1200" dirty="0" smtClean="0">
                          <a:effectLst/>
                        </a:rPr>
                        <a:t>8. Lühikokkuvõte</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just">
                        <a:lnSpc>
                          <a:spcPct val="107000"/>
                        </a:lnSpc>
                        <a:spcAft>
                          <a:spcPts val="0"/>
                        </a:spcAft>
                      </a:pPr>
                      <a:r>
                        <a:rPr lang="et-EE" sz="1200" dirty="0">
                          <a:effectLst/>
                        </a:rPr>
                        <a:t>Strateegia sõnumite/valikute lühikokkuvõte</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 </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tc>
                  <a:txBody>
                    <a:bodyPr/>
                    <a:lstStyle/>
                    <a:p>
                      <a:pPr algn="ctr">
                        <a:lnSpc>
                          <a:spcPct val="107000"/>
                        </a:lnSpc>
                        <a:spcAft>
                          <a:spcPts val="0"/>
                        </a:spcAft>
                      </a:pPr>
                      <a:r>
                        <a:rPr lang="et-EE" sz="1200" dirty="0">
                          <a:effectLst/>
                        </a:rPr>
                        <a:t>X</a:t>
                      </a:r>
                      <a:endParaRPr lang="et-E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42" marR="44242"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73433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540000"/>
            <a:ext cx="7920000" cy="504005"/>
          </a:xfrm>
        </p:spPr>
        <p:txBody>
          <a:bodyPr/>
          <a:lstStyle/>
          <a:p>
            <a:r>
              <a:rPr lang="et-EE" sz="3200" dirty="0" smtClean="0"/>
              <a:t>Arengustrateegia muud aspektid</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pPr marL="457200" indent="-457200">
              <a:buFont typeface="+mj-lt"/>
              <a:buAutoNum type="arabicPeriod"/>
            </a:pPr>
            <a:r>
              <a:rPr lang="et-EE" sz="2400" dirty="0" smtClean="0">
                <a:solidFill>
                  <a:schemeClr val="tx1"/>
                </a:solidFill>
              </a:rPr>
              <a:t>Strateegia (visiooni) ajahorisont</a:t>
            </a:r>
            <a:r>
              <a:rPr lang="et-EE" sz="2400" dirty="0" smtClean="0">
                <a:solidFill>
                  <a:srgbClr val="0084D1"/>
                </a:solidFill>
              </a:rPr>
              <a:t> 2035+ (2040)</a:t>
            </a:r>
          </a:p>
          <a:p>
            <a:pPr marL="457200" indent="-457200">
              <a:buFont typeface="+mj-lt"/>
              <a:buAutoNum type="arabicPeriod"/>
            </a:pPr>
            <a:r>
              <a:rPr lang="et-EE" sz="2400" dirty="0" smtClean="0">
                <a:solidFill>
                  <a:schemeClr val="tx1"/>
                </a:solidFill>
              </a:rPr>
              <a:t>Tegevuskava lähiaastateks, rulluval põhimõttel</a:t>
            </a:r>
            <a:r>
              <a:rPr lang="et-EE" sz="2400" dirty="0" smtClean="0">
                <a:solidFill>
                  <a:srgbClr val="0084D1"/>
                </a:solidFill>
              </a:rPr>
              <a:t> 4 eelseisvat aastat</a:t>
            </a:r>
            <a:r>
              <a:rPr lang="et-EE" sz="2400" dirty="0" smtClean="0">
                <a:solidFill>
                  <a:schemeClr val="tx1"/>
                </a:solidFill>
              </a:rPr>
              <a:t>. </a:t>
            </a:r>
          </a:p>
          <a:p>
            <a:pPr marL="457200" indent="-457200">
              <a:buFont typeface="+mj-lt"/>
              <a:buAutoNum type="arabicPeriod"/>
            </a:pPr>
            <a:r>
              <a:rPr lang="et-EE" sz="2400" dirty="0" smtClean="0">
                <a:solidFill>
                  <a:schemeClr val="tx1"/>
                </a:solidFill>
              </a:rPr>
              <a:t>Käsitletavate </a:t>
            </a:r>
            <a:r>
              <a:rPr lang="et-EE" sz="2400" dirty="0" smtClean="0">
                <a:solidFill>
                  <a:srgbClr val="0084D1"/>
                </a:solidFill>
              </a:rPr>
              <a:t>teemavaldkondade</a:t>
            </a:r>
            <a:r>
              <a:rPr lang="et-EE" sz="2400" dirty="0" smtClean="0">
                <a:solidFill>
                  <a:schemeClr val="tx1"/>
                </a:solidFill>
              </a:rPr>
              <a:t> seas kindlasti: </a:t>
            </a:r>
            <a:endParaRPr lang="et-EE" sz="2400" dirty="0" smtClean="0">
              <a:solidFill>
                <a:srgbClr val="00B050"/>
              </a:solidFill>
            </a:endParaRPr>
          </a:p>
          <a:p>
            <a:r>
              <a:rPr lang="et-EE" sz="2400" dirty="0" smtClean="0">
                <a:solidFill>
                  <a:srgbClr val="00B050"/>
                </a:solidFill>
              </a:rPr>
              <a:t>a) inimareng</a:t>
            </a:r>
            <a:r>
              <a:rPr lang="et-EE" sz="2400" dirty="0">
                <a:solidFill>
                  <a:srgbClr val="00B050"/>
                </a:solidFill>
              </a:rPr>
              <a:t>;</a:t>
            </a:r>
            <a:r>
              <a:rPr lang="et-EE" sz="2400" dirty="0" smtClean="0">
                <a:solidFill>
                  <a:srgbClr val="00B050"/>
                </a:solidFill>
              </a:rPr>
              <a:t> b) majandusareng; c) tehniline taristu ja ühistransport. </a:t>
            </a:r>
          </a:p>
          <a:p>
            <a:r>
              <a:rPr lang="et-EE" sz="2400" dirty="0" smtClean="0">
                <a:solidFill>
                  <a:schemeClr val="tx1"/>
                </a:solidFill>
              </a:rPr>
              <a:t>Muud valdkonnad vastavalt vajadusele.</a:t>
            </a:r>
          </a:p>
          <a:p>
            <a:pPr marL="457200" indent="-457200">
              <a:buFont typeface="+mj-lt"/>
              <a:buAutoNum type="arabicPeriod"/>
            </a:pPr>
            <a:r>
              <a:rPr lang="et-EE" sz="2400" dirty="0" err="1" smtClean="0">
                <a:solidFill>
                  <a:schemeClr val="tx1"/>
                </a:solidFill>
              </a:rPr>
              <a:t>Ruumiline</a:t>
            </a:r>
            <a:r>
              <a:rPr lang="et-EE" sz="2400" dirty="0" smtClean="0">
                <a:solidFill>
                  <a:schemeClr val="tx1"/>
                </a:solidFill>
              </a:rPr>
              <a:t> aspekt – nn </a:t>
            </a:r>
            <a:r>
              <a:rPr lang="et-EE" sz="2400" dirty="0" smtClean="0">
                <a:solidFill>
                  <a:srgbClr val="0084D1"/>
                </a:solidFill>
              </a:rPr>
              <a:t>eskiisjoonis</a:t>
            </a:r>
            <a:r>
              <a:rPr lang="et-EE" sz="2400" dirty="0" smtClean="0">
                <a:solidFill>
                  <a:schemeClr val="tx1"/>
                </a:solidFill>
              </a:rPr>
              <a:t> (nt maakonnaplaneeringu põhijoonise väljavõte või strateegiakaart + kavandatavad arendustsoonid/-projektid)</a:t>
            </a:r>
          </a:p>
        </p:txBody>
      </p:sp>
    </p:spTree>
    <p:extLst>
      <p:ext uri="{BB962C8B-B14F-4D97-AF65-F5344CB8AC3E}">
        <p14:creationId xmlns:p14="http://schemas.microsoft.com/office/powerpoint/2010/main" val="327120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t-EE" dirty="0"/>
          </a:p>
        </p:txBody>
      </p:sp>
      <p:sp>
        <p:nvSpPr>
          <p:cNvPr id="5" name="Rectangle 2"/>
          <p:cNvSpPr>
            <a:spLocks noChangeArrowheads="1"/>
          </p:cNvSpPr>
          <p:nvPr/>
        </p:nvSpPr>
        <p:spPr bwMode="auto">
          <a:xfrm>
            <a:off x="0" y="0"/>
            <a:ext cx="899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6" name="Object 5"/>
          <p:cNvGraphicFramePr>
            <a:graphicFrameLocks noChangeAspect="1"/>
          </p:cNvGraphicFramePr>
          <p:nvPr>
            <p:extLst/>
          </p:nvPr>
        </p:nvGraphicFramePr>
        <p:xfrm>
          <a:off x="1331417" y="0"/>
          <a:ext cx="6486525" cy="6724650"/>
        </p:xfrm>
        <a:graphic>
          <a:graphicData uri="http://schemas.openxmlformats.org/presentationml/2006/ole">
            <mc:AlternateContent xmlns:mc="http://schemas.openxmlformats.org/markup-compatibility/2006">
              <mc:Choice xmlns:v="urn:schemas-microsoft-com:vml" Requires="v">
                <p:oleObj spid="_x0000_s1030" name="Acrobat Document" r:id="rId4" imgW="28079509" imgH="29155950" progId="AcroExch.Document.11">
                  <p:embed/>
                </p:oleObj>
              </mc:Choice>
              <mc:Fallback>
                <p:oleObj name="Acrobat Document" r:id="rId4" imgW="28079509" imgH="29155950"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417" y="0"/>
                        <a:ext cx="6486525" cy="672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lstStyle/>
          <a:p>
            <a:endParaRPr lang="et-EE" dirty="0"/>
          </a:p>
        </p:txBody>
      </p:sp>
    </p:spTree>
    <p:extLst>
      <p:ext uri="{BB962C8B-B14F-4D97-AF65-F5344CB8AC3E}">
        <p14:creationId xmlns:p14="http://schemas.microsoft.com/office/powerpoint/2010/main" val="1676930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899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
        <p:nvSpPr>
          <p:cNvPr id="7" name="Title 6"/>
          <p:cNvSpPr>
            <a:spLocks noGrp="1"/>
          </p:cNvSpPr>
          <p:nvPr>
            <p:ph type="title"/>
          </p:nvPr>
        </p:nvSpPr>
        <p:spPr/>
        <p:txBody>
          <a:bodyPr/>
          <a:lstStyle/>
          <a:p>
            <a:endParaRPr lang="et-EE" dirty="0"/>
          </a:p>
        </p:txBody>
      </p:sp>
      <p:sp>
        <p:nvSpPr>
          <p:cNvPr id="14" name="Content Placeholder 13"/>
          <p:cNvSpPr>
            <a:spLocks noGrp="1"/>
          </p:cNvSpPr>
          <p:nvPr>
            <p:ph idx="1"/>
          </p:nvPr>
        </p:nvSpPr>
        <p:spPr/>
        <p:txBody>
          <a:bodyPr/>
          <a:lstStyle/>
          <a:p>
            <a:endParaRPr lang="et-EE"/>
          </a:p>
        </p:txBody>
      </p:sp>
      <p:pic>
        <p:nvPicPr>
          <p:cNvPr id="26" name="Picture 25"/>
          <p:cNvPicPr>
            <a:picLocks noChangeAspect="1"/>
          </p:cNvPicPr>
          <p:nvPr/>
        </p:nvPicPr>
        <p:blipFill rotWithShape="1">
          <a:blip r:embed="rId3"/>
          <a:srcRect l="1506" t="10966" r="25510" b="10739"/>
          <a:stretch/>
        </p:blipFill>
        <p:spPr>
          <a:xfrm>
            <a:off x="323305" y="971997"/>
            <a:ext cx="8352928" cy="5040560"/>
          </a:xfrm>
          <a:prstGeom prst="rect">
            <a:avLst/>
          </a:prstGeom>
        </p:spPr>
      </p:pic>
    </p:spTree>
    <p:extLst>
      <p:ext uri="{BB962C8B-B14F-4D97-AF65-F5344CB8AC3E}">
        <p14:creationId xmlns:p14="http://schemas.microsoft.com/office/powerpoint/2010/main" val="3306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540000"/>
            <a:ext cx="7920000" cy="504005"/>
          </a:xfrm>
        </p:spPr>
        <p:txBody>
          <a:bodyPr/>
          <a:lstStyle/>
          <a:p>
            <a:r>
              <a:rPr lang="et-EE" sz="3200" dirty="0" smtClean="0"/>
              <a:t>Soovitused protsessi osas</a:t>
            </a:r>
            <a:endParaRPr lang="et-EE" sz="3200" dirty="0"/>
          </a:p>
        </p:txBody>
      </p:sp>
      <p:sp>
        <p:nvSpPr>
          <p:cNvPr id="3" name="Sisu kohatäide 2"/>
          <p:cNvSpPr>
            <a:spLocks noGrp="1"/>
          </p:cNvSpPr>
          <p:nvPr>
            <p:ph idx="1"/>
          </p:nvPr>
        </p:nvSpPr>
        <p:spPr>
          <a:xfrm>
            <a:off x="179289" y="1188021"/>
            <a:ext cx="8640960" cy="4877693"/>
          </a:xfrm>
        </p:spPr>
        <p:txBody>
          <a:bodyPr/>
          <a:lstStyle/>
          <a:p>
            <a:pPr marL="457200" indent="-457200">
              <a:buFont typeface="+mj-lt"/>
              <a:buAutoNum type="arabicPeriod"/>
            </a:pPr>
            <a:endParaRPr lang="et-EE" sz="1800" dirty="0" smtClean="0">
              <a:solidFill>
                <a:srgbClr val="0084D1"/>
              </a:solidFill>
            </a:endParaRPr>
          </a:p>
          <a:p>
            <a:pPr marL="457200" indent="-457200">
              <a:buFont typeface="+mj-lt"/>
              <a:buAutoNum type="arabicPeriod"/>
            </a:pPr>
            <a:r>
              <a:rPr lang="et-EE" sz="2400" dirty="0" smtClean="0">
                <a:solidFill>
                  <a:schemeClr val="tx1"/>
                </a:solidFill>
              </a:rPr>
              <a:t>Koostamise algatamine</a:t>
            </a:r>
          </a:p>
          <a:p>
            <a:pPr marL="457200" indent="-457200">
              <a:buFont typeface="+mj-lt"/>
              <a:buAutoNum type="arabicPeriod"/>
            </a:pPr>
            <a:r>
              <a:rPr lang="et-EE" sz="2400" dirty="0" smtClean="0">
                <a:solidFill>
                  <a:schemeClr val="tx1"/>
                </a:solidFill>
              </a:rPr>
              <a:t>Töörühmad</a:t>
            </a:r>
          </a:p>
          <a:p>
            <a:r>
              <a:rPr lang="et-EE" sz="2000" dirty="0" smtClean="0">
                <a:solidFill>
                  <a:schemeClr val="tx1"/>
                </a:solidFill>
              </a:rPr>
              <a:t>	Juhtrühm</a:t>
            </a:r>
          </a:p>
          <a:p>
            <a:r>
              <a:rPr lang="et-EE" sz="2000" dirty="0">
                <a:solidFill>
                  <a:schemeClr val="tx1"/>
                </a:solidFill>
              </a:rPr>
              <a:t>	</a:t>
            </a:r>
            <a:r>
              <a:rPr lang="et-EE" sz="2000" dirty="0" smtClean="0">
                <a:solidFill>
                  <a:schemeClr val="tx1"/>
                </a:solidFill>
              </a:rPr>
              <a:t>(Arendustöötajate) töörühm</a:t>
            </a:r>
          </a:p>
          <a:p>
            <a:r>
              <a:rPr lang="et-EE" sz="2000" dirty="0">
                <a:solidFill>
                  <a:schemeClr val="tx1"/>
                </a:solidFill>
              </a:rPr>
              <a:t>	</a:t>
            </a:r>
            <a:r>
              <a:rPr lang="et-EE" sz="2000" dirty="0" smtClean="0">
                <a:solidFill>
                  <a:schemeClr val="tx1"/>
                </a:solidFill>
              </a:rPr>
              <a:t>(Partnerite) teemarühmad</a:t>
            </a:r>
            <a:endParaRPr lang="et-EE" sz="2000" dirty="0" smtClean="0">
              <a:solidFill>
                <a:schemeClr val="tx1"/>
              </a:solidFill>
            </a:endParaRPr>
          </a:p>
          <a:p>
            <a:pPr marL="457200" indent="-457200">
              <a:buFont typeface="+mj-lt"/>
              <a:buAutoNum type="arabicPeriod" startAt="3"/>
            </a:pPr>
            <a:r>
              <a:rPr lang="et-EE" sz="2400" dirty="0" smtClean="0">
                <a:solidFill>
                  <a:schemeClr val="tx1"/>
                </a:solidFill>
              </a:rPr>
              <a:t>Partnerite ja avalikkuse </a:t>
            </a:r>
            <a:r>
              <a:rPr lang="et-EE" sz="2400" dirty="0" smtClean="0">
                <a:solidFill>
                  <a:schemeClr val="tx1"/>
                </a:solidFill>
              </a:rPr>
              <a:t>kaasamine</a:t>
            </a:r>
          </a:p>
          <a:p>
            <a:r>
              <a:rPr lang="et-EE" sz="2000" dirty="0">
                <a:solidFill>
                  <a:schemeClr val="tx1"/>
                </a:solidFill>
              </a:rPr>
              <a:t>	</a:t>
            </a:r>
            <a:r>
              <a:rPr lang="et-EE" sz="2000" dirty="0" smtClean="0">
                <a:solidFill>
                  <a:schemeClr val="tx1"/>
                </a:solidFill>
              </a:rPr>
              <a:t>Kaasatute ring</a:t>
            </a:r>
          </a:p>
          <a:p>
            <a:r>
              <a:rPr lang="et-EE" sz="2000" dirty="0">
                <a:solidFill>
                  <a:schemeClr val="tx1"/>
                </a:solidFill>
              </a:rPr>
              <a:t>	</a:t>
            </a:r>
            <a:r>
              <a:rPr lang="et-EE" sz="2000" smtClean="0">
                <a:solidFill>
                  <a:schemeClr val="tx1"/>
                </a:solidFill>
              </a:rPr>
              <a:t>Kaasamise vormid ja kanalid</a:t>
            </a:r>
            <a:endParaRPr lang="et-EE" sz="2000" dirty="0" smtClean="0">
              <a:solidFill>
                <a:schemeClr val="tx1"/>
              </a:solidFill>
            </a:endParaRPr>
          </a:p>
          <a:p>
            <a:r>
              <a:rPr lang="et-EE" sz="2000" dirty="0">
                <a:solidFill>
                  <a:schemeClr val="tx1"/>
                </a:solidFill>
              </a:rPr>
              <a:t>	</a:t>
            </a:r>
            <a:r>
              <a:rPr lang="et-EE" sz="2000" dirty="0" smtClean="0">
                <a:solidFill>
                  <a:schemeClr val="tx1"/>
                </a:solidFill>
              </a:rPr>
              <a:t>Kaasamise etapid</a:t>
            </a:r>
            <a:endParaRPr lang="et-EE" sz="2000" dirty="0" smtClean="0">
              <a:solidFill>
                <a:schemeClr val="tx1"/>
              </a:solidFill>
            </a:endParaRPr>
          </a:p>
        </p:txBody>
      </p:sp>
    </p:spTree>
    <p:extLst>
      <p:ext uri="{BB962C8B-B14F-4D97-AF65-F5344CB8AC3E}">
        <p14:creationId xmlns:p14="http://schemas.microsoft.com/office/powerpoint/2010/main" val="28011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1620069"/>
            <a:ext cx="7920000" cy="2304136"/>
          </a:xfrm>
        </p:spPr>
        <p:txBody>
          <a:bodyPr/>
          <a:lstStyle/>
          <a:p>
            <a:pPr algn="ctr"/>
            <a:r>
              <a:rPr lang="et-EE" sz="4800" dirty="0" smtClean="0">
                <a:solidFill>
                  <a:srgbClr val="0084D1"/>
                </a:solidFill>
              </a:rPr>
              <a:t>Maakonna arengustrateegia õiguslikud raamid – väljavõtteid kohaliku omavalitsuse korralduse seadusest (KOKS)</a:t>
            </a:r>
            <a:endParaRPr lang="et-EE" sz="4800" dirty="0">
              <a:solidFill>
                <a:srgbClr val="0084D1"/>
              </a:solidFill>
            </a:endParaRPr>
          </a:p>
        </p:txBody>
      </p:sp>
    </p:spTree>
    <p:extLst>
      <p:ext uri="{BB962C8B-B14F-4D97-AF65-F5344CB8AC3E}">
        <p14:creationId xmlns:p14="http://schemas.microsoft.com/office/powerpoint/2010/main" val="3583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1</a:t>
            </a:r>
            <a:endParaRPr lang="et-EE" sz="3200" dirty="0"/>
          </a:p>
        </p:txBody>
      </p:sp>
      <p:sp>
        <p:nvSpPr>
          <p:cNvPr id="3" name="Sisu kohatäide 2"/>
          <p:cNvSpPr>
            <a:spLocks noGrp="1"/>
          </p:cNvSpPr>
          <p:nvPr>
            <p:ph idx="1"/>
          </p:nvPr>
        </p:nvSpPr>
        <p:spPr>
          <a:xfrm>
            <a:off x="179289" y="971997"/>
            <a:ext cx="8568952" cy="5616624"/>
          </a:xfrm>
        </p:spPr>
        <p:txBody>
          <a:bodyPr/>
          <a:lstStyle/>
          <a:p>
            <a:pPr lvl="0"/>
            <a:endParaRPr lang="et-EE" sz="1600" b="1" i="1" dirty="0" smtClean="0">
              <a:solidFill>
                <a:srgbClr val="FF0000"/>
              </a:solidFill>
            </a:endParaRPr>
          </a:p>
          <a:p>
            <a:pPr lvl="0"/>
            <a:r>
              <a:rPr lang="et-EE" sz="1600" b="1" i="1" dirty="0" smtClean="0">
                <a:solidFill>
                  <a:srgbClr val="FF0000"/>
                </a:solidFill>
              </a:rPr>
              <a:t>Miks on arengustrateegia vajalik</a:t>
            </a:r>
          </a:p>
          <a:p>
            <a:pPr lvl="0"/>
            <a:r>
              <a:rPr lang="et-EE" sz="1600" i="1" dirty="0" smtClean="0"/>
              <a:t>KOKS </a:t>
            </a:r>
            <a:r>
              <a:rPr lang="et-EE" sz="1600" i="1" dirty="0"/>
              <a:t>§6</a:t>
            </a:r>
            <a:r>
              <a:rPr lang="et-EE" sz="1600" i="1" baseline="30000" dirty="0"/>
              <a:t>1</a:t>
            </a:r>
            <a:r>
              <a:rPr lang="et-EE" sz="1600" i="1" dirty="0"/>
              <a:t> lg 1 „Omavalitsusüksuste ülesanne on ühiselt kavandada maakonna arengut ja suunata selle elluviimist.“</a:t>
            </a:r>
            <a:endParaRPr lang="et-EE" sz="1600" dirty="0"/>
          </a:p>
          <a:p>
            <a:pPr lvl="0"/>
            <a:r>
              <a:rPr lang="et-EE" sz="1600" i="1" dirty="0"/>
              <a:t>KOKS §37</a:t>
            </a:r>
            <a:r>
              <a:rPr lang="et-EE" sz="1600" i="1" baseline="30000" dirty="0"/>
              <a:t>3</a:t>
            </a:r>
            <a:r>
              <a:rPr lang="et-EE" sz="1600" i="1" dirty="0"/>
              <a:t> lg 1 „Maakonnal peab olema arengustrateegia, mis on aluseks maakonna kohaliku omavalitsuse üksuste ja koostööpartnerite poolt ühiselt maakonna arengu suunamisel, ühiselt tehtavate ja omavalitsusüksuste ülese mõjuga investeeringute kavandamisel, investeeringuteks toetuse taotlemisel ning käesoleva seaduse § 6</a:t>
            </a:r>
            <a:r>
              <a:rPr lang="et-EE" sz="1600" i="1" baseline="30000" dirty="0"/>
              <a:t>1</a:t>
            </a:r>
            <a:r>
              <a:rPr lang="et-EE" sz="1600" i="1" dirty="0"/>
              <a:t> lõikes 1 nimetatud kohaliku omavalitsuse üksustele antud ühiste ülesannete täitmisel.“</a:t>
            </a:r>
            <a:endParaRPr lang="et-EE" sz="1600" dirty="0"/>
          </a:p>
          <a:p>
            <a:pPr lvl="0"/>
            <a:r>
              <a:rPr lang="et-EE" sz="1600" i="1" dirty="0"/>
              <a:t>KOKS §37</a:t>
            </a:r>
            <a:r>
              <a:rPr lang="et-EE" sz="1600" i="1" baseline="30000" dirty="0"/>
              <a:t>3</a:t>
            </a:r>
            <a:r>
              <a:rPr lang="et-EE" sz="1600" i="1" dirty="0"/>
              <a:t> lg 11 „Riigieelarvest kohaliku omavalitsuse üksustele juhtumipõhiste toetuste andmisel, riiklike investeeringute kavandamisel ja riigiasutuste osutatavate teenuste kättesaadavuse muutmisel maakonnas võetakse arvesse maakondlikus arengustrateegias kavandatud arengueesmärke ja kajastatud tegevuskogumeid.“</a:t>
            </a:r>
            <a:endParaRPr lang="et-EE" sz="1600" dirty="0"/>
          </a:p>
          <a:p>
            <a:pPr lvl="0"/>
            <a:r>
              <a:rPr lang="et-EE" sz="1600" i="1" dirty="0"/>
              <a:t>RES § 50 lg 4 „Riigieelarvest antakse kohaliku omavalitsuse üksusele juhtumipõhist investeeringutoetust [tingimusel, et] toetatava investeeringuga panustatakse kohaliku omavalitsuse üksuse arengukava või maakondliku arengudokumendi investeeringuga seotud valdkondliku eesmärgi täitmisse.“</a:t>
            </a:r>
            <a:endParaRPr lang="et-EE" sz="1600" dirty="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1600" dirty="0" smtClean="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a:p>
        </p:txBody>
      </p:sp>
    </p:spTree>
    <p:extLst>
      <p:ext uri="{BB962C8B-B14F-4D97-AF65-F5344CB8AC3E}">
        <p14:creationId xmlns:p14="http://schemas.microsoft.com/office/powerpoint/2010/main" val="71258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2</a:t>
            </a:r>
            <a:endParaRPr lang="et-EE" sz="3200" dirty="0"/>
          </a:p>
        </p:txBody>
      </p:sp>
      <p:sp>
        <p:nvSpPr>
          <p:cNvPr id="3" name="Sisu kohatäide 2"/>
          <p:cNvSpPr>
            <a:spLocks noGrp="1"/>
          </p:cNvSpPr>
          <p:nvPr>
            <p:ph idx="1"/>
          </p:nvPr>
        </p:nvSpPr>
        <p:spPr>
          <a:xfrm>
            <a:off x="251297" y="971997"/>
            <a:ext cx="8496944" cy="5616624"/>
          </a:xfrm>
        </p:spPr>
        <p:txBody>
          <a:bodyPr/>
          <a:lstStyle/>
          <a:p>
            <a:pPr lvl="0"/>
            <a:endParaRPr lang="et-EE" sz="1600" b="1" i="1" dirty="0" smtClean="0">
              <a:solidFill>
                <a:srgbClr val="FF0000"/>
              </a:solidFill>
            </a:endParaRPr>
          </a:p>
          <a:p>
            <a:pPr lvl="0"/>
            <a:r>
              <a:rPr lang="et-EE" sz="1600" b="1" i="1" dirty="0" smtClean="0">
                <a:solidFill>
                  <a:srgbClr val="FF0000"/>
                </a:solidFill>
              </a:rPr>
              <a:t>Arengustrateegia koostamise protsess – ajakava ja vastuvõtmine</a:t>
            </a:r>
          </a:p>
          <a:p>
            <a:pPr lvl="0"/>
            <a:r>
              <a:rPr lang="et-EE" sz="1600" i="1" dirty="0" smtClean="0"/>
              <a:t>KOKS </a:t>
            </a:r>
            <a:r>
              <a:rPr lang="et-EE" sz="1600" i="1" dirty="0"/>
              <a:t>§37</a:t>
            </a:r>
            <a:r>
              <a:rPr lang="et-EE" sz="1600" i="1" baseline="30000" dirty="0"/>
              <a:t>4</a:t>
            </a:r>
            <a:r>
              <a:rPr lang="et-EE" sz="1600" i="1" dirty="0"/>
              <a:t> lg 1 „Maakonna arengustrateegia kiidetakse heaks hiljemalt 15. jaanuaril... Arengustrateegia vaadatakse üle ja seda uuendatakse vähemalt kord nelja aasta jooksul.“</a:t>
            </a:r>
            <a:endParaRPr lang="et-EE" sz="1600" dirty="0"/>
          </a:p>
          <a:p>
            <a:pPr lvl="0"/>
            <a:r>
              <a:rPr lang="et-EE" sz="1600" i="1" dirty="0"/>
              <a:t>KOKS §37</a:t>
            </a:r>
            <a:r>
              <a:rPr lang="et-EE" sz="1600" i="1" baseline="30000" dirty="0"/>
              <a:t>4</a:t>
            </a:r>
            <a:r>
              <a:rPr lang="et-EE" sz="1600" i="1" dirty="0"/>
              <a:t> lg 3 „Maakonna arengustrateegia eelnõu koostab kohaliku omavalitsuse üksuste määratud käesoleva seaduse § 6</a:t>
            </a:r>
            <a:r>
              <a:rPr lang="et-EE" sz="1600" i="1" baseline="30000" dirty="0"/>
              <a:t>1</a:t>
            </a:r>
            <a:r>
              <a:rPr lang="et-EE" sz="1600" i="1" dirty="0"/>
              <a:t> lõikes 2 nimetatud koostööorgan ja eelnõu esitatakse heakskiitmiseks asjaomastele valla- või linnavolikogudele.“</a:t>
            </a:r>
            <a:endParaRPr lang="et-EE" sz="1600" dirty="0"/>
          </a:p>
          <a:p>
            <a:pPr lvl="0"/>
            <a:r>
              <a:rPr lang="et-EE" sz="1600" i="1" dirty="0"/>
              <a:t>KOKS §37</a:t>
            </a:r>
            <a:r>
              <a:rPr lang="et-EE" sz="1600" i="1" baseline="30000" dirty="0"/>
              <a:t>4</a:t>
            </a:r>
            <a:r>
              <a:rPr lang="et-EE" sz="1600" i="1" dirty="0"/>
              <a:t> lg 6 „Maakonna arengustrateegia loetakse vastuvõetuks ja see jõustub pärast seda, kui vähemalt kaks kolmandikku maakonna selliste kohaliku omavalitsuse üksuste volikogudest, mille elanike koguarv moodustab vähemalt kaks kolmandikku maakonna elanike koguarvust ning mille hulka peab kuuluma ka maakonnakeskuseks olev kohaliku omavalitsuse üksus, on selle määrusega heaks kiitnud hiljemalt 15. jaanuaril. Maakonnakeskuseks loetakse kohaliku omavalitsuse üksust, mis on maakonnaplaneeringus maakonnakeskusena nimetatud.“</a:t>
            </a:r>
            <a:endParaRPr lang="et-EE" sz="1600" dirty="0"/>
          </a:p>
          <a:p>
            <a:pPr lvl="0"/>
            <a:r>
              <a:rPr lang="et-EE" sz="1600" i="1" dirty="0"/>
              <a:t>KOKS §70</a:t>
            </a:r>
            <a:r>
              <a:rPr lang="et-EE" sz="1600" i="1" baseline="30000" dirty="0"/>
              <a:t>4</a:t>
            </a:r>
            <a:r>
              <a:rPr lang="et-EE" sz="1600" i="1" dirty="0"/>
              <a:t> lg 2 „Kohaliku omavalitsuse üksused peavad käesoleva seaduse § 37</a:t>
            </a:r>
            <a:r>
              <a:rPr lang="et-EE" sz="1600" i="1" baseline="30000" dirty="0"/>
              <a:t>4</a:t>
            </a:r>
            <a:r>
              <a:rPr lang="et-EE" sz="1600" i="1" dirty="0"/>
              <a:t> lõikes 1 nimetatud maakonna arengustrateegia vastu võtma hiljemalt 2019. aasta 15. jaanuaril.“</a:t>
            </a:r>
            <a:endParaRPr lang="et-EE" sz="1600" dirty="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2800" dirty="0"/>
          </a:p>
        </p:txBody>
      </p:sp>
    </p:spTree>
    <p:extLst>
      <p:ext uri="{BB962C8B-B14F-4D97-AF65-F5344CB8AC3E}">
        <p14:creationId xmlns:p14="http://schemas.microsoft.com/office/powerpoint/2010/main" val="425052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2844205"/>
            <a:ext cx="7920000" cy="1080000"/>
          </a:xfrm>
        </p:spPr>
        <p:txBody>
          <a:bodyPr/>
          <a:lstStyle/>
          <a:p>
            <a:pPr algn="ctr"/>
            <a:r>
              <a:rPr lang="et-EE" sz="4800" dirty="0" smtClean="0">
                <a:solidFill>
                  <a:srgbClr val="0084D1"/>
                </a:solidFill>
              </a:rPr>
              <a:t>Muudatused maakondlikus arendustegevuses</a:t>
            </a:r>
            <a:endParaRPr lang="et-EE" sz="4800" dirty="0">
              <a:solidFill>
                <a:srgbClr val="0084D1"/>
              </a:solidFill>
            </a:endParaRPr>
          </a:p>
        </p:txBody>
      </p:sp>
    </p:spTree>
    <p:extLst>
      <p:ext uri="{BB962C8B-B14F-4D97-AF65-F5344CB8AC3E}">
        <p14:creationId xmlns:p14="http://schemas.microsoft.com/office/powerpoint/2010/main" val="6299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504056"/>
          </a:xfrm>
        </p:spPr>
        <p:txBody>
          <a:bodyPr/>
          <a:lstStyle/>
          <a:p>
            <a:r>
              <a:rPr lang="et-EE" sz="3200" dirty="0" smtClean="0"/>
              <a:t>Väljavõtted </a:t>
            </a:r>
            <a:r>
              <a:rPr lang="et-EE" sz="3200" dirty="0" err="1" smtClean="0"/>
              <a:t>KOKS-ist</a:t>
            </a:r>
            <a:r>
              <a:rPr lang="et-EE" sz="3200" dirty="0" smtClean="0"/>
              <a:t>  3</a:t>
            </a:r>
            <a:endParaRPr lang="et-EE" sz="3200" dirty="0"/>
          </a:p>
        </p:txBody>
      </p:sp>
      <p:sp>
        <p:nvSpPr>
          <p:cNvPr id="3" name="Sisu kohatäide 2"/>
          <p:cNvSpPr>
            <a:spLocks noGrp="1"/>
          </p:cNvSpPr>
          <p:nvPr>
            <p:ph idx="1"/>
          </p:nvPr>
        </p:nvSpPr>
        <p:spPr>
          <a:xfrm>
            <a:off x="323305" y="971997"/>
            <a:ext cx="8424936" cy="5616624"/>
          </a:xfrm>
        </p:spPr>
        <p:txBody>
          <a:bodyPr/>
          <a:lstStyle/>
          <a:p>
            <a:pPr lvl="0"/>
            <a:endParaRPr lang="et-EE" sz="1600" b="1" i="1" dirty="0" smtClean="0">
              <a:solidFill>
                <a:srgbClr val="FF0000"/>
              </a:solidFill>
            </a:endParaRPr>
          </a:p>
          <a:p>
            <a:pPr lvl="0"/>
            <a:r>
              <a:rPr lang="et-EE" sz="2000" b="1" i="1" dirty="0" smtClean="0">
                <a:solidFill>
                  <a:srgbClr val="FF0000"/>
                </a:solidFill>
              </a:rPr>
              <a:t>Soovitused protsessi osas / Partnerite ja avalikkuse kaasamine</a:t>
            </a:r>
          </a:p>
          <a:p>
            <a:pPr lvl="0"/>
            <a:r>
              <a:rPr lang="et-EE" sz="2000" i="1" dirty="0" smtClean="0"/>
              <a:t>KOKS §37</a:t>
            </a:r>
            <a:r>
              <a:rPr lang="et-EE" sz="2000" i="1" baseline="30000" dirty="0" smtClean="0"/>
              <a:t>4</a:t>
            </a:r>
            <a:r>
              <a:rPr lang="et-EE" sz="2000" i="1" dirty="0" smtClean="0"/>
              <a:t> lg 4 „Valla- või linnavalitsus korraldab või volitab koostööorganit korraldama avalike arutelude kaudu kõigi huvitatud isikute kaasamise maakonna arengustrateegia koostamisse.“</a:t>
            </a:r>
            <a:endParaRPr lang="et-EE" sz="2000" dirty="0" smtClean="0"/>
          </a:p>
          <a:p>
            <a:pPr lvl="0"/>
            <a:r>
              <a:rPr lang="et-EE" sz="2000" i="1" dirty="0" smtClean="0"/>
              <a:t>KOKS §37</a:t>
            </a:r>
            <a:r>
              <a:rPr lang="et-EE" sz="2000" i="1" baseline="30000" dirty="0" smtClean="0"/>
              <a:t>4</a:t>
            </a:r>
            <a:r>
              <a:rPr lang="et-EE" sz="2000" i="1" dirty="0" smtClean="0"/>
              <a:t> lg 5 „Valla- või linnavalitsus avalikustab maakonna arengustrateegia eelnõu valla või linna veebilehel või volitab koostööorganit avalikustama maakonna arengustrateegia eelnõu ka koostööorgani veebilehel vähemalt kaheks nädalaks.“</a:t>
            </a:r>
            <a:endParaRPr lang="et-EE" sz="2000" dirty="0" smtClean="0"/>
          </a:p>
          <a:p>
            <a:pPr lvl="0"/>
            <a:r>
              <a:rPr lang="et-EE" sz="2000" i="1" dirty="0" smtClean="0"/>
              <a:t>KOKS §37</a:t>
            </a:r>
            <a:r>
              <a:rPr lang="et-EE" sz="2000" i="1" baseline="30000" dirty="0" smtClean="0"/>
              <a:t>4</a:t>
            </a:r>
            <a:r>
              <a:rPr lang="et-EE" sz="2000" i="1" dirty="0" smtClean="0"/>
              <a:t> lg 7 „Maakonna arengustrateegia koostanud ja menetlenud koostööorgani, volikogu ja volikogu komisjonide istungite protokollid ja teave maakonna arengustrateegia menetlemise kohta avaldatakse kohaliku omavalitsuse üksuste veebilehtedel seitsme tööpäeva jooksul arengustrateegia vastuvõtmisest arvates.“</a:t>
            </a:r>
          </a:p>
          <a:p>
            <a:pPr lvl="0"/>
            <a:endParaRPr lang="et-EE" sz="1600" i="1" dirty="0" smtClean="0"/>
          </a:p>
          <a:p>
            <a:pPr lvl="0"/>
            <a:endParaRPr lang="et-EE" sz="1600" i="1" dirty="0" smtClean="0"/>
          </a:p>
          <a:p>
            <a:pPr lvl="0"/>
            <a:endParaRPr lang="et-EE" sz="1600" i="1" dirty="0" smtClean="0"/>
          </a:p>
          <a:p>
            <a:pPr lvl="0"/>
            <a:endParaRPr lang="et-EE" sz="1600" dirty="0" smtClean="0"/>
          </a:p>
          <a:p>
            <a:pPr marL="457200" lvl="0" indent="-457200" eaLnBrk="0" hangingPunct="0">
              <a:lnSpc>
                <a:spcPct val="100000"/>
              </a:lnSpc>
              <a:spcBef>
                <a:spcPct val="30000"/>
              </a:spcBef>
              <a:spcAft>
                <a:spcPct val="0"/>
              </a:spcAft>
              <a:buFont typeface="Arial" panose="020B0604020202020204" pitchFamily="34" charset="0"/>
              <a:buChar char="•"/>
              <a:defRPr/>
            </a:pPr>
            <a:endParaRPr lang="et-EE" sz="1600" dirty="0"/>
          </a:p>
        </p:txBody>
      </p:sp>
    </p:spTree>
    <p:extLst>
      <p:ext uri="{BB962C8B-B14F-4D97-AF65-F5344CB8AC3E}">
        <p14:creationId xmlns:p14="http://schemas.microsoft.com/office/powerpoint/2010/main" val="389985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432048"/>
          </a:xfrm>
        </p:spPr>
        <p:txBody>
          <a:bodyPr/>
          <a:lstStyle/>
          <a:p>
            <a:r>
              <a:rPr lang="et-EE" sz="3200" dirty="0" smtClean="0"/>
              <a:t>Väljavõtted </a:t>
            </a:r>
            <a:r>
              <a:rPr lang="et-EE" sz="3200" dirty="0" err="1" smtClean="0"/>
              <a:t>KOKS-ist</a:t>
            </a:r>
            <a:r>
              <a:rPr lang="et-EE" sz="3200" dirty="0" smtClean="0"/>
              <a:t>  4</a:t>
            </a:r>
            <a:endParaRPr lang="et-EE" sz="3200" dirty="0"/>
          </a:p>
        </p:txBody>
      </p:sp>
      <p:sp>
        <p:nvSpPr>
          <p:cNvPr id="3" name="Sisu kohatäide 2"/>
          <p:cNvSpPr>
            <a:spLocks noGrp="1"/>
          </p:cNvSpPr>
          <p:nvPr>
            <p:ph idx="1"/>
          </p:nvPr>
        </p:nvSpPr>
        <p:spPr>
          <a:xfrm>
            <a:off x="251297" y="827981"/>
            <a:ext cx="8496944" cy="5760640"/>
          </a:xfrm>
        </p:spPr>
        <p:txBody>
          <a:bodyPr/>
          <a:lstStyle/>
          <a:p>
            <a:r>
              <a:rPr lang="et-EE" sz="1600" b="1" i="1" dirty="0" smtClean="0">
                <a:solidFill>
                  <a:srgbClr val="FF0000"/>
                </a:solidFill>
              </a:rPr>
              <a:t>Arengustrateegia ülesehitus</a:t>
            </a:r>
          </a:p>
          <a:p>
            <a:r>
              <a:rPr lang="et-EE" sz="1600" b="1" i="1" dirty="0" smtClean="0">
                <a:solidFill>
                  <a:srgbClr val="FF0000"/>
                </a:solidFill>
              </a:rPr>
              <a:t>Ajaline horisont</a:t>
            </a:r>
            <a:endParaRPr lang="et-EE" sz="1600" b="1" i="1" dirty="0">
              <a:solidFill>
                <a:srgbClr val="FF0000"/>
              </a:solidFill>
            </a:endParaRPr>
          </a:p>
          <a:p>
            <a:r>
              <a:rPr lang="et-EE" sz="1600" i="1" dirty="0" smtClean="0"/>
              <a:t>KOKS </a:t>
            </a:r>
            <a:r>
              <a:rPr lang="et-EE" sz="1600" i="1" dirty="0"/>
              <a:t>§37</a:t>
            </a:r>
            <a:r>
              <a:rPr lang="et-EE" sz="1600" i="1" baseline="30000" dirty="0"/>
              <a:t>4</a:t>
            </a:r>
            <a:r>
              <a:rPr lang="et-EE" sz="1600" i="1" dirty="0"/>
              <a:t> lg 1 „Maakonna arengustrateegia … hõlmab vähemalt nelja eelseisvat eelarveaastat.“</a:t>
            </a:r>
            <a:endParaRPr lang="et-EE" sz="1600" dirty="0"/>
          </a:p>
          <a:p>
            <a:pPr lvl="0"/>
            <a:r>
              <a:rPr lang="et-EE" sz="1600" b="1" i="1" dirty="0" smtClean="0">
                <a:solidFill>
                  <a:srgbClr val="FF0000"/>
                </a:solidFill>
              </a:rPr>
              <a:t>Kohustuslik struktuur ja soovituslik ülesehitus</a:t>
            </a:r>
          </a:p>
          <a:p>
            <a:r>
              <a:rPr lang="et-EE" sz="1600" i="1" dirty="0"/>
              <a:t>KOKS §37</a:t>
            </a:r>
            <a:r>
              <a:rPr lang="et-EE" sz="1600" i="1" baseline="30000" dirty="0"/>
              <a:t>4</a:t>
            </a:r>
            <a:r>
              <a:rPr lang="et-EE" sz="1600" i="1" dirty="0"/>
              <a:t> lg 2 „Maakonna arengustrateegial peab olema tegevuskava või valdkondlikud tegevuskavad, mis ei pea hõlmama kogu arengustrateegia kehtivuse perioodi.“</a:t>
            </a:r>
            <a:endParaRPr lang="et-EE" sz="1600" dirty="0"/>
          </a:p>
          <a:p>
            <a:pPr lvl="0"/>
            <a:r>
              <a:rPr lang="et-EE" sz="1600" i="1" dirty="0" smtClean="0"/>
              <a:t>KOKS </a:t>
            </a:r>
            <a:r>
              <a:rPr lang="et-EE" sz="1600" i="1" dirty="0"/>
              <a:t>§37</a:t>
            </a:r>
            <a:r>
              <a:rPr lang="et-EE" sz="1600" i="1" baseline="30000" dirty="0"/>
              <a:t>3</a:t>
            </a:r>
            <a:r>
              <a:rPr lang="et-EE" sz="1600" i="1" dirty="0"/>
              <a:t> lg 3 „Arengustrateegia koostatakse maakonna kohta ja selles esitatakse vähemalt: 1) majandusliku ja sotsiaalse ning rahvastiku tervise arengu pikaajalised suundumused ja vajadused; </a:t>
            </a:r>
            <a:endParaRPr lang="et-EE" sz="1600" i="1" dirty="0" smtClean="0"/>
          </a:p>
          <a:p>
            <a:pPr lvl="0"/>
            <a:r>
              <a:rPr lang="et-EE" sz="1600" i="1" dirty="0" smtClean="0"/>
              <a:t>2</a:t>
            </a:r>
            <a:r>
              <a:rPr lang="et-EE" sz="1600" i="1" dirty="0"/>
              <a:t>) tegevusvaldkondade kaupa hetkeolukorra analüüs, mis sisaldab iga valdkonna probleemide ja olemasolevate võimaluste analüüsi; </a:t>
            </a:r>
            <a:endParaRPr lang="et-EE" sz="1600" i="1" dirty="0" smtClean="0"/>
          </a:p>
          <a:p>
            <a:pPr lvl="0"/>
            <a:r>
              <a:rPr lang="et-EE" sz="1600" i="1" dirty="0" smtClean="0"/>
              <a:t>3</a:t>
            </a:r>
            <a:r>
              <a:rPr lang="et-EE" sz="1600" i="1" dirty="0"/>
              <a:t>) strateegilised eesmärgid, mis väljendavad taotletavat mõju ja mille saavutamine on mõõdetav või hinnatav; </a:t>
            </a:r>
            <a:endParaRPr lang="et-EE" sz="1600" i="1" dirty="0" smtClean="0"/>
          </a:p>
          <a:p>
            <a:pPr lvl="0"/>
            <a:r>
              <a:rPr lang="et-EE" sz="1600" i="1" dirty="0" smtClean="0"/>
              <a:t>4</a:t>
            </a:r>
            <a:r>
              <a:rPr lang="et-EE" sz="1600" i="1" dirty="0"/>
              <a:t>) strateegiliste eesmärkide täitmiseks vajalikud tegevuste kogumid arengustrateegia perioodi lõpuni; </a:t>
            </a:r>
            <a:endParaRPr lang="et-EE" sz="1600" i="1" dirty="0" smtClean="0"/>
          </a:p>
          <a:p>
            <a:pPr lvl="0"/>
            <a:r>
              <a:rPr lang="et-EE" sz="1600" i="1" dirty="0" smtClean="0"/>
              <a:t>5</a:t>
            </a:r>
            <a:r>
              <a:rPr lang="et-EE" sz="1600" i="1" dirty="0"/>
              <a:t>) strateegiliste eesmärkide täitmiseks vajalike tegevuste </a:t>
            </a:r>
            <a:r>
              <a:rPr lang="et-EE" sz="1600" i="1" dirty="0" err="1"/>
              <a:t>ruumiline</a:t>
            </a:r>
            <a:r>
              <a:rPr lang="et-EE" sz="1600" i="1" dirty="0"/>
              <a:t> paiknemine.“</a:t>
            </a:r>
            <a:endParaRPr lang="et-EE" sz="1600" dirty="0"/>
          </a:p>
          <a:p>
            <a:pPr lvl="0" eaLnBrk="0" hangingPunct="0">
              <a:lnSpc>
                <a:spcPct val="100000"/>
              </a:lnSpc>
              <a:spcBef>
                <a:spcPct val="30000"/>
              </a:spcBef>
              <a:spcAft>
                <a:spcPct val="0"/>
              </a:spcAft>
              <a:defRPr/>
            </a:pPr>
            <a:endParaRPr lang="et-EE" sz="1600" dirty="0"/>
          </a:p>
        </p:txBody>
      </p:sp>
    </p:spTree>
    <p:extLst>
      <p:ext uri="{BB962C8B-B14F-4D97-AF65-F5344CB8AC3E}">
        <p14:creationId xmlns:p14="http://schemas.microsoft.com/office/powerpoint/2010/main" val="25344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5</a:t>
            </a:r>
            <a:endParaRPr lang="et-EE" sz="3200" dirty="0"/>
          </a:p>
        </p:txBody>
      </p:sp>
      <p:sp>
        <p:nvSpPr>
          <p:cNvPr id="3" name="Sisu kohatäide 2"/>
          <p:cNvSpPr>
            <a:spLocks noGrp="1"/>
          </p:cNvSpPr>
          <p:nvPr>
            <p:ph idx="1"/>
          </p:nvPr>
        </p:nvSpPr>
        <p:spPr>
          <a:xfrm>
            <a:off x="503237" y="1260029"/>
            <a:ext cx="7920000" cy="5256584"/>
          </a:xfrm>
        </p:spPr>
        <p:txBody>
          <a:bodyPr/>
          <a:lstStyle/>
          <a:p>
            <a:r>
              <a:rPr lang="et-EE" sz="2000" b="1" i="1" dirty="0" smtClean="0">
                <a:solidFill>
                  <a:srgbClr val="FF0000"/>
                </a:solidFill>
              </a:rPr>
              <a:t>Rahvatervis</a:t>
            </a:r>
          </a:p>
          <a:p>
            <a:r>
              <a:rPr lang="et-EE" sz="2000" i="1" dirty="0" smtClean="0"/>
              <a:t>Rahvatervise seaduse §10 lg 1 punkt 2 „[Kohaliku omavalitsuse üksuste ühiselt täidetavad ülesanded on] maakonna või piirkonna tervise- ja heaoluprofiili koostamine ning selles sisalduva teabega arvestamine maakonna või piirkondliku arengustrateegia koostamisel.“</a:t>
            </a:r>
          </a:p>
          <a:p>
            <a:r>
              <a:rPr lang="et-EE" sz="2000" b="1" i="1" dirty="0" err="1" smtClean="0">
                <a:solidFill>
                  <a:srgbClr val="FF0000"/>
                </a:solidFill>
              </a:rPr>
              <a:t>Ruumiline</a:t>
            </a:r>
            <a:r>
              <a:rPr lang="et-EE" sz="2000" b="1" i="1" dirty="0" smtClean="0">
                <a:solidFill>
                  <a:srgbClr val="FF0000"/>
                </a:solidFill>
              </a:rPr>
              <a:t> joonis</a:t>
            </a:r>
            <a:endParaRPr lang="et-EE" sz="2000" b="1" i="1" dirty="0">
              <a:solidFill>
                <a:srgbClr val="FF0000"/>
              </a:solidFill>
            </a:endParaRPr>
          </a:p>
          <a:p>
            <a:r>
              <a:rPr lang="et-EE" sz="2000" i="1" dirty="0"/>
              <a:t>KOKS §37</a:t>
            </a:r>
            <a:r>
              <a:rPr lang="et-EE" sz="2000" i="1" baseline="30000" dirty="0"/>
              <a:t>3</a:t>
            </a:r>
            <a:r>
              <a:rPr lang="et-EE" sz="2000" i="1" dirty="0"/>
              <a:t> lg </a:t>
            </a:r>
            <a:r>
              <a:rPr lang="et-EE" sz="2000" i="1" dirty="0" smtClean="0"/>
              <a:t>3 punkt 5 „[[</a:t>
            </a:r>
            <a:r>
              <a:rPr lang="fi-FI" sz="2000" i="1" dirty="0" err="1" smtClean="0"/>
              <a:t>Arengustrateegia</a:t>
            </a:r>
            <a:r>
              <a:rPr lang="et-EE" sz="2000" i="1" dirty="0" smtClean="0"/>
              <a:t>s]</a:t>
            </a:r>
            <a:r>
              <a:rPr lang="fi-FI" sz="2000" i="1" dirty="0" smtClean="0"/>
              <a:t> </a:t>
            </a:r>
            <a:r>
              <a:rPr lang="fi-FI" sz="2000" i="1" dirty="0" err="1" smtClean="0"/>
              <a:t>esitatakse</a:t>
            </a:r>
            <a:r>
              <a:rPr lang="fi-FI" sz="2000" i="1" dirty="0" smtClean="0"/>
              <a:t> </a:t>
            </a:r>
            <a:r>
              <a:rPr lang="fi-FI" sz="2000" i="1" dirty="0" err="1" smtClean="0"/>
              <a:t>vähemalt</a:t>
            </a:r>
            <a:r>
              <a:rPr lang="et-EE" sz="2000" i="1" dirty="0" smtClean="0"/>
              <a:t>] </a:t>
            </a:r>
            <a:r>
              <a:rPr lang="et-EE" sz="2000" i="1" dirty="0"/>
              <a:t>strateegiliste eesmärkide täitmiseks vajalike tegevuste </a:t>
            </a:r>
            <a:r>
              <a:rPr lang="et-EE" sz="2000" i="1" dirty="0" err="1"/>
              <a:t>ruumiline</a:t>
            </a:r>
            <a:r>
              <a:rPr lang="et-EE" sz="2000" i="1" dirty="0"/>
              <a:t> </a:t>
            </a:r>
            <a:r>
              <a:rPr lang="et-EE" sz="2000" i="1" dirty="0" smtClean="0"/>
              <a:t>paiknemine.“</a:t>
            </a:r>
          </a:p>
          <a:p>
            <a:r>
              <a:rPr lang="et-EE" sz="2000" i="1" dirty="0" smtClean="0"/>
              <a:t>KOKS </a:t>
            </a:r>
            <a:r>
              <a:rPr lang="et-EE" sz="2000" i="1" dirty="0"/>
              <a:t>§37</a:t>
            </a:r>
            <a:r>
              <a:rPr lang="et-EE" sz="2000" i="1" baseline="30000" dirty="0"/>
              <a:t>3</a:t>
            </a:r>
            <a:r>
              <a:rPr lang="et-EE" sz="2000" i="1" dirty="0"/>
              <a:t> lg 7 „Maakonna arengustrateegia elluviimiseks, sealhulgas strateegiliste eesmärkide täitmiseks vajalike tegevuste </a:t>
            </a:r>
            <a:r>
              <a:rPr lang="et-EE" sz="2000" i="1" dirty="0" err="1"/>
              <a:t>ruumilise</a:t>
            </a:r>
            <a:r>
              <a:rPr lang="et-EE" sz="2000" i="1" dirty="0"/>
              <a:t> paiknemise asukohavalikuks, võib koostada mitme valla või linna territooriumi hõlmava üldplaneeringu planeerimisseaduses sätestatud korras.“</a:t>
            </a:r>
            <a:endParaRPr lang="et-EE" sz="2000" i="1" dirty="0" smtClean="0"/>
          </a:p>
          <a:p>
            <a:endParaRPr lang="et-EE" sz="1600" i="1" dirty="0" smtClean="0"/>
          </a:p>
          <a:p>
            <a:endParaRPr lang="et-EE" sz="1600" i="1" dirty="0" smtClean="0"/>
          </a:p>
          <a:p>
            <a:endParaRPr lang="et-EE" sz="1600" i="1" dirty="0" smtClean="0"/>
          </a:p>
          <a:p>
            <a:endParaRPr lang="et-EE" sz="1600" dirty="0"/>
          </a:p>
        </p:txBody>
      </p:sp>
    </p:spTree>
    <p:extLst>
      <p:ext uri="{BB962C8B-B14F-4D97-AF65-F5344CB8AC3E}">
        <p14:creationId xmlns:p14="http://schemas.microsoft.com/office/powerpoint/2010/main" val="314124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3"/>
            <a:ext cx="7920000" cy="504006"/>
          </a:xfrm>
        </p:spPr>
        <p:txBody>
          <a:bodyPr/>
          <a:lstStyle/>
          <a:p>
            <a:r>
              <a:rPr lang="et-EE" sz="3200" dirty="0" smtClean="0"/>
              <a:t>Väljavõtted </a:t>
            </a:r>
            <a:r>
              <a:rPr lang="et-EE" sz="3200" dirty="0" err="1" smtClean="0"/>
              <a:t>KOKS-ist</a:t>
            </a:r>
            <a:r>
              <a:rPr lang="et-EE" sz="3200" dirty="0" smtClean="0"/>
              <a:t>  6</a:t>
            </a:r>
            <a:endParaRPr lang="et-EE" sz="3200" dirty="0"/>
          </a:p>
        </p:txBody>
      </p:sp>
      <p:sp>
        <p:nvSpPr>
          <p:cNvPr id="3" name="Sisu kohatäide 2"/>
          <p:cNvSpPr>
            <a:spLocks noGrp="1"/>
          </p:cNvSpPr>
          <p:nvPr>
            <p:ph idx="1"/>
          </p:nvPr>
        </p:nvSpPr>
        <p:spPr>
          <a:xfrm>
            <a:off x="323305" y="899939"/>
            <a:ext cx="8352928" cy="5688682"/>
          </a:xfrm>
        </p:spPr>
        <p:txBody>
          <a:bodyPr/>
          <a:lstStyle/>
          <a:p>
            <a:pPr lvl="0"/>
            <a:endParaRPr lang="et-EE" sz="1600" b="1" i="1" dirty="0" smtClean="0">
              <a:solidFill>
                <a:srgbClr val="FF0000"/>
              </a:solidFill>
            </a:endParaRPr>
          </a:p>
          <a:p>
            <a:pPr lvl="0"/>
            <a:r>
              <a:rPr lang="et-EE" sz="2400" b="1" i="1" dirty="0" smtClean="0">
                <a:solidFill>
                  <a:srgbClr val="FF0000"/>
                </a:solidFill>
              </a:rPr>
              <a:t>Arengustrateegia tegevuskava</a:t>
            </a:r>
            <a:endParaRPr lang="et-EE" sz="2400" i="1" dirty="0"/>
          </a:p>
          <a:p>
            <a:pPr lvl="0"/>
            <a:r>
              <a:rPr lang="et-EE" sz="2400" i="1" dirty="0" smtClean="0"/>
              <a:t>KOKS §37</a:t>
            </a:r>
            <a:r>
              <a:rPr lang="et-EE" sz="2400" i="1" baseline="30000" dirty="0" smtClean="0"/>
              <a:t>4</a:t>
            </a:r>
            <a:r>
              <a:rPr lang="et-EE" sz="2400" i="1" dirty="0" smtClean="0"/>
              <a:t> lg 2 „Maakonna arengustrateegial peab olema tegevuskava või valdkondlikud tegevuskavad, mis ei pea hõlmama kogu arengustrateegia kehtivuse perioodi.“</a:t>
            </a:r>
            <a:endParaRPr lang="et-EE" sz="2400" dirty="0" smtClean="0"/>
          </a:p>
          <a:p>
            <a:pPr lvl="0"/>
            <a:r>
              <a:rPr lang="et-EE" sz="2400" i="1" dirty="0" smtClean="0"/>
              <a:t>KOKS §37</a:t>
            </a:r>
            <a:r>
              <a:rPr lang="et-EE" sz="2400" i="1" baseline="30000" dirty="0" smtClean="0"/>
              <a:t>4</a:t>
            </a:r>
            <a:r>
              <a:rPr lang="et-EE" sz="2400" i="1" dirty="0" smtClean="0"/>
              <a:t> lg 2 „Maakonna arengustrateegia tegevuskava peab olema kooskõlas maakonna kohaliku omavalitsuse üksuste eelarvestrateegiatega.“</a:t>
            </a:r>
          </a:p>
          <a:p>
            <a:pPr lvl="0"/>
            <a:endParaRPr lang="et-EE" sz="1600" i="1" dirty="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dirty="0"/>
          </a:p>
        </p:txBody>
      </p:sp>
    </p:spTree>
    <p:extLst>
      <p:ext uri="{BB962C8B-B14F-4D97-AF65-F5344CB8AC3E}">
        <p14:creationId xmlns:p14="http://schemas.microsoft.com/office/powerpoint/2010/main" val="399590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7"/>
            <a:ext cx="7920000" cy="360040"/>
          </a:xfrm>
        </p:spPr>
        <p:txBody>
          <a:bodyPr/>
          <a:lstStyle/>
          <a:p>
            <a:r>
              <a:rPr lang="et-EE" sz="3200" dirty="0" smtClean="0"/>
              <a:t>Väljavõtted </a:t>
            </a:r>
            <a:r>
              <a:rPr lang="et-EE" sz="3200" dirty="0" err="1" smtClean="0"/>
              <a:t>KOKS-ist</a:t>
            </a:r>
            <a:r>
              <a:rPr lang="et-EE" sz="3200" dirty="0" smtClean="0"/>
              <a:t>  7</a:t>
            </a:r>
            <a:endParaRPr lang="et-EE" sz="3200" dirty="0"/>
          </a:p>
        </p:txBody>
      </p:sp>
      <p:sp>
        <p:nvSpPr>
          <p:cNvPr id="3" name="Sisu kohatäide 2"/>
          <p:cNvSpPr>
            <a:spLocks noGrp="1"/>
          </p:cNvSpPr>
          <p:nvPr>
            <p:ph idx="1"/>
          </p:nvPr>
        </p:nvSpPr>
        <p:spPr>
          <a:xfrm>
            <a:off x="251297" y="827981"/>
            <a:ext cx="8496944" cy="5832648"/>
          </a:xfrm>
        </p:spPr>
        <p:txBody>
          <a:bodyPr/>
          <a:lstStyle/>
          <a:p>
            <a:pPr lvl="0"/>
            <a:r>
              <a:rPr lang="et-EE" sz="1600" b="1" i="1" dirty="0" smtClean="0">
                <a:solidFill>
                  <a:srgbClr val="FF0000"/>
                </a:solidFill>
              </a:rPr>
              <a:t>Olemasolev maakondlik arengustrateegia</a:t>
            </a:r>
          </a:p>
          <a:p>
            <a:pPr lvl="0"/>
            <a:r>
              <a:rPr lang="et-EE" sz="1600" i="1" dirty="0" smtClean="0"/>
              <a:t>KOKS </a:t>
            </a:r>
            <a:r>
              <a:rPr lang="et-EE" sz="1600" i="1" dirty="0"/>
              <a:t>§70</a:t>
            </a:r>
            <a:r>
              <a:rPr lang="et-EE" sz="1600" i="1" baseline="30000" dirty="0"/>
              <a:t>4</a:t>
            </a:r>
            <a:r>
              <a:rPr lang="et-EE" sz="1600" i="1" dirty="0"/>
              <a:t> lg 3 „Kuni [uue] strateegia jõustumiseni kehtib varem maavanema korraldusega kehtestatud maakonna arengustrateegia.“</a:t>
            </a:r>
            <a:endParaRPr lang="et-EE" sz="1600" dirty="0"/>
          </a:p>
          <a:p>
            <a:r>
              <a:rPr lang="et-EE" sz="1600" b="1" i="1" dirty="0" smtClean="0">
                <a:solidFill>
                  <a:srgbClr val="FF0000"/>
                </a:solidFill>
              </a:rPr>
              <a:t>Maakonnaplaneering ja teemaplaneeringud</a:t>
            </a:r>
          </a:p>
          <a:p>
            <a:r>
              <a:rPr lang="et-EE" sz="1600" i="1" dirty="0" smtClean="0"/>
              <a:t>KOKS </a:t>
            </a:r>
            <a:r>
              <a:rPr lang="et-EE" sz="1600" i="1" dirty="0"/>
              <a:t>§37</a:t>
            </a:r>
            <a:r>
              <a:rPr lang="et-EE" sz="1600" i="1" baseline="30000" dirty="0"/>
              <a:t>3</a:t>
            </a:r>
            <a:r>
              <a:rPr lang="et-EE" sz="1600" i="1" dirty="0"/>
              <a:t> lg 6 „Maakonna arengustrateegia peab arvestama maakonnaplaneeringut. Maakonna arengustrateegia on üldplaneeringu koostamise alus</a:t>
            </a:r>
            <a:r>
              <a:rPr lang="et-EE" sz="1600" i="1" dirty="0" smtClean="0"/>
              <a:t>.“</a:t>
            </a:r>
          </a:p>
          <a:p>
            <a:r>
              <a:rPr lang="et-EE" sz="1600" b="1" i="1" dirty="0" smtClean="0">
                <a:solidFill>
                  <a:srgbClr val="FF0000"/>
                </a:solidFill>
              </a:rPr>
              <a:t>Arengustrateegia seos KOV arengukavadega</a:t>
            </a:r>
            <a:endParaRPr lang="et-EE" sz="1600" b="1" i="1" dirty="0">
              <a:solidFill>
                <a:srgbClr val="FF0000"/>
              </a:solidFill>
            </a:endParaRPr>
          </a:p>
          <a:p>
            <a:pPr lvl="0"/>
            <a:r>
              <a:rPr lang="et-EE" sz="1600" i="1" dirty="0"/>
              <a:t>KOKS §37 lg 4</a:t>
            </a:r>
            <a:r>
              <a:rPr lang="et-EE" sz="1600" i="1" baseline="30000" dirty="0"/>
              <a:t>1</a:t>
            </a:r>
            <a:r>
              <a:rPr lang="et-EE" sz="1600" i="1" dirty="0"/>
              <a:t> „[Valla ja linna] arengukavad peavad arvestama maakonna arengustrateegiat“</a:t>
            </a:r>
            <a:endParaRPr lang="et-EE" sz="1600" dirty="0"/>
          </a:p>
          <a:p>
            <a:pPr lvl="0"/>
            <a:r>
              <a:rPr lang="et-EE" sz="1600" i="1" dirty="0"/>
              <a:t>KOKS §37</a:t>
            </a:r>
            <a:r>
              <a:rPr lang="et-EE" sz="1600" i="1" baseline="30000" dirty="0"/>
              <a:t>3</a:t>
            </a:r>
            <a:r>
              <a:rPr lang="et-EE" sz="1600" i="1" dirty="0"/>
              <a:t> lg 2 „Maakonna arengustrateegias ei kavandata arengut, mis on seotud vaid ühe kohaliku omavalitsuse üksuse haldusterritooriumiga ja millel ei ole puutumust teiste kohaliku omavalitsuse üksustega.“</a:t>
            </a:r>
            <a:endParaRPr lang="et-EE" sz="1600" dirty="0"/>
          </a:p>
          <a:p>
            <a:r>
              <a:rPr lang="et-EE" sz="1600" i="1" dirty="0"/>
              <a:t>KOKS §37</a:t>
            </a:r>
            <a:r>
              <a:rPr lang="et-EE" sz="1600" i="1" baseline="30000" dirty="0"/>
              <a:t>4</a:t>
            </a:r>
            <a:r>
              <a:rPr lang="et-EE" sz="1600" i="1" dirty="0"/>
              <a:t> lg 2 „Maakonna arengustrateegia tegevuskava peab olema kooskõlas maakonna kohaliku omavalitsuse üksuste eelarvestrateegiatega.“</a:t>
            </a:r>
            <a:endParaRPr lang="et-EE" sz="1600" i="1" dirty="0" smtClean="0"/>
          </a:p>
          <a:p>
            <a:r>
              <a:rPr lang="et-EE" sz="1600" b="1" i="1" dirty="0" smtClean="0">
                <a:solidFill>
                  <a:srgbClr val="FF0000"/>
                </a:solidFill>
              </a:rPr>
              <a:t>Riigi valdkondlike strateegiatega arvestamine</a:t>
            </a:r>
            <a:endParaRPr lang="et-EE" sz="1600" b="1" i="1" dirty="0">
              <a:solidFill>
                <a:srgbClr val="FF0000"/>
              </a:solidFill>
            </a:endParaRPr>
          </a:p>
          <a:p>
            <a:r>
              <a:rPr lang="et-EE" sz="1600" i="1" dirty="0"/>
              <a:t>KOKS §37</a:t>
            </a:r>
            <a:r>
              <a:rPr lang="et-EE" sz="1600" i="1" baseline="30000" dirty="0"/>
              <a:t>3</a:t>
            </a:r>
            <a:r>
              <a:rPr lang="et-EE" sz="1600" i="1" dirty="0"/>
              <a:t> lg 10 „Maakonna arengustrateegia koostamisel arvestatakse riigi </a:t>
            </a:r>
            <a:r>
              <a:rPr lang="et-EE" sz="1600" i="1" dirty="0" err="1"/>
              <a:t>valdkondlikke</a:t>
            </a:r>
            <a:r>
              <a:rPr lang="et-EE" sz="1600" i="1" dirty="0"/>
              <a:t> arengukavasid ja kirjeldatakse, kuidas maakonna arengustrateegiaga panustatakse riigi valdkondlikes arengukavades seatud eesmärkide saavutamisse.“</a:t>
            </a:r>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i="1" dirty="0" smtClean="0"/>
          </a:p>
          <a:p>
            <a:pPr lvl="0"/>
            <a:endParaRPr lang="et-EE" sz="1600" dirty="0"/>
          </a:p>
        </p:txBody>
      </p:sp>
    </p:spTree>
    <p:extLst>
      <p:ext uri="{BB962C8B-B14F-4D97-AF65-F5344CB8AC3E}">
        <p14:creationId xmlns:p14="http://schemas.microsoft.com/office/powerpoint/2010/main" val="575305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sz="800" dirty="0"/>
          </a:p>
        </p:txBody>
      </p:sp>
      <p:sp>
        <p:nvSpPr>
          <p:cNvPr id="3" name="Sisu kohatäide 2"/>
          <p:cNvSpPr>
            <a:spLocks noGrp="1"/>
          </p:cNvSpPr>
          <p:nvPr>
            <p:ph idx="1"/>
          </p:nvPr>
        </p:nvSpPr>
        <p:spPr>
          <a:xfrm>
            <a:off x="503239" y="540000"/>
            <a:ext cx="7920000" cy="5741739"/>
          </a:xfrm>
        </p:spPr>
        <p:txBody>
          <a:bodyPr/>
          <a:lstStyle/>
          <a:p>
            <a:r>
              <a:rPr lang="et-EE" dirty="0" smtClean="0"/>
              <a:t>Kontaktid:</a:t>
            </a:r>
          </a:p>
          <a:p>
            <a:pPr>
              <a:spcAft>
                <a:spcPts val="1200"/>
              </a:spcAft>
            </a:pPr>
            <a:r>
              <a:rPr lang="et-EE" dirty="0" smtClean="0"/>
              <a:t>Läänemaa arengustrateegia koostamine – </a:t>
            </a:r>
            <a:r>
              <a:rPr lang="et-EE" dirty="0" smtClean="0">
                <a:solidFill>
                  <a:srgbClr val="0084D1"/>
                </a:solidFill>
              </a:rPr>
              <a:t>Anneli Rasu</a:t>
            </a:r>
            <a:r>
              <a:rPr lang="et-EE" dirty="0" smtClean="0"/>
              <a:t>, SA Lääne-Eesti Arenduskeskus </a:t>
            </a:r>
          </a:p>
          <a:p>
            <a:pPr>
              <a:spcAft>
                <a:spcPts val="1200"/>
              </a:spcAft>
            </a:pPr>
            <a:endParaRPr lang="et-EE" sz="1200" dirty="0" smtClean="0"/>
          </a:p>
          <a:p>
            <a:pPr>
              <a:spcAft>
                <a:spcPts val="1200"/>
              </a:spcAft>
            </a:pPr>
            <a:r>
              <a:rPr lang="et-EE" dirty="0" smtClean="0"/>
              <a:t>RM regionaalhalduse osakond – </a:t>
            </a:r>
          </a:p>
          <a:p>
            <a:pPr>
              <a:spcAft>
                <a:spcPts val="1200"/>
              </a:spcAft>
            </a:pPr>
            <a:r>
              <a:rPr lang="et-EE" dirty="0" smtClean="0">
                <a:solidFill>
                  <a:srgbClr val="0084D1"/>
                </a:solidFill>
              </a:rPr>
              <a:t>Urmas Kase</a:t>
            </a:r>
            <a:r>
              <a:rPr lang="et-EE" dirty="0" smtClean="0"/>
              <a:t>, maakondliku arendustegevuse nõunik</a:t>
            </a:r>
          </a:p>
          <a:p>
            <a:pPr>
              <a:spcAft>
                <a:spcPts val="1200"/>
              </a:spcAft>
            </a:pPr>
            <a:r>
              <a:rPr lang="et-EE" dirty="0" smtClean="0"/>
              <a:t>RM regionaalarengu osakond – </a:t>
            </a:r>
          </a:p>
          <a:p>
            <a:pPr>
              <a:spcAft>
                <a:spcPts val="1200"/>
              </a:spcAft>
            </a:pPr>
            <a:r>
              <a:rPr lang="et-EE" dirty="0" smtClean="0">
                <a:solidFill>
                  <a:srgbClr val="0084D1"/>
                </a:solidFill>
              </a:rPr>
              <a:t>Priidu Ristkok, Kaire Ööbik, Eedi Sepp</a:t>
            </a:r>
            <a:endParaRPr lang="et-EE" dirty="0">
              <a:solidFill>
                <a:srgbClr val="0084D1"/>
              </a:solidFill>
            </a:endParaRPr>
          </a:p>
        </p:txBody>
      </p:sp>
    </p:spTree>
    <p:extLst>
      <p:ext uri="{BB962C8B-B14F-4D97-AF65-F5344CB8AC3E}">
        <p14:creationId xmlns:p14="http://schemas.microsoft.com/office/powerpoint/2010/main" val="24211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251918"/>
            <a:ext cx="7920000" cy="504055"/>
          </a:xfrm>
        </p:spPr>
        <p:txBody>
          <a:bodyPr/>
          <a:lstStyle/>
          <a:p>
            <a:r>
              <a:rPr lang="et-EE" sz="3200" dirty="0" smtClean="0"/>
              <a:t>Muudatused alates 2018</a:t>
            </a:r>
            <a:endParaRPr lang="et-EE" sz="3200" dirty="0"/>
          </a:p>
        </p:txBody>
      </p:sp>
      <p:sp>
        <p:nvSpPr>
          <p:cNvPr id="3" name="Sisu kohatäide 2"/>
          <p:cNvSpPr>
            <a:spLocks noGrp="1"/>
          </p:cNvSpPr>
          <p:nvPr>
            <p:ph idx="1"/>
          </p:nvPr>
        </p:nvSpPr>
        <p:spPr>
          <a:xfrm>
            <a:off x="214765" y="750274"/>
            <a:ext cx="8605484" cy="5525765"/>
          </a:xfrm>
        </p:spPr>
        <p:txBody>
          <a:bodyPr/>
          <a:lstStyle/>
          <a:p>
            <a:pPr marL="457200" indent="-457200">
              <a:buFont typeface="Arial" panose="020B0604020202020204" pitchFamily="34" charset="0"/>
              <a:buChar char="•"/>
            </a:pPr>
            <a:r>
              <a:rPr lang="et-EE" sz="2400" dirty="0" smtClean="0"/>
              <a:t>Kõik maakondlikud arenduskeskused on ümber kujundatud - riik ei ole enam asutaja, nö. „omanikeks“ on kõigis maakondades omavalitsused</a:t>
            </a:r>
          </a:p>
          <a:p>
            <a:pPr marL="457200" indent="-457200">
              <a:buFont typeface="Arial" panose="020B0604020202020204" pitchFamily="34" charset="0"/>
              <a:buChar char="•"/>
            </a:pPr>
            <a:r>
              <a:rPr lang="fi-FI" sz="2400" dirty="0" err="1" smtClean="0"/>
              <a:t>Omavalitsusüksuste</a:t>
            </a:r>
            <a:r>
              <a:rPr lang="fi-FI" sz="2400" dirty="0" smtClean="0"/>
              <a:t> </a:t>
            </a:r>
            <a:r>
              <a:rPr lang="fi-FI" sz="2400" dirty="0" err="1"/>
              <a:t>ülesanne</a:t>
            </a:r>
            <a:r>
              <a:rPr lang="fi-FI" sz="2400" dirty="0"/>
              <a:t> on </a:t>
            </a:r>
            <a:r>
              <a:rPr lang="fi-FI" sz="2400" dirty="0" err="1">
                <a:solidFill>
                  <a:srgbClr val="0084D1"/>
                </a:solidFill>
              </a:rPr>
              <a:t>ühiselt</a:t>
            </a:r>
            <a:r>
              <a:rPr lang="fi-FI" sz="2400" dirty="0">
                <a:solidFill>
                  <a:srgbClr val="0084D1"/>
                </a:solidFill>
              </a:rPr>
              <a:t> </a:t>
            </a:r>
            <a:r>
              <a:rPr lang="fi-FI" sz="2400" dirty="0" err="1">
                <a:solidFill>
                  <a:srgbClr val="0084D1"/>
                </a:solidFill>
              </a:rPr>
              <a:t>kavandada</a:t>
            </a:r>
            <a:r>
              <a:rPr lang="fi-FI" sz="2400" dirty="0">
                <a:solidFill>
                  <a:srgbClr val="0084D1"/>
                </a:solidFill>
              </a:rPr>
              <a:t> maakonna </a:t>
            </a:r>
            <a:r>
              <a:rPr lang="fi-FI" sz="2400" dirty="0" err="1">
                <a:solidFill>
                  <a:srgbClr val="0084D1"/>
                </a:solidFill>
              </a:rPr>
              <a:t>arengut</a:t>
            </a:r>
            <a:r>
              <a:rPr lang="fi-FI" sz="2400" dirty="0">
                <a:solidFill>
                  <a:srgbClr val="0084D1"/>
                </a:solidFill>
              </a:rPr>
              <a:t> ja suunata </a:t>
            </a:r>
            <a:r>
              <a:rPr lang="fi-FI" sz="2400" dirty="0" err="1">
                <a:solidFill>
                  <a:srgbClr val="0084D1"/>
                </a:solidFill>
              </a:rPr>
              <a:t>selle</a:t>
            </a:r>
            <a:r>
              <a:rPr lang="fi-FI" sz="2400" dirty="0">
                <a:solidFill>
                  <a:srgbClr val="0084D1"/>
                </a:solidFill>
              </a:rPr>
              <a:t> </a:t>
            </a:r>
            <a:r>
              <a:rPr lang="fi-FI" sz="2400" dirty="0" err="1" smtClean="0">
                <a:solidFill>
                  <a:srgbClr val="0084D1"/>
                </a:solidFill>
              </a:rPr>
              <a:t>elluviimist</a:t>
            </a:r>
            <a:endParaRPr lang="et-EE" sz="2400" dirty="0" smtClean="0">
              <a:solidFill>
                <a:srgbClr val="0084D1"/>
              </a:solidFill>
            </a:endParaRPr>
          </a:p>
          <a:p>
            <a:pPr marL="457200" indent="-457200">
              <a:buFont typeface="Arial" panose="020B0604020202020204" pitchFamily="34" charset="0"/>
              <a:buChar char="•"/>
            </a:pPr>
            <a:r>
              <a:rPr lang="et-EE" sz="2400" dirty="0" smtClean="0"/>
              <a:t>Nimetatud </a:t>
            </a:r>
            <a:r>
              <a:rPr lang="et-EE" sz="2400" dirty="0"/>
              <a:t>ülesanne </a:t>
            </a:r>
            <a:r>
              <a:rPr lang="et-EE" sz="2400" dirty="0" smtClean="0"/>
              <a:t>on antud </a:t>
            </a:r>
            <a:r>
              <a:rPr lang="et-EE" sz="2400" dirty="0"/>
              <a:t>kõigi maakonna </a:t>
            </a:r>
            <a:r>
              <a:rPr lang="et-EE" sz="2400" dirty="0" err="1" smtClean="0"/>
              <a:t>KOVide</a:t>
            </a:r>
            <a:r>
              <a:rPr lang="et-EE" sz="2400" dirty="0" smtClean="0"/>
              <a:t> otsustega </a:t>
            </a:r>
            <a:r>
              <a:rPr lang="et-EE" sz="2400" dirty="0"/>
              <a:t>täitmiseks </a:t>
            </a:r>
            <a:r>
              <a:rPr lang="et-EE" sz="2400" dirty="0" smtClean="0">
                <a:solidFill>
                  <a:srgbClr val="0084D1"/>
                </a:solidFill>
              </a:rPr>
              <a:t>maakondlikule arendusorganisatsioonile (MARO). </a:t>
            </a:r>
            <a:r>
              <a:rPr lang="et-EE" sz="2400" dirty="0"/>
              <a:t>KOV volikogud </a:t>
            </a:r>
            <a:r>
              <a:rPr lang="et-EE" sz="2400" dirty="0" smtClean="0"/>
              <a:t>otsustasid </a:t>
            </a:r>
            <a:r>
              <a:rPr lang="et-EE" sz="2400" dirty="0"/>
              <a:t>koostööorganile maakonna arengu kavandamise ülesande andmise </a:t>
            </a:r>
            <a:r>
              <a:rPr lang="et-EE" sz="2400" dirty="0" smtClean="0">
                <a:solidFill>
                  <a:srgbClr val="0084D1"/>
                </a:solidFill>
              </a:rPr>
              <a:t>hiljemalt </a:t>
            </a:r>
            <a:r>
              <a:rPr lang="et-EE" sz="2400" dirty="0">
                <a:solidFill>
                  <a:srgbClr val="0084D1"/>
                </a:solidFill>
              </a:rPr>
              <a:t>2018. aasta 1. veebruaril.</a:t>
            </a:r>
            <a:endParaRPr lang="et-EE" sz="2400" dirty="0" smtClean="0">
              <a:solidFill>
                <a:srgbClr val="0084D1"/>
              </a:solidFill>
            </a:endParaRPr>
          </a:p>
          <a:p>
            <a:pPr marL="457200" indent="-457200">
              <a:buFont typeface="Arial" panose="020B0604020202020204" pitchFamily="34" charset="0"/>
              <a:buChar char="•"/>
            </a:pPr>
            <a:r>
              <a:rPr lang="et-EE" sz="2400" dirty="0"/>
              <a:t>Ü</a:t>
            </a:r>
            <a:r>
              <a:rPr lang="et-EE" sz="2400" dirty="0" smtClean="0"/>
              <a:t>lesande </a:t>
            </a:r>
            <a:r>
              <a:rPr lang="et-EE" sz="2400" dirty="0"/>
              <a:t>täitmist </a:t>
            </a:r>
            <a:r>
              <a:rPr lang="et-EE" sz="2400" dirty="0">
                <a:solidFill>
                  <a:schemeClr val="tx1"/>
                </a:solidFill>
              </a:rPr>
              <a:t>toetatakse </a:t>
            </a:r>
            <a:r>
              <a:rPr lang="et-EE" sz="2400" dirty="0" smtClean="0">
                <a:solidFill>
                  <a:srgbClr val="0084D1"/>
                </a:solidFill>
              </a:rPr>
              <a:t>riigieelarvest</a:t>
            </a:r>
            <a:r>
              <a:rPr lang="et-EE" sz="2400" dirty="0" smtClean="0"/>
              <a:t> lepingu alusel</a:t>
            </a:r>
          </a:p>
          <a:p>
            <a:pPr marL="457200" indent="-457200">
              <a:buFont typeface="Arial" panose="020B0604020202020204" pitchFamily="34" charset="0"/>
              <a:buChar char="•"/>
            </a:pPr>
            <a:r>
              <a:rPr lang="et-EE" sz="2400" dirty="0" smtClean="0"/>
              <a:t>Arendustegevuse sisu määrab maakond ise, ainus </a:t>
            </a:r>
            <a:r>
              <a:rPr lang="et-EE" sz="2400" dirty="0" err="1" smtClean="0"/>
              <a:t>KOKSis</a:t>
            </a:r>
            <a:r>
              <a:rPr lang="et-EE" sz="2400" dirty="0" smtClean="0"/>
              <a:t> nimetatud ülesanne on </a:t>
            </a:r>
            <a:r>
              <a:rPr lang="et-EE" sz="2400" dirty="0" smtClean="0">
                <a:solidFill>
                  <a:srgbClr val="0084D1"/>
                </a:solidFill>
              </a:rPr>
              <a:t>maakonna arengustrateegia koostamine </a:t>
            </a:r>
            <a:r>
              <a:rPr lang="et-EE" sz="2400" dirty="0" smtClean="0">
                <a:solidFill>
                  <a:schemeClr val="tx1"/>
                </a:solidFill>
              </a:rPr>
              <a:t>hiljemalt 15. jaanuariks 2019. </a:t>
            </a:r>
            <a:endParaRPr lang="et-EE" sz="2400" dirty="0">
              <a:solidFill>
                <a:schemeClr val="tx1"/>
              </a:solidFill>
            </a:endParaRPr>
          </a:p>
        </p:txBody>
      </p:sp>
    </p:spTree>
    <p:extLst>
      <p:ext uri="{BB962C8B-B14F-4D97-AF65-F5344CB8AC3E}">
        <p14:creationId xmlns:p14="http://schemas.microsoft.com/office/powerpoint/2010/main" val="174981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Miks maakonna arengustrateegia?</a:t>
            </a:r>
            <a:endParaRPr lang="et-EE" dirty="0"/>
          </a:p>
        </p:txBody>
      </p:sp>
      <p:sp>
        <p:nvSpPr>
          <p:cNvPr id="3" name="Sisu kohatäide 2"/>
          <p:cNvSpPr>
            <a:spLocks noGrp="1"/>
          </p:cNvSpPr>
          <p:nvPr>
            <p:ph idx="1"/>
          </p:nvPr>
        </p:nvSpPr>
        <p:spPr>
          <a:xfrm>
            <a:off x="503239" y="1404045"/>
            <a:ext cx="8172994" cy="4877693"/>
          </a:xfrm>
        </p:spPr>
        <p:txBody>
          <a:bodyPr/>
          <a:lstStyle/>
          <a:p>
            <a:pPr marL="457200" indent="-457200">
              <a:buFont typeface="Arial" panose="020B0604020202020204" pitchFamily="34" charset="0"/>
              <a:buChar char="•"/>
            </a:pPr>
            <a:r>
              <a:rPr lang="et-EE" sz="2800" dirty="0" smtClean="0"/>
              <a:t>Maakonnad on Eestis üldjuhul väljakujunenud </a:t>
            </a:r>
            <a:r>
              <a:rPr lang="et-EE" sz="2800" dirty="0" smtClean="0">
                <a:solidFill>
                  <a:srgbClr val="0084D1"/>
                </a:solidFill>
              </a:rPr>
              <a:t>tööjõuareaalid</a:t>
            </a:r>
            <a:r>
              <a:rPr lang="et-EE" sz="2800" dirty="0" smtClean="0"/>
              <a:t> ja kõikjal omavalitsuste </a:t>
            </a:r>
            <a:r>
              <a:rPr lang="et-EE" sz="2800" dirty="0" smtClean="0">
                <a:solidFill>
                  <a:srgbClr val="0084D1"/>
                </a:solidFill>
              </a:rPr>
              <a:t>koostööpiirkonnad</a:t>
            </a:r>
          </a:p>
          <a:p>
            <a:pPr marL="457200" indent="-457200">
              <a:buFont typeface="Arial" panose="020B0604020202020204" pitchFamily="34" charset="0"/>
              <a:buChar char="•"/>
            </a:pPr>
            <a:r>
              <a:rPr lang="et-EE" sz="2800" dirty="0" smtClean="0">
                <a:solidFill>
                  <a:srgbClr val="0084D1"/>
                </a:solidFill>
              </a:rPr>
              <a:t>Majanduse ja tööhõive</a:t>
            </a:r>
            <a:r>
              <a:rPr lang="et-EE" sz="2800" dirty="0" smtClean="0"/>
              <a:t>, aga ka mitmete </a:t>
            </a:r>
            <a:r>
              <a:rPr lang="et-EE" sz="2800" dirty="0" smtClean="0">
                <a:solidFill>
                  <a:srgbClr val="0084D1"/>
                </a:solidFill>
              </a:rPr>
              <a:t>avalike teenuste </a:t>
            </a:r>
            <a:r>
              <a:rPr lang="et-EE" sz="2800" dirty="0" smtClean="0"/>
              <a:t>jm valdkondade arendamine eeldab KOV koostööd tööjõuareaali piires</a:t>
            </a:r>
          </a:p>
          <a:p>
            <a:pPr marL="457200" indent="-457200">
              <a:buFont typeface="Arial" panose="020B0604020202020204" pitchFamily="34" charset="0"/>
              <a:buChar char="•"/>
            </a:pPr>
            <a:r>
              <a:rPr lang="et-EE" sz="2800" dirty="0" smtClean="0"/>
              <a:t>Nende valdkondade arendamine eeldab KOV ja keskvalitsuse koordineeritud </a:t>
            </a:r>
            <a:r>
              <a:rPr lang="et-EE" sz="2800" dirty="0" smtClean="0">
                <a:solidFill>
                  <a:srgbClr val="0084D1"/>
                </a:solidFill>
              </a:rPr>
              <a:t>partnerlust</a:t>
            </a:r>
          </a:p>
          <a:p>
            <a:endParaRPr lang="et-EE" sz="2000" dirty="0">
              <a:solidFill>
                <a:srgbClr val="0084D1"/>
              </a:solidFill>
            </a:endParaRPr>
          </a:p>
        </p:txBody>
      </p:sp>
    </p:spTree>
    <p:extLst>
      <p:ext uri="{BB962C8B-B14F-4D97-AF65-F5344CB8AC3E}">
        <p14:creationId xmlns:p14="http://schemas.microsoft.com/office/powerpoint/2010/main" val="349271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23926"/>
            <a:ext cx="7920000" cy="432047"/>
          </a:xfrm>
        </p:spPr>
        <p:txBody>
          <a:bodyPr/>
          <a:lstStyle/>
          <a:p>
            <a:r>
              <a:rPr lang="et-EE" sz="3200" dirty="0"/>
              <a:t>Muudatused alates 2018</a:t>
            </a:r>
          </a:p>
        </p:txBody>
      </p:sp>
      <p:sp>
        <p:nvSpPr>
          <p:cNvPr id="3" name="Sisu kohatäide 2"/>
          <p:cNvSpPr>
            <a:spLocks noGrp="1"/>
          </p:cNvSpPr>
          <p:nvPr>
            <p:ph idx="1"/>
          </p:nvPr>
        </p:nvSpPr>
        <p:spPr>
          <a:xfrm>
            <a:off x="179289" y="971997"/>
            <a:ext cx="8640960" cy="5616624"/>
          </a:xfrm>
        </p:spPr>
        <p:txBody>
          <a:bodyPr/>
          <a:lstStyle/>
          <a:p>
            <a:r>
              <a:rPr lang="et-EE" sz="2000" dirty="0" smtClean="0"/>
              <a:t>Maakondlik arengustrateegia </a:t>
            </a:r>
            <a:r>
              <a:rPr lang="et-EE" sz="2000" dirty="0"/>
              <a:t>on </a:t>
            </a:r>
            <a:r>
              <a:rPr lang="et-EE" sz="2000" dirty="0" smtClean="0"/>
              <a:t>aluseks:</a:t>
            </a:r>
          </a:p>
          <a:p>
            <a:pPr marL="457200" indent="-457200">
              <a:buFont typeface="Arial" panose="020B0604020202020204" pitchFamily="34" charset="0"/>
              <a:buChar char="•"/>
            </a:pPr>
            <a:r>
              <a:rPr lang="et-EE" sz="2000" dirty="0" smtClean="0"/>
              <a:t>maakonna </a:t>
            </a:r>
            <a:r>
              <a:rPr lang="et-EE" sz="2000" dirty="0" err="1" smtClean="0"/>
              <a:t>KOVide</a:t>
            </a:r>
            <a:r>
              <a:rPr lang="et-EE" sz="2000" dirty="0" smtClean="0"/>
              <a:t> ja </a:t>
            </a:r>
            <a:r>
              <a:rPr lang="et-EE" sz="2000" dirty="0"/>
              <a:t>koostööpartnerite poolt ühiselt maakonna </a:t>
            </a:r>
            <a:r>
              <a:rPr lang="et-EE" sz="2000" dirty="0">
                <a:solidFill>
                  <a:srgbClr val="0084D1"/>
                </a:solidFill>
              </a:rPr>
              <a:t>arengu suunamisel</a:t>
            </a:r>
            <a:r>
              <a:rPr lang="et-EE" sz="2000" dirty="0" smtClean="0"/>
              <a:t>,</a:t>
            </a:r>
          </a:p>
          <a:p>
            <a:pPr marL="457200" indent="-457200">
              <a:buFont typeface="Arial" panose="020B0604020202020204" pitchFamily="34" charset="0"/>
              <a:buChar char="•"/>
            </a:pPr>
            <a:r>
              <a:rPr lang="et-EE" sz="2000" dirty="0" smtClean="0"/>
              <a:t>ühiselt </a:t>
            </a:r>
            <a:r>
              <a:rPr lang="et-EE" sz="2000" dirty="0"/>
              <a:t>tehtavate ja omavalitsusüksuste ülese mõjuga </a:t>
            </a:r>
            <a:r>
              <a:rPr lang="et-EE" sz="2000" dirty="0">
                <a:solidFill>
                  <a:srgbClr val="0084D1"/>
                </a:solidFill>
              </a:rPr>
              <a:t>investeeringute kavandamisel</a:t>
            </a:r>
            <a:r>
              <a:rPr lang="et-EE" sz="2000" dirty="0"/>
              <a:t>, </a:t>
            </a:r>
            <a:endParaRPr lang="et-EE" sz="2000" dirty="0" smtClean="0"/>
          </a:p>
          <a:p>
            <a:pPr marL="457200" indent="-457200">
              <a:buFont typeface="Arial" panose="020B0604020202020204" pitchFamily="34" charset="0"/>
              <a:buChar char="•"/>
            </a:pPr>
            <a:r>
              <a:rPr lang="et-EE" sz="2000" dirty="0" smtClean="0"/>
              <a:t>investeeringuteks </a:t>
            </a:r>
            <a:r>
              <a:rPr lang="et-EE" sz="2000" dirty="0">
                <a:solidFill>
                  <a:srgbClr val="0084D1"/>
                </a:solidFill>
              </a:rPr>
              <a:t>toetuse taotlemisel </a:t>
            </a:r>
            <a:r>
              <a:rPr lang="et-EE" sz="2000" dirty="0"/>
              <a:t>ning </a:t>
            </a:r>
            <a:r>
              <a:rPr lang="et-EE" sz="2000" dirty="0" err="1" smtClean="0"/>
              <a:t>KOVidele</a:t>
            </a:r>
            <a:r>
              <a:rPr lang="et-EE" sz="2000" dirty="0" smtClean="0"/>
              <a:t> antud </a:t>
            </a:r>
            <a:r>
              <a:rPr lang="et-EE" sz="2000" dirty="0">
                <a:solidFill>
                  <a:srgbClr val="0084D1"/>
                </a:solidFill>
              </a:rPr>
              <a:t>ühiste ülesannete täitmisel</a:t>
            </a:r>
            <a:r>
              <a:rPr lang="et-EE" sz="2000" dirty="0" smtClean="0"/>
              <a:t>.</a:t>
            </a:r>
          </a:p>
          <a:p>
            <a:r>
              <a:rPr lang="et-EE" sz="2000" dirty="0" smtClean="0"/>
              <a:t>Maakondlikud </a:t>
            </a:r>
            <a:r>
              <a:rPr lang="et-EE" sz="2000" dirty="0"/>
              <a:t>arendusorganisatsioonid </a:t>
            </a:r>
            <a:r>
              <a:rPr lang="et-EE" sz="2000" dirty="0" smtClean="0"/>
              <a:t>võtavad 2018 lisaks üle </a:t>
            </a:r>
            <a:r>
              <a:rPr lang="et-EE" sz="2000" dirty="0"/>
              <a:t>maavalitsuste </a:t>
            </a:r>
            <a:r>
              <a:rPr lang="et-EE" sz="2000" dirty="0" smtClean="0"/>
              <a:t>rolli (koos ressursiga):</a:t>
            </a:r>
            <a:endParaRPr lang="et-EE" sz="2000" dirty="0"/>
          </a:p>
          <a:p>
            <a:pPr marL="457200" indent="-457200">
              <a:buFont typeface="Arial" panose="020B0604020202020204" pitchFamily="34" charset="0"/>
              <a:buChar char="•"/>
            </a:pPr>
            <a:r>
              <a:rPr lang="et-EE" sz="2000" dirty="0" smtClean="0">
                <a:solidFill>
                  <a:srgbClr val="0084D1"/>
                </a:solidFill>
              </a:rPr>
              <a:t>piiriüleses </a:t>
            </a:r>
            <a:r>
              <a:rPr lang="et-EE" sz="2000" dirty="0">
                <a:solidFill>
                  <a:srgbClr val="0084D1"/>
                </a:solidFill>
              </a:rPr>
              <a:t>koostöös</a:t>
            </a:r>
            <a:r>
              <a:rPr lang="et-EE" sz="2000" dirty="0"/>
              <a:t> (rahvusvahelised </a:t>
            </a:r>
            <a:r>
              <a:rPr lang="et-EE" sz="2000" dirty="0" smtClean="0"/>
              <a:t>liikmesorganisatsioonid</a:t>
            </a:r>
            <a:r>
              <a:rPr lang="et-EE" sz="2000" dirty="0"/>
              <a:t>, koostööprojektid, ETK programmide seirekomisjonide töös osalemine</a:t>
            </a:r>
            <a:r>
              <a:rPr lang="et-EE" sz="2000" dirty="0" smtClean="0"/>
              <a:t>),</a:t>
            </a:r>
            <a:endParaRPr lang="et-EE" sz="2000" dirty="0"/>
          </a:p>
          <a:p>
            <a:pPr marL="457200" indent="-457200">
              <a:buFont typeface="Arial" panose="020B0604020202020204" pitchFamily="34" charset="0"/>
              <a:buChar char="•"/>
            </a:pPr>
            <a:r>
              <a:rPr lang="et-EE" sz="2000" dirty="0" smtClean="0">
                <a:solidFill>
                  <a:srgbClr val="0084D1"/>
                </a:solidFill>
              </a:rPr>
              <a:t>kohaliku </a:t>
            </a:r>
            <a:r>
              <a:rPr lang="et-EE" sz="2000" dirty="0">
                <a:solidFill>
                  <a:srgbClr val="0084D1"/>
                </a:solidFill>
              </a:rPr>
              <a:t>omaalgatuse </a:t>
            </a:r>
            <a:r>
              <a:rPr lang="et-EE" sz="2000" dirty="0" smtClean="0">
                <a:solidFill>
                  <a:schemeClr val="tx1"/>
                </a:solidFill>
              </a:rPr>
              <a:t>ja</a:t>
            </a:r>
            <a:r>
              <a:rPr lang="et-EE" sz="2000" dirty="0" smtClean="0">
                <a:solidFill>
                  <a:srgbClr val="0084D1"/>
                </a:solidFill>
              </a:rPr>
              <a:t> regionaalsete </a:t>
            </a:r>
            <a:r>
              <a:rPr lang="et-EE" sz="2000" dirty="0">
                <a:solidFill>
                  <a:srgbClr val="0084D1"/>
                </a:solidFill>
              </a:rPr>
              <a:t>investeeringutoetuste </a:t>
            </a:r>
            <a:r>
              <a:rPr lang="et-EE" sz="2000" dirty="0" smtClean="0">
                <a:solidFill>
                  <a:srgbClr val="0084D1"/>
                </a:solidFill>
              </a:rPr>
              <a:t>programmide </a:t>
            </a:r>
            <a:r>
              <a:rPr lang="et-EE" sz="2000" dirty="0" smtClean="0">
                <a:solidFill>
                  <a:schemeClr val="tx1"/>
                </a:solidFill>
              </a:rPr>
              <a:t>ning</a:t>
            </a:r>
            <a:r>
              <a:rPr lang="et-EE" sz="2000" dirty="0" smtClean="0">
                <a:solidFill>
                  <a:srgbClr val="0084D1"/>
                </a:solidFill>
              </a:rPr>
              <a:t> VF viisade toetusskeemi </a:t>
            </a:r>
            <a:r>
              <a:rPr lang="et-EE" sz="2000" dirty="0" smtClean="0"/>
              <a:t>rakendamisel.</a:t>
            </a:r>
          </a:p>
          <a:p>
            <a:r>
              <a:rPr lang="et-EE" sz="2000" dirty="0" smtClean="0"/>
              <a:t>Alates 2019.a. on plaanis </a:t>
            </a:r>
            <a:r>
              <a:rPr lang="et-EE" sz="2000" dirty="0"/>
              <a:t>siduda </a:t>
            </a:r>
            <a:r>
              <a:rPr lang="et-EE" sz="2000" dirty="0" smtClean="0"/>
              <a:t>osade regionaalarengu programmide ressurss vahetult maakonna arengustrateegiate </a:t>
            </a:r>
            <a:r>
              <a:rPr lang="et-EE" sz="2000" dirty="0"/>
              <a:t>elluviimisega.</a:t>
            </a:r>
          </a:p>
          <a:p>
            <a:endParaRPr lang="et-EE" sz="2000" dirty="0" smtClean="0"/>
          </a:p>
        </p:txBody>
      </p:sp>
    </p:spTree>
    <p:extLst>
      <p:ext uri="{BB962C8B-B14F-4D97-AF65-F5344CB8AC3E}">
        <p14:creationId xmlns:p14="http://schemas.microsoft.com/office/powerpoint/2010/main" val="349257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6" y="323925"/>
            <a:ext cx="7920000" cy="648021"/>
          </a:xfrm>
        </p:spPr>
        <p:txBody>
          <a:bodyPr/>
          <a:lstStyle/>
          <a:p>
            <a:r>
              <a:rPr lang="et-EE" dirty="0" err="1" smtClean="0"/>
              <a:t>MAROd</a:t>
            </a:r>
            <a:endParaRPr lang="et-EE" dirty="0"/>
          </a:p>
        </p:txBody>
      </p:sp>
      <p:graphicFrame>
        <p:nvGraphicFramePr>
          <p:cNvPr id="4" name="Content Placeholder 3"/>
          <p:cNvGraphicFramePr>
            <a:graphicFrameLocks noGrp="1"/>
          </p:cNvGraphicFramePr>
          <p:nvPr>
            <p:ph idx="1"/>
            <p:extLst/>
          </p:nvPr>
        </p:nvGraphicFramePr>
        <p:xfrm>
          <a:off x="394784" y="899989"/>
          <a:ext cx="3781157" cy="4754880"/>
        </p:xfrm>
        <a:graphic>
          <a:graphicData uri="http://schemas.openxmlformats.org/drawingml/2006/table">
            <a:tbl>
              <a:tblPr firstRow="1" bandRow="1">
                <a:tableStyleId>{5C22544A-7EE6-4342-B048-85BDC9FD1C3A}</a:tableStyleId>
              </a:tblPr>
              <a:tblGrid>
                <a:gridCol w="871712">
                  <a:extLst>
                    <a:ext uri="{9D8B030D-6E8A-4147-A177-3AD203B41FA5}">
                      <a16:colId xmlns:a16="http://schemas.microsoft.com/office/drawing/2014/main" xmlns="" val="20000"/>
                    </a:ext>
                  </a:extLst>
                </a:gridCol>
                <a:gridCol w="2909445">
                  <a:extLst>
                    <a:ext uri="{9D8B030D-6E8A-4147-A177-3AD203B41FA5}">
                      <a16:colId xmlns:a16="http://schemas.microsoft.com/office/drawing/2014/main" xmlns="" val="20002"/>
                    </a:ext>
                  </a:extLst>
                </a:gridCol>
              </a:tblGrid>
              <a:tr h="0">
                <a:tc>
                  <a:txBody>
                    <a:bodyPr/>
                    <a:lstStyle/>
                    <a:p>
                      <a:endParaRPr lang="et-EE" sz="1200" dirty="0"/>
                    </a:p>
                  </a:txBody>
                  <a:tcPr/>
                </a:tc>
                <a:tc>
                  <a:txBody>
                    <a:bodyPr/>
                    <a:lstStyle/>
                    <a:p>
                      <a:pPr algn="ctr"/>
                      <a:r>
                        <a:rPr lang="et-EE" sz="1200" dirty="0" smtClean="0"/>
                        <a:t>Maakondlik</a:t>
                      </a:r>
                      <a:r>
                        <a:rPr lang="et-EE" sz="1200" baseline="0" dirty="0" smtClean="0"/>
                        <a:t> arendusorganisatsioon</a:t>
                      </a:r>
                      <a:endParaRPr lang="et-EE" sz="1200" dirty="0"/>
                    </a:p>
                  </a:txBody>
                  <a:tcPr/>
                </a:tc>
                <a:extLst>
                  <a:ext uri="{0D108BD9-81ED-4DB2-BD59-A6C34878D82A}">
                    <a16:rowId xmlns:a16="http://schemas.microsoft.com/office/drawing/2014/main" xmlns="" val="10000"/>
                  </a:ext>
                </a:extLst>
              </a:tr>
              <a:tr h="0">
                <a:tc>
                  <a:txBody>
                    <a:bodyPr/>
                    <a:lstStyle/>
                    <a:p>
                      <a:r>
                        <a:rPr lang="et-EE" sz="1200" dirty="0" smtClean="0"/>
                        <a:t>Harju</a:t>
                      </a:r>
                      <a:endParaRPr lang="et-EE" sz="1200" dirty="0"/>
                    </a:p>
                  </a:txBody>
                  <a:tcPr/>
                </a:tc>
                <a:tc>
                  <a:txBody>
                    <a:bodyPr/>
                    <a:lstStyle/>
                    <a:p>
                      <a:pPr algn="r"/>
                      <a:r>
                        <a:rPr lang="et-EE" sz="1200" dirty="0" smtClean="0"/>
                        <a:t>MTÜ Harju Omavalitsuste Liit</a:t>
                      </a:r>
                      <a:endParaRPr lang="et-EE" sz="1200" dirty="0"/>
                    </a:p>
                  </a:txBody>
                  <a:tcPr/>
                </a:tc>
                <a:extLst>
                  <a:ext uri="{0D108BD9-81ED-4DB2-BD59-A6C34878D82A}">
                    <a16:rowId xmlns:a16="http://schemas.microsoft.com/office/drawing/2014/main" xmlns="" val="10001"/>
                  </a:ext>
                </a:extLst>
              </a:tr>
              <a:tr h="0">
                <a:tc>
                  <a:txBody>
                    <a:bodyPr/>
                    <a:lstStyle/>
                    <a:p>
                      <a:r>
                        <a:rPr lang="et-EE" sz="1200" dirty="0" smtClean="0"/>
                        <a:t>Hiiu</a:t>
                      </a:r>
                      <a:endParaRPr lang="et-EE" sz="1200" dirty="0"/>
                    </a:p>
                  </a:txBody>
                  <a:tcPr/>
                </a:tc>
                <a:tc>
                  <a:txBody>
                    <a:bodyPr/>
                    <a:lstStyle/>
                    <a:p>
                      <a:pPr algn="r"/>
                      <a:r>
                        <a:rPr lang="et-EE" sz="1200" dirty="0" smtClean="0"/>
                        <a:t>SA Hiiumaa Arenduskeskus</a:t>
                      </a:r>
                      <a:endParaRPr lang="et-EE" sz="1200" dirty="0"/>
                    </a:p>
                  </a:txBody>
                  <a:tcPr/>
                </a:tc>
                <a:extLst>
                  <a:ext uri="{0D108BD9-81ED-4DB2-BD59-A6C34878D82A}">
                    <a16:rowId xmlns:a16="http://schemas.microsoft.com/office/drawing/2014/main" xmlns="" val="10002"/>
                  </a:ext>
                </a:extLst>
              </a:tr>
              <a:tr h="0">
                <a:tc>
                  <a:txBody>
                    <a:bodyPr/>
                    <a:lstStyle/>
                    <a:p>
                      <a:r>
                        <a:rPr lang="et-EE" sz="1200" dirty="0" smtClean="0"/>
                        <a:t>Ida-Viru</a:t>
                      </a:r>
                      <a:endParaRPr lang="et-EE" sz="1200" dirty="0"/>
                    </a:p>
                  </a:txBody>
                  <a:tcPr/>
                </a:tc>
                <a:tc>
                  <a:txBody>
                    <a:bodyPr/>
                    <a:lstStyle/>
                    <a:p>
                      <a:pPr algn="r"/>
                      <a:r>
                        <a:rPr lang="et-EE" sz="1200" i="0" dirty="0" smtClean="0">
                          <a:solidFill>
                            <a:schemeClr val="tx1"/>
                          </a:solidFill>
                        </a:rPr>
                        <a:t>MTÜ Ida-Virumaa Omavalitsuste Liit</a:t>
                      </a:r>
                      <a:endParaRPr lang="et-EE" sz="1200" i="0" dirty="0">
                        <a:solidFill>
                          <a:schemeClr val="tx1"/>
                        </a:solidFill>
                      </a:endParaRPr>
                    </a:p>
                  </a:txBody>
                  <a:tcPr/>
                </a:tc>
                <a:extLst>
                  <a:ext uri="{0D108BD9-81ED-4DB2-BD59-A6C34878D82A}">
                    <a16:rowId xmlns:a16="http://schemas.microsoft.com/office/drawing/2014/main" xmlns="" val="10003"/>
                  </a:ext>
                </a:extLst>
              </a:tr>
              <a:tr h="0">
                <a:tc>
                  <a:txBody>
                    <a:bodyPr/>
                    <a:lstStyle/>
                    <a:p>
                      <a:r>
                        <a:rPr lang="et-EE" sz="1200" dirty="0" smtClean="0"/>
                        <a:t>Jõgeva</a:t>
                      </a:r>
                      <a:endParaRPr lang="et-EE" sz="1200" dirty="0"/>
                    </a:p>
                  </a:txBody>
                  <a:tcPr/>
                </a:tc>
                <a:tc>
                  <a:txBody>
                    <a:bodyPr/>
                    <a:lstStyle/>
                    <a:p>
                      <a:pPr algn="r"/>
                      <a:r>
                        <a:rPr lang="et-EE" sz="1200" dirty="0" smtClean="0"/>
                        <a:t>SA Jõgevamaa Arendus- ja Ettevõtluskeskus</a:t>
                      </a:r>
                      <a:endParaRPr lang="et-EE" sz="1200" dirty="0"/>
                    </a:p>
                  </a:txBody>
                  <a:tcPr/>
                </a:tc>
                <a:extLst>
                  <a:ext uri="{0D108BD9-81ED-4DB2-BD59-A6C34878D82A}">
                    <a16:rowId xmlns:a16="http://schemas.microsoft.com/office/drawing/2014/main" xmlns="" val="10004"/>
                  </a:ext>
                </a:extLst>
              </a:tr>
              <a:tr h="0">
                <a:tc>
                  <a:txBody>
                    <a:bodyPr/>
                    <a:lstStyle/>
                    <a:p>
                      <a:r>
                        <a:rPr lang="et-EE" sz="1200" dirty="0" smtClean="0"/>
                        <a:t>Järva</a:t>
                      </a:r>
                      <a:endParaRPr lang="et-EE" sz="1200" dirty="0"/>
                    </a:p>
                  </a:txBody>
                  <a:tcPr/>
                </a:tc>
                <a:tc>
                  <a:txBody>
                    <a:bodyPr/>
                    <a:lstStyle/>
                    <a:p>
                      <a:pPr algn="r"/>
                      <a:r>
                        <a:rPr lang="et-EE" sz="1200" dirty="0" smtClean="0"/>
                        <a:t>MTÜ Järvamaa Omavalitsuste Liit</a:t>
                      </a:r>
                      <a:endParaRPr lang="et-EE" sz="1200" dirty="0"/>
                    </a:p>
                  </a:txBody>
                  <a:tcPr/>
                </a:tc>
                <a:extLst>
                  <a:ext uri="{0D108BD9-81ED-4DB2-BD59-A6C34878D82A}">
                    <a16:rowId xmlns:a16="http://schemas.microsoft.com/office/drawing/2014/main" xmlns="" val="10005"/>
                  </a:ext>
                </a:extLst>
              </a:tr>
              <a:tr h="0">
                <a:tc>
                  <a:txBody>
                    <a:bodyPr/>
                    <a:lstStyle/>
                    <a:p>
                      <a:r>
                        <a:rPr lang="et-EE" sz="1200" b="0" dirty="0" smtClean="0">
                          <a:solidFill>
                            <a:schemeClr val="tx1"/>
                          </a:solidFill>
                        </a:rPr>
                        <a:t>Lääne</a:t>
                      </a:r>
                      <a:endParaRPr lang="et-EE" sz="1200" b="0" dirty="0">
                        <a:solidFill>
                          <a:schemeClr val="tx1"/>
                        </a:solidFill>
                      </a:endParaRPr>
                    </a:p>
                  </a:txBody>
                  <a:tcPr/>
                </a:tc>
                <a:tc>
                  <a:txBody>
                    <a:bodyPr/>
                    <a:lstStyle/>
                    <a:p>
                      <a:pPr algn="r"/>
                      <a:r>
                        <a:rPr lang="et-EE" sz="1200" b="0" dirty="0" smtClean="0">
                          <a:solidFill>
                            <a:schemeClr val="tx1"/>
                          </a:solidFill>
                        </a:rPr>
                        <a:t>SA Lääne-Eesti Arenduskeskus</a:t>
                      </a:r>
                      <a:endParaRPr lang="et-EE" sz="1200" b="0" dirty="0">
                        <a:solidFill>
                          <a:schemeClr val="tx1"/>
                        </a:solidFill>
                      </a:endParaRPr>
                    </a:p>
                  </a:txBody>
                  <a:tcPr/>
                </a:tc>
                <a:extLst>
                  <a:ext uri="{0D108BD9-81ED-4DB2-BD59-A6C34878D82A}">
                    <a16:rowId xmlns:a16="http://schemas.microsoft.com/office/drawing/2014/main" xmlns="" val="10006"/>
                  </a:ext>
                </a:extLst>
              </a:tr>
              <a:tr h="0">
                <a:tc>
                  <a:txBody>
                    <a:bodyPr/>
                    <a:lstStyle/>
                    <a:p>
                      <a:r>
                        <a:rPr lang="et-EE" sz="1200" dirty="0" smtClean="0"/>
                        <a:t>Lääne-Viru</a:t>
                      </a:r>
                      <a:endParaRPr lang="et-EE" sz="1200" dirty="0"/>
                    </a:p>
                  </a:txBody>
                  <a:tcPr/>
                </a:tc>
                <a:tc>
                  <a:txBody>
                    <a:bodyPr/>
                    <a:lstStyle/>
                    <a:p>
                      <a:pPr algn="r"/>
                      <a:r>
                        <a:rPr lang="et-EE" sz="1200" dirty="0" smtClean="0"/>
                        <a:t>MTÜ Lääne-Viru Omavalitsuste Liit</a:t>
                      </a:r>
                      <a:endParaRPr lang="et-EE" sz="1200" dirty="0"/>
                    </a:p>
                  </a:txBody>
                  <a:tcPr/>
                </a:tc>
                <a:extLst>
                  <a:ext uri="{0D108BD9-81ED-4DB2-BD59-A6C34878D82A}">
                    <a16:rowId xmlns:a16="http://schemas.microsoft.com/office/drawing/2014/main" xmlns="" val="10007"/>
                  </a:ext>
                </a:extLst>
              </a:tr>
              <a:tr h="0">
                <a:tc>
                  <a:txBody>
                    <a:bodyPr/>
                    <a:lstStyle/>
                    <a:p>
                      <a:r>
                        <a:rPr lang="et-EE" sz="1200" dirty="0" smtClean="0"/>
                        <a:t>Põlva</a:t>
                      </a:r>
                      <a:endParaRPr lang="et-EE" sz="1200" dirty="0"/>
                    </a:p>
                  </a:txBody>
                  <a:tcPr/>
                </a:tc>
                <a:tc>
                  <a:txBody>
                    <a:bodyPr/>
                    <a:lstStyle/>
                    <a:p>
                      <a:pPr algn="r"/>
                      <a:r>
                        <a:rPr lang="et-EE" sz="1200" dirty="0" smtClean="0"/>
                        <a:t>MTÜ Põlvamaa Omavalitsuste Liit</a:t>
                      </a:r>
                      <a:endParaRPr lang="et-EE" sz="1200" dirty="0"/>
                    </a:p>
                  </a:txBody>
                  <a:tcPr/>
                </a:tc>
                <a:extLst>
                  <a:ext uri="{0D108BD9-81ED-4DB2-BD59-A6C34878D82A}">
                    <a16:rowId xmlns:a16="http://schemas.microsoft.com/office/drawing/2014/main" xmlns="" val="10008"/>
                  </a:ext>
                </a:extLst>
              </a:tr>
              <a:tr h="0">
                <a:tc>
                  <a:txBody>
                    <a:bodyPr/>
                    <a:lstStyle/>
                    <a:p>
                      <a:r>
                        <a:rPr lang="et-EE" sz="1200" dirty="0" smtClean="0"/>
                        <a:t>Pärnu</a:t>
                      </a:r>
                      <a:endParaRPr lang="et-EE" sz="1200" dirty="0"/>
                    </a:p>
                  </a:txBody>
                  <a:tcPr/>
                </a:tc>
                <a:tc>
                  <a:txBody>
                    <a:bodyPr/>
                    <a:lstStyle/>
                    <a:p>
                      <a:pPr algn="r"/>
                      <a:r>
                        <a:rPr lang="et-EE" sz="1200" i="0" dirty="0" smtClean="0">
                          <a:solidFill>
                            <a:schemeClr val="tx1"/>
                          </a:solidFill>
                        </a:rPr>
                        <a:t>MTÜ Pärnumaa Omavalitsuste Liit</a:t>
                      </a:r>
                      <a:endParaRPr lang="et-EE" sz="1200" i="0" dirty="0">
                        <a:solidFill>
                          <a:schemeClr val="tx1"/>
                        </a:solidFill>
                      </a:endParaRPr>
                    </a:p>
                  </a:txBody>
                  <a:tcPr/>
                </a:tc>
                <a:extLst>
                  <a:ext uri="{0D108BD9-81ED-4DB2-BD59-A6C34878D82A}">
                    <a16:rowId xmlns:a16="http://schemas.microsoft.com/office/drawing/2014/main" xmlns="" val="10009"/>
                  </a:ext>
                </a:extLst>
              </a:tr>
              <a:tr h="0">
                <a:tc>
                  <a:txBody>
                    <a:bodyPr/>
                    <a:lstStyle/>
                    <a:p>
                      <a:r>
                        <a:rPr lang="et-EE" sz="1200" dirty="0" smtClean="0"/>
                        <a:t>Rapla</a:t>
                      </a:r>
                      <a:endParaRPr lang="et-EE" sz="1200" dirty="0"/>
                    </a:p>
                  </a:txBody>
                  <a:tcPr/>
                </a:tc>
                <a:tc>
                  <a:txBody>
                    <a:bodyPr/>
                    <a:lstStyle/>
                    <a:p>
                      <a:pPr algn="r"/>
                      <a:r>
                        <a:rPr lang="et-EE" sz="1200" dirty="0" smtClean="0"/>
                        <a:t>MTÜ Raplamaa Omavalitsuste Liit</a:t>
                      </a:r>
                      <a:endParaRPr lang="et-EE" sz="1200" dirty="0"/>
                    </a:p>
                  </a:txBody>
                  <a:tcPr/>
                </a:tc>
                <a:extLst>
                  <a:ext uri="{0D108BD9-81ED-4DB2-BD59-A6C34878D82A}">
                    <a16:rowId xmlns:a16="http://schemas.microsoft.com/office/drawing/2014/main" xmlns="" val="10010"/>
                  </a:ext>
                </a:extLst>
              </a:tr>
              <a:tr h="0">
                <a:tc>
                  <a:txBody>
                    <a:bodyPr/>
                    <a:lstStyle/>
                    <a:p>
                      <a:r>
                        <a:rPr lang="et-EE" sz="1200" dirty="0" smtClean="0"/>
                        <a:t>Saare</a:t>
                      </a:r>
                      <a:endParaRPr lang="et-EE" sz="1200" dirty="0"/>
                    </a:p>
                  </a:txBody>
                  <a:tcPr/>
                </a:tc>
                <a:tc>
                  <a:txBody>
                    <a:bodyPr/>
                    <a:lstStyle/>
                    <a:p>
                      <a:pPr algn="r"/>
                      <a:r>
                        <a:rPr lang="et-EE" sz="1200" dirty="0" smtClean="0"/>
                        <a:t>Saaremaa vald</a:t>
                      </a:r>
                      <a:endParaRPr lang="et-EE" sz="1200" dirty="0"/>
                    </a:p>
                  </a:txBody>
                  <a:tcPr/>
                </a:tc>
                <a:extLst>
                  <a:ext uri="{0D108BD9-81ED-4DB2-BD59-A6C34878D82A}">
                    <a16:rowId xmlns:a16="http://schemas.microsoft.com/office/drawing/2014/main" xmlns="" val="10011"/>
                  </a:ext>
                </a:extLst>
              </a:tr>
              <a:tr h="0">
                <a:tc>
                  <a:txBody>
                    <a:bodyPr/>
                    <a:lstStyle/>
                    <a:p>
                      <a:r>
                        <a:rPr lang="et-EE" sz="1200" dirty="0" smtClean="0"/>
                        <a:t>Tartu</a:t>
                      </a:r>
                      <a:endParaRPr lang="et-EE" sz="1200" dirty="0"/>
                    </a:p>
                  </a:txBody>
                  <a:tcPr/>
                </a:tc>
                <a:tc>
                  <a:txBody>
                    <a:bodyPr/>
                    <a:lstStyle/>
                    <a:p>
                      <a:pPr algn="r"/>
                      <a:r>
                        <a:rPr lang="et-EE" sz="1200" dirty="0" smtClean="0"/>
                        <a:t>MTÜ Tartumaa Omavalitsuste Liit</a:t>
                      </a:r>
                      <a:endParaRPr lang="et-EE" sz="1200" dirty="0"/>
                    </a:p>
                  </a:txBody>
                  <a:tcPr/>
                </a:tc>
                <a:extLst>
                  <a:ext uri="{0D108BD9-81ED-4DB2-BD59-A6C34878D82A}">
                    <a16:rowId xmlns:a16="http://schemas.microsoft.com/office/drawing/2014/main" xmlns="" val="10012"/>
                  </a:ext>
                </a:extLst>
              </a:tr>
              <a:tr h="0">
                <a:tc>
                  <a:txBody>
                    <a:bodyPr/>
                    <a:lstStyle/>
                    <a:p>
                      <a:r>
                        <a:rPr lang="et-EE" sz="1200" dirty="0" smtClean="0"/>
                        <a:t>Valga</a:t>
                      </a:r>
                      <a:endParaRPr lang="et-EE" sz="1200" dirty="0"/>
                    </a:p>
                  </a:txBody>
                  <a:tcPr/>
                </a:tc>
                <a:tc>
                  <a:txBody>
                    <a:bodyPr/>
                    <a:lstStyle/>
                    <a:p>
                      <a:pPr algn="r"/>
                      <a:r>
                        <a:rPr lang="et-EE" sz="1200" dirty="0" smtClean="0"/>
                        <a:t>MTÜ Valgamaa Omavalitsuste Liit</a:t>
                      </a:r>
                      <a:endParaRPr lang="et-EE" sz="1200" dirty="0"/>
                    </a:p>
                  </a:txBody>
                  <a:tcPr/>
                </a:tc>
                <a:extLst>
                  <a:ext uri="{0D108BD9-81ED-4DB2-BD59-A6C34878D82A}">
                    <a16:rowId xmlns:a16="http://schemas.microsoft.com/office/drawing/2014/main" xmlns="" val="10013"/>
                  </a:ext>
                </a:extLst>
              </a:tr>
              <a:tr h="0">
                <a:tc>
                  <a:txBody>
                    <a:bodyPr/>
                    <a:lstStyle/>
                    <a:p>
                      <a:r>
                        <a:rPr lang="et-EE" sz="1200" dirty="0" smtClean="0"/>
                        <a:t>Viljandi</a:t>
                      </a:r>
                      <a:endParaRPr lang="et-EE" sz="1200" dirty="0"/>
                    </a:p>
                  </a:txBody>
                  <a:tcPr/>
                </a:tc>
                <a:tc>
                  <a:txBody>
                    <a:bodyPr/>
                    <a:lstStyle/>
                    <a:p>
                      <a:pPr algn="r"/>
                      <a:r>
                        <a:rPr lang="et-EE" sz="1200" dirty="0" smtClean="0"/>
                        <a:t>MTÜ Viljandimaa Omavalitsuste Liit</a:t>
                      </a:r>
                      <a:endParaRPr lang="et-EE" sz="1200" dirty="0"/>
                    </a:p>
                  </a:txBody>
                  <a:tcPr/>
                </a:tc>
                <a:extLst>
                  <a:ext uri="{0D108BD9-81ED-4DB2-BD59-A6C34878D82A}">
                    <a16:rowId xmlns:a16="http://schemas.microsoft.com/office/drawing/2014/main" xmlns="" val="10014"/>
                  </a:ext>
                </a:extLst>
              </a:tr>
              <a:tr h="0">
                <a:tc>
                  <a:txBody>
                    <a:bodyPr/>
                    <a:lstStyle/>
                    <a:p>
                      <a:r>
                        <a:rPr lang="et-EE" sz="1200" dirty="0" smtClean="0"/>
                        <a:t>Võru</a:t>
                      </a:r>
                      <a:endParaRPr lang="et-EE" sz="1200" dirty="0"/>
                    </a:p>
                  </a:txBody>
                  <a:tcPr/>
                </a:tc>
                <a:tc>
                  <a:txBody>
                    <a:bodyPr/>
                    <a:lstStyle/>
                    <a:p>
                      <a:pPr algn="r"/>
                      <a:r>
                        <a:rPr lang="et-EE" sz="1200" dirty="0" smtClean="0"/>
                        <a:t>SA Võrumaa Arenduskeskus</a:t>
                      </a:r>
                      <a:endParaRPr lang="et-EE" sz="1200" dirty="0"/>
                    </a:p>
                  </a:txBody>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1834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6" y="323925"/>
            <a:ext cx="7920000" cy="648021"/>
          </a:xfrm>
        </p:spPr>
        <p:txBody>
          <a:bodyPr/>
          <a:lstStyle/>
          <a:p>
            <a:r>
              <a:rPr lang="et-EE" dirty="0" smtClean="0"/>
              <a:t>Rahalised ressursid</a:t>
            </a:r>
            <a:endParaRPr lang="et-EE" dirty="0"/>
          </a:p>
        </p:txBody>
      </p:sp>
      <p:graphicFrame>
        <p:nvGraphicFramePr>
          <p:cNvPr id="4" name="Content Placeholder 3"/>
          <p:cNvGraphicFramePr>
            <a:graphicFrameLocks noGrp="1"/>
          </p:cNvGraphicFramePr>
          <p:nvPr>
            <p:ph idx="1"/>
            <p:extLst/>
          </p:nvPr>
        </p:nvGraphicFramePr>
        <p:xfrm>
          <a:off x="394784" y="899989"/>
          <a:ext cx="8136904" cy="5334000"/>
        </p:xfrm>
        <a:graphic>
          <a:graphicData uri="http://schemas.openxmlformats.org/drawingml/2006/table">
            <a:tbl>
              <a:tblPr firstRow="1" bandRow="1">
                <a:tableStyleId>{5C22544A-7EE6-4342-B048-85BDC9FD1C3A}</a:tableStyleId>
              </a:tblPr>
              <a:tblGrid>
                <a:gridCol w="1473014">
                  <a:extLst>
                    <a:ext uri="{9D8B030D-6E8A-4147-A177-3AD203B41FA5}">
                      <a16:colId xmlns:a16="http://schemas.microsoft.com/office/drawing/2014/main" xmlns="" val="20000"/>
                    </a:ext>
                  </a:extLst>
                </a:gridCol>
                <a:gridCol w="1209726">
                  <a:extLst>
                    <a:ext uri="{9D8B030D-6E8A-4147-A177-3AD203B41FA5}">
                      <a16:colId xmlns:a16="http://schemas.microsoft.com/office/drawing/2014/main" xmlns="" val="20001"/>
                    </a:ext>
                  </a:extLst>
                </a:gridCol>
                <a:gridCol w="1209726">
                  <a:extLst>
                    <a:ext uri="{9D8B030D-6E8A-4147-A177-3AD203B41FA5}">
                      <a16:colId xmlns:a16="http://schemas.microsoft.com/office/drawing/2014/main" xmlns="" val="20002"/>
                    </a:ext>
                  </a:extLst>
                </a:gridCol>
                <a:gridCol w="1134119">
                  <a:extLst>
                    <a:ext uri="{9D8B030D-6E8A-4147-A177-3AD203B41FA5}">
                      <a16:colId xmlns:a16="http://schemas.microsoft.com/office/drawing/2014/main" xmlns="" val="20003"/>
                    </a:ext>
                  </a:extLst>
                </a:gridCol>
                <a:gridCol w="806592">
                  <a:extLst>
                    <a:ext uri="{9D8B030D-6E8A-4147-A177-3AD203B41FA5}">
                      <a16:colId xmlns:a16="http://schemas.microsoft.com/office/drawing/2014/main" xmlns="" val="20004"/>
                    </a:ext>
                  </a:extLst>
                </a:gridCol>
                <a:gridCol w="975579">
                  <a:extLst>
                    <a:ext uri="{9D8B030D-6E8A-4147-A177-3AD203B41FA5}">
                      <a16:colId xmlns:a16="http://schemas.microsoft.com/office/drawing/2014/main" xmlns="" val="20005"/>
                    </a:ext>
                  </a:extLst>
                </a:gridCol>
                <a:gridCol w="1328148">
                  <a:extLst>
                    <a:ext uri="{9D8B030D-6E8A-4147-A177-3AD203B41FA5}">
                      <a16:colId xmlns:a16="http://schemas.microsoft.com/office/drawing/2014/main" xmlns="" val="20007"/>
                    </a:ext>
                  </a:extLst>
                </a:gridCol>
              </a:tblGrid>
              <a:tr h="0">
                <a:tc>
                  <a:txBody>
                    <a:bodyPr/>
                    <a:lstStyle/>
                    <a:p>
                      <a:endParaRPr lang="et-EE" sz="1200" dirty="0"/>
                    </a:p>
                  </a:txBody>
                  <a:tcPr/>
                </a:tc>
                <a:tc>
                  <a:txBody>
                    <a:bodyPr/>
                    <a:lstStyle/>
                    <a:p>
                      <a:r>
                        <a:rPr lang="et-EE" sz="1200" dirty="0" smtClean="0"/>
                        <a:t>Arendustegevus</a:t>
                      </a:r>
                      <a:endParaRPr lang="et-EE" sz="1200" dirty="0"/>
                    </a:p>
                  </a:txBody>
                  <a:tcPr/>
                </a:tc>
                <a:tc>
                  <a:txBody>
                    <a:bodyPr/>
                    <a:lstStyle/>
                    <a:p>
                      <a:r>
                        <a:rPr lang="et-EE" sz="1200" dirty="0" smtClean="0"/>
                        <a:t>Tervis/turvalisus</a:t>
                      </a:r>
                      <a:endParaRPr lang="et-EE" sz="1200" dirty="0"/>
                    </a:p>
                  </a:txBody>
                  <a:tcPr/>
                </a:tc>
                <a:tc>
                  <a:txBody>
                    <a:bodyPr/>
                    <a:lstStyle/>
                    <a:p>
                      <a:r>
                        <a:rPr lang="et-EE" sz="1200" dirty="0" smtClean="0"/>
                        <a:t>Kultuur</a:t>
                      </a:r>
                      <a:endParaRPr lang="et-EE" sz="1200" dirty="0"/>
                    </a:p>
                  </a:txBody>
                  <a:tcPr/>
                </a:tc>
                <a:tc>
                  <a:txBody>
                    <a:bodyPr/>
                    <a:lstStyle/>
                    <a:p>
                      <a:r>
                        <a:rPr lang="et-EE" sz="1200" dirty="0" err="1" smtClean="0"/>
                        <a:t>Rahv</a:t>
                      </a:r>
                      <a:r>
                        <a:rPr lang="et-EE" sz="1200" dirty="0" smtClean="0"/>
                        <a:t>. Org.</a:t>
                      </a:r>
                      <a:endParaRPr lang="et-EE" sz="1200" dirty="0"/>
                    </a:p>
                  </a:txBody>
                  <a:tcPr/>
                </a:tc>
                <a:tc>
                  <a:txBody>
                    <a:bodyPr/>
                    <a:lstStyle/>
                    <a:p>
                      <a:r>
                        <a:rPr lang="et-EE" sz="1200" dirty="0" smtClean="0"/>
                        <a:t>ETK projektid</a:t>
                      </a:r>
                      <a:endParaRPr lang="et-EE" sz="1200" dirty="0"/>
                    </a:p>
                  </a:txBody>
                  <a:tcPr/>
                </a:tc>
                <a:tc>
                  <a:txBody>
                    <a:bodyPr/>
                    <a:lstStyle/>
                    <a:p>
                      <a:r>
                        <a:rPr lang="et-EE" sz="1200" dirty="0" smtClean="0"/>
                        <a:t>KOP, hasart, VF rakendamine</a:t>
                      </a:r>
                      <a:endParaRPr lang="et-EE" sz="1200" dirty="0"/>
                    </a:p>
                  </a:txBody>
                  <a:tcPr/>
                </a:tc>
                <a:extLst>
                  <a:ext uri="{0D108BD9-81ED-4DB2-BD59-A6C34878D82A}">
                    <a16:rowId xmlns:a16="http://schemas.microsoft.com/office/drawing/2014/main" xmlns="" val="10000"/>
                  </a:ext>
                </a:extLst>
              </a:tr>
              <a:tr h="0">
                <a:tc>
                  <a:txBody>
                    <a:bodyPr/>
                    <a:lstStyle/>
                    <a:p>
                      <a:r>
                        <a:rPr lang="et-EE" sz="1200" dirty="0" smtClean="0"/>
                        <a:t>Harju</a:t>
                      </a:r>
                      <a:endParaRPr lang="et-EE" sz="1200" dirty="0"/>
                    </a:p>
                  </a:txBody>
                  <a:tcPr/>
                </a:tc>
                <a:tc>
                  <a:txBody>
                    <a:bodyPr/>
                    <a:lstStyle/>
                    <a:p>
                      <a:pPr algn="r"/>
                      <a:r>
                        <a:rPr lang="et-EE" sz="1200" dirty="0" smtClean="0"/>
                        <a:t>199 825</a:t>
                      </a:r>
                      <a:endParaRPr lang="et-EE" sz="1200" dirty="0"/>
                    </a:p>
                  </a:txBody>
                  <a:tcPr/>
                </a:tc>
                <a:tc>
                  <a:txBody>
                    <a:bodyPr/>
                    <a:lstStyle/>
                    <a:p>
                      <a:pPr algn="r"/>
                      <a:r>
                        <a:rPr lang="et-EE" sz="1200" dirty="0" smtClean="0"/>
                        <a:t>41 218</a:t>
                      </a:r>
                      <a:endParaRPr lang="et-EE" sz="1200" dirty="0"/>
                    </a:p>
                  </a:txBody>
                  <a:tcPr/>
                </a:tc>
                <a:tc>
                  <a:txBody>
                    <a:bodyPr/>
                    <a:lstStyle/>
                    <a:p>
                      <a:pPr algn="r"/>
                      <a:r>
                        <a:rPr lang="et-EE" sz="1200" dirty="0" smtClean="0"/>
                        <a:t>15 938</a:t>
                      </a:r>
                      <a:endParaRPr lang="et-EE" sz="1200" dirty="0"/>
                    </a:p>
                  </a:txBody>
                  <a:tcPr/>
                </a:tc>
                <a:tc>
                  <a:txBody>
                    <a:bodyPr/>
                    <a:lstStyle/>
                    <a:p>
                      <a:pPr algn="r"/>
                      <a:endParaRPr lang="et-EE" sz="1200" dirty="0"/>
                    </a:p>
                  </a:txBody>
                  <a:tcPr/>
                </a:tc>
                <a:tc>
                  <a:txBody>
                    <a:bodyPr/>
                    <a:lstStyle/>
                    <a:p>
                      <a:pPr algn="r"/>
                      <a:r>
                        <a:rPr lang="et-EE" sz="1200" dirty="0" smtClean="0"/>
                        <a:t>18 000</a:t>
                      </a:r>
                      <a:endParaRPr lang="et-EE" sz="1200" dirty="0"/>
                    </a:p>
                  </a:txBody>
                  <a:tcPr/>
                </a:tc>
                <a:tc>
                  <a:txBody>
                    <a:bodyPr/>
                    <a:lstStyle/>
                    <a:p>
                      <a:pPr algn="r"/>
                      <a:r>
                        <a:rPr lang="et-EE" sz="1200" dirty="0" smtClean="0"/>
                        <a:t>34 060</a:t>
                      </a:r>
                      <a:endParaRPr lang="et-EE" sz="1200" dirty="0"/>
                    </a:p>
                  </a:txBody>
                  <a:tcPr/>
                </a:tc>
                <a:extLst>
                  <a:ext uri="{0D108BD9-81ED-4DB2-BD59-A6C34878D82A}">
                    <a16:rowId xmlns:a16="http://schemas.microsoft.com/office/drawing/2014/main" xmlns="" val="10001"/>
                  </a:ext>
                </a:extLst>
              </a:tr>
              <a:tr h="0">
                <a:tc>
                  <a:txBody>
                    <a:bodyPr/>
                    <a:lstStyle/>
                    <a:p>
                      <a:r>
                        <a:rPr lang="et-EE" sz="1200" dirty="0" smtClean="0"/>
                        <a:t>Hiiu</a:t>
                      </a:r>
                      <a:endParaRPr lang="et-EE" sz="1200" dirty="0"/>
                    </a:p>
                  </a:txBody>
                  <a:tcPr/>
                </a:tc>
                <a:tc>
                  <a:txBody>
                    <a:bodyPr/>
                    <a:lstStyle/>
                    <a:p>
                      <a:pPr algn="r"/>
                      <a:r>
                        <a:rPr lang="et-EE" sz="1200" dirty="0" smtClean="0"/>
                        <a:t>70 192</a:t>
                      </a:r>
                      <a:endParaRPr lang="et-EE" sz="1200" dirty="0"/>
                    </a:p>
                  </a:txBody>
                  <a:tcPr/>
                </a:tc>
                <a:tc>
                  <a:txBody>
                    <a:bodyPr/>
                    <a:lstStyle/>
                    <a:p>
                      <a:pPr algn="r"/>
                      <a:r>
                        <a:rPr lang="et-EE" sz="1200" dirty="0" smtClean="0"/>
                        <a:t>14 479</a:t>
                      </a:r>
                      <a:endParaRPr lang="et-EE" sz="1200" dirty="0"/>
                    </a:p>
                  </a:txBody>
                  <a:tcPr/>
                </a:tc>
                <a:tc>
                  <a:txBody>
                    <a:bodyPr/>
                    <a:lstStyle/>
                    <a:p>
                      <a:pPr algn="r"/>
                      <a:r>
                        <a:rPr lang="et-EE" sz="1200" dirty="0" smtClean="0"/>
                        <a:t>5 094</a:t>
                      </a:r>
                      <a:endParaRPr lang="et-EE" sz="1200" dirty="0"/>
                    </a:p>
                  </a:txBody>
                  <a:tcPr/>
                </a:tc>
                <a:tc>
                  <a:txBody>
                    <a:bodyPr/>
                    <a:lstStyle/>
                    <a:p>
                      <a:pPr algn="r"/>
                      <a:r>
                        <a:rPr lang="et-EE" sz="1200" dirty="0" smtClean="0"/>
                        <a:t>1 000</a:t>
                      </a:r>
                      <a:endParaRPr lang="et-EE" sz="1200" dirty="0"/>
                    </a:p>
                  </a:txBody>
                  <a:tcPr/>
                </a:tc>
                <a:tc>
                  <a:txBody>
                    <a:bodyPr/>
                    <a:lstStyle/>
                    <a:p>
                      <a:pPr algn="r"/>
                      <a:endParaRPr lang="et-EE" sz="1200" dirty="0"/>
                    </a:p>
                  </a:txBody>
                  <a:tcPr/>
                </a:tc>
                <a:tc>
                  <a:txBody>
                    <a:bodyPr/>
                    <a:lstStyle/>
                    <a:p>
                      <a:pPr algn="r"/>
                      <a:r>
                        <a:rPr lang="et-EE" sz="1200" dirty="0" smtClean="0"/>
                        <a:t>9 400</a:t>
                      </a:r>
                      <a:endParaRPr lang="et-EE" sz="1200" dirty="0"/>
                    </a:p>
                  </a:txBody>
                  <a:tcPr/>
                </a:tc>
                <a:extLst>
                  <a:ext uri="{0D108BD9-81ED-4DB2-BD59-A6C34878D82A}">
                    <a16:rowId xmlns:a16="http://schemas.microsoft.com/office/drawing/2014/main" xmlns="" val="10002"/>
                  </a:ext>
                </a:extLst>
              </a:tr>
              <a:tr h="0">
                <a:tc>
                  <a:txBody>
                    <a:bodyPr/>
                    <a:lstStyle/>
                    <a:p>
                      <a:r>
                        <a:rPr lang="et-EE" sz="1200" dirty="0" smtClean="0"/>
                        <a:t>Ida-Viru</a:t>
                      </a:r>
                      <a:endParaRPr lang="et-EE" sz="1200" dirty="0"/>
                    </a:p>
                  </a:txBody>
                  <a:tcPr/>
                </a:tc>
                <a:tc>
                  <a:txBody>
                    <a:bodyPr/>
                    <a:lstStyle/>
                    <a:p>
                      <a:pPr algn="r"/>
                      <a:r>
                        <a:rPr lang="et-EE" sz="1200" dirty="0" smtClean="0"/>
                        <a:t>160 771</a:t>
                      </a:r>
                      <a:endParaRPr lang="et-EE" sz="1200" dirty="0"/>
                    </a:p>
                  </a:txBody>
                  <a:tcPr/>
                </a:tc>
                <a:tc>
                  <a:txBody>
                    <a:bodyPr/>
                    <a:lstStyle/>
                    <a:p>
                      <a:pPr algn="r"/>
                      <a:r>
                        <a:rPr lang="et-EE" sz="1200" dirty="0" smtClean="0"/>
                        <a:t>33 162</a:t>
                      </a:r>
                      <a:endParaRPr lang="et-EE" sz="1200" dirty="0"/>
                    </a:p>
                  </a:txBody>
                  <a:tcPr/>
                </a:tc>
                <a:tc>
                  <a:txBody>
                    <a:bodyPr/>
                    <a:lstStyle/>
                    <a:p>
                      <a:pPr algn="r"/>
                      <a:r>
                        <a:rPr lang="et-EE" sz="1200" dirty="0" smtClean="0"/>
                        <a:t>14 921</a:t>
                      </a:r>
                      <a:endParaRPr lang="et-EE" sz="1200" dirty="0"/>
                    </a:p>
                  </a:txBody>
                  <a:tcPr/>
                </a:tc>
                <a:tc>
                  <a:txBody>
                    <a:bodyPr/>
                    <a:lstStyle/>
                    <a:p>
                      <a:pPr algn="r"/>
                      <a:endParaRPr lang="et-EE" sz="1200" dirty="0"/>
                    </a:p>
                  </a:txBody>
                  <a:tcPr/>
                </a:tc>
                <a:tc>
                  <a:txBody>
                    <a:bodyPr/>
                    <a:lstStyle/>
                    <a:p>
                      <a:pPr algn="r"/>
                      <a:r>
                        <a:rPr lang="et-EE" sz="1200" dirty="0" smtClean="0"/>
                        <a:t>6 000</a:t>
                      </a:r>
                      <a:endParaRPr lang="et-EE" sz="1200" dirty="0"/>
                    </a:p>
                  </a:txBody>
                  <a:tcPr/>
                </a:tc>
                <a:tc>
                  <a:txBody>
                    <a:bodyPr/>
                    <a:lstStyle/>
                    <a:p>
                      <a:pPr algn="r"/>
                      <a:r>
                        <a:rPr lang="et-EE" sz="1200" dirty="0" smtClean="0"/>
                        <a:t>27 100</a:t>
                      </a:r>
                      <a:endParaRPr lang="et-EE" sz="1200" dirty="0"/>
                    </a:p>
                  </a:txBody>
                  <a:tcPr/>
                </a:tc>
                <a:extLst>
                  <a:ext uri="{0D108BD9-81ED-4DB2-BD59-A6C34878D82A}">
                    <a16:rowId xmlns:a16="http://schemas.microsoft.com/office/drawing/2014/main" xmlns="" val="10003"/>
                  </a:ext>
                </a:extLst>
              </a:tr>
              <a:tr h="0">
                <a:tc>
                  <a:txBody>
                    <a:bodyPr/>
                    <a:lstStyle/>
                    <a:p>
                      <a:r>
                        <a:rPr lang="et-EE" sz="1200" dirty="0" smtClean="0"/>
                        <a:t>Jõgeva</a:t>
                      </a:r>
                      <a:endParaRPr lang="et-EE" sz="1200" dirty="0"/>
                    </a:p>
                  </a:txBody>
                  <a:tcPr/>
                </a:tc>
                <a:tc>
                  <a:txBody>
                    <a:bodyPr/>
                    <a:lstStyle/>
                    <a:p>
                      <a:pPr algn="r"/>
                      <a:r>
                        <a:rPr lang="et-EE" sz="1200" dirty="0" smtClean="0"/>
                        <a:t>83 886</a:t>
                      </a:r>
                      <a:endParaRPr lang="et-EE" sz="1200" dirty="0"/>
                    </a:p>
                  </a:txBody>
                  <a:tcPr/>
                </a:tc>
                <a:tc>
                  <a:txBody>
                    <a:bodyPr/>
                    <a:lstStyle/>
                    <a:p>
                      <a:pPr algn="r"/>
                      <a:r>
                        <a:rPr lang="et-EE" sz="1200" dirty="0" smtClean="0"/>
                        <a:t>17 303</a:t>
                      </a:r>
                      <a:endParaRPr lang="et-EE" sz="1200" dirty="0"/>
                    </a:p>
                  </a:txBody>
                  <a:tcPr/>
                </a:tc>
                <a:tc>
                  <a:txBody>
                    <a:bodyPr/>
                    <a:lstStyle/>
                    <a:p>
                      <a:pPr algn="r"/>
                      <a:r>
                        <a:rPr lang="et-EE" sz="1200" dirty="0" smtClean="0"/>
                        <a:t>6 579</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12 210</a:t>
                      </a:r>
                      <a:endParaRPr lang="et-EE" sz="1200" dirty="0"/>
                    </a:p>
                  </a:txBody>
                  <a:tcPr/>
                </a:tc>
                <a:extLst>
                  <a:ext uri="{0D108BD9-81ED-4DB2-BD59-A6C34878D82A}">
                    <a16:rowId xmlns:a16="http://schemas.microsoft.com/office/drawing/2014/main" xmlns="" val="10004"/>
                  </a:ext>
                </a:extLst>
              </a:tr>
              <a:tr h="0">
                <a:tc>
                  <a:txBody>
                    <a:bodyPr/>
                    <a:lstStyle/>
                    <a:p>
                      <a:r>
                        <a:rPr lang="et-EE" sz="1200" dirty="0" smtClean="0"/>
                        <a:t>Järva</a:t>
                      </a:r>
                      <a:endParaRPr lang="et-EE" sz="1200" dirty="0"/>
                    </a:p>
                  </a:txBody>
                  <a:tcPr/>
                </a:tc>
                <a:tc>
                  <a:txBody>
                    <a:bodyPr/>
                    <a:lstStyle/>
                    <a:p>
                      <a:pPr algn="r"/>
                      <a:r>
                        <a:rPr lang="et-EE" sz="1200" dirty="0" smtClean="0"/>
                        <a:t>84 853</a:t>
                      </a:r>
                      <a:endParaRPr lang="et-EE" sz="1200" dirty="0"/>
                    </a:p>
                  </a:txBody>
                  <a:tcPr/>
                </a:tc>
                <a:tc>
                  <a:txBody>
                    <a:bodyPr/>
                    <a:lstStyle/>
                    <a:p>
                      <a:pPr algn="r"/>
                      <a:r>
                        <a:rPr lang="et-EE" sz="1200" dirty="0" smtClean="0"/>
                        <a:t>17 502</a:t>
                      </a:r>
                      <a:endParaRPr lang="et-EE" sz="1200" dirty="0"/>
                    </a:p>
                  </a:txBody>
                  <a:tcPr/>
                </a:tc>
                <a:tc>
                  <a:txBody>
                    <a:bodyPr/>
                    <a:lstStyle/>
                    <a:p>
                      <a:pPr algn="r"/>
                      <a:r>
                        <a:rPr lang="et-EE" sz="1200" dirty="0" smtClean="0"/>
                        <a:t>6 683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12 510</a:t>
                      </a:r>
                      <a:endParaRPr lang="et-EE" sz="1200" dirty="0"/>
                    </a:p>
                  </a:txBody>
                  <a:tcPr/>
                </a:tc>
                <a:extLst>
                  <a:ext uri="{0D108BD9-81ED-4DB2-BD59-A6C34878D82A}">
                    <a16:rowId xmlns:a16="http://schemas.microsoft.com/office/drawing/2014/main" xmlns="" val="10005"/>
                  </a:ext>
                </a:extLst>
              </a:tr>
              <a:tr h="0">
                <a:tc>
                  <a:txBody>
                    <a:bodyPr/>
                    <a:lstStyle/>
                    <a:p>
                      <a:r>
                        <a:rPr lang="et-EE" sz="1200" b="0" dirty="0" smtClean="0">
                          <a:solidFill>
                            <a:schemeClr val="tx1"/>
                          </a:solidFill>
                        </a:rPr>
                        <a:t>Lääne</a:t>
                      </a:r>
                      <a:endParaRPr lang="et-EE" sz="1200" b="0" dirty="0">
                        <a:solidFill>
                          <a:schemeClr val="tx1"/>
                        </a:solidFill>
                      </a:endParaRPr>
                    </a:p>
                  </a:txBody>
                  <a:tcPr/>
                </a:tc>
                <a:tc>
                  <a:txBody>
                    <a:bodyPr/>
                    <a:lstStyle/>
                    <a:p>
                      <a:pPr algn="r"/>
                      <a:r>
                        <a:rPr lang="et-EE" sz="1200" b="0" dirty="0" smtClean="0">
                          <a:solidFill>
                            <a:schemeClr val="tx1"/>
                          </a:solidFill>
                        </a:rPr>
                        <a:t>78 052</a:t>
                      </a:r>
                      <a:endParaRPr lang="et-EE" sz="1200" b="0" dirty="0">
                        <a:solidFill>
                          <a:schemeClr val="tx1"/>
                        </a:solidFill>
                      </a:endParaRPr>
                    </a:p>
                  </a:txBody>
                  <a:tcPr/>
                </a:tc>
                <a:tc>
                  <a:txBody>
                    <a:bodyPr/>
                    <a:lstStyle/>
                    <a:p>
                      <a:pPr algn="r"/>
                      <a:r>
                        <a:rPr lang="et-EE" sz="1200" b="0" dirty="0" smtClean="0">
                          <a:solidFill>
                            <a:schemeClr val="tx1"/>
                          </a:solidFill>
                        </a:rPr>
                        <a:t>16 100</a:t>
                      </a:r>
                      <a:endParaRPr lang="et-EE" sz="1200" b="0" dirty="0">
                        <a:solidFill>
                          <a:schemeClr val="tx1"/>
                        </a:solidFill>
                      </a:endParaRPr>
                    </a:p>
                  </a:txBody>
                  <a:tcPr/>
                </a:tc>
                <a:tc>
                  <a:txBody>
                    <a:bodyPr/>
                    <a:lstStyle/>
                    <a:p>
                      <a:pPr algn="r"/>
                      <a:r>
                        <a:rPr lang="et-EE" sz="1200" b="0" dirty="0" smtClean="0">
                          <a:solidFill>
                            <a:schemeClr val="tx1"/>
                          </a:solidFill>
                        </a:rPr>
                        <a:t>5 946</a:t>
                      </a:r>
                      <a:endParaRPr lang="et-EE" sz="1200" b="0" dirty="0">
                        <a:solidFill>
                          <a:schemeClr val="tx1"/>
                        </a:solidFill>
                      </a:endParaRPr>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11 040</a:t>
                      </a:r>
                      <a:endParaRPr lang="et-EE" sz="1200" dirty="0"/>
                    </a:p>
                  </a:txBody>
                  <a:tcPr/>
                </a:tc>
                <a:extLst>
                  <a:ext uri="{0D108BD9-81ED-4DB2-BD59-A6C34878D82A}">
                    <a16:rowId xmlns:a16="http://schemas.microsoft.com/office/drawing/2014/main" xmlns="" val="10006"/>
                  </a:ext>
                </a:extLst>
              </a:tr>
              <a:tr h="0">
                <a:tc>
                  <a:txBody>
                    <a:bodyPr/>
                    <a:lstStyle/>
                    <a:p>
                      <a:r>
                        <a:rPr lang="et-EE" sz="1200" dirty="0" smtClean="0"/>
                        <a:t>Lääne-Viru</a:t>
                      </a:r>
                      <a:endParaRPr lang="et-EE" sz="1200" dirty="0"/>
                    </a:p>
                  </a:txBody>
                  <a:tcPr/>
                </a:tc>
                <a:tc>
                  <a:txBody>
                    <a:bodyPr/>
                    <a:lstStyle/>
                    <a:p>
                      <a:pPr algn="r"/>
                      <a:r>
                        <a:rPr lang="et-EE" sz="1200" dirty="0" smtClean="0"/>
                        <a:t>104 864</a:t>
                      </a:r>
                      <a:endParaRPr lang="et-EE" sz="1200" dirty="0"/>
                    </a:p>
                  </a:txBody>
                  <a:tcPr/>
                </a:tc>
                <a:tc>
                  <a:txBody>
                    <a:bodyPr/>
                    <a:lstStyle/>
                    <a:p>
                      <a:pPr algn="r"/>
                      <a:r>
                        <a:rPr lang="et-EE" sz="1200" dirty="0" smtClean="0"/>
                        <a:t>21 630</a:t>
                      </a:r>
                      <a:endParaRPr lang="et-EE" sz="1200" dirty="0"/>
                    </a:p>
                  </a:txBody>
                  <a:tcPr/>
                </a:tc>
                <a:tc>
                  <a:txBody>
                    <a:bodyPr/>
                    <a:lstStyle/>
                    <a:p>
                      <a:pPr algn="r"/>
                      <a:r>
                        <a:rPr lang="et-EE" sz="1200" dirty="0" smtClean="0"/>
                        <a:t>8 855</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16 580</a:t>
                      </a:r>
                      <a:endParaRPr lang="et-EE" sz="1200" dirty="0"/>
                    </a:p>
                  </a:txBody>
                  <a:tcPr/>
                </a:tc>
                <a:extLst>
                  <a:ext uri="{0D108BD9-81ED-4DB2-BD59-A6C34878D82A}">
                    <a16:rowId xmlns:a16="http://schemas.microsoft.com/office/drawing/2014/main" xmlns="" val="10007"/>
                  </a:ext>
                </a:extLst>
              </a:tr>
              <a:tr h="0">
                <a:tc>
                  <a:txBody>
                    <a:bodyPr/>
                    <a:lstStyle/>
                    <a:p>
                      <a:r>
                        <a:rPr lang="et-EE" sz="1200" dirty="0" smtClean="0"/>
                        <a:t>Põlva</a:t>
                      </a:r>
                      <a:endParaRPr lang="et-EE" sz="1200" dirty="0"/>
                    </a:p>
                  </a:txBody>
                  <a:tcPr/>
                </a:tc>
                <a:tc>
                  <a:txBody>
                    <a:bodyPr/>
                    <a:lstStyle/>
                    <a:p>
                      <a:pPr algn="r"/>
                      <a:r>
                        <a:rPr lang="et-EE" sz="1200" dirty="0" smtClean="0"/>
                        <a:t>81 189</a:t>
                      </a:r>
                      <a:endParaRPr lang="et-EE" sz="1200" dirty="0"/>
                    </a:p>
                  </a:txBody>
                  <a:tcPr/>
                </a:tc>
                <a:tc>
                  <a:txBody>
                    <a:bodyPr/>
                    <a:lstStyle/>
                    <a:p>
                      <a:pPr algn="r"/>
                      <a:r>
                        <a:rPr lang="et-EE" sz="1200" dirty="0" smtClean="0"/>
                        <a:t>16 747</a:t>
                      </a:r>
                      <a:endParaRPr lang="et-EE" sz="1200" dirty="0"/>
                    </a:p>
                  </a:txBody>
                  <a:tcPr/>
                </a:tc>
                <a:tc>
                  <a:txBody>
                    <a:bodyPr/>
                    <a:lstStyle/>
                    <a:p>
                      <a:pPr algn="r"/>
                      <a:r>
                        <a:rPr lang="et-EE" sz="1200" dirty="0" smtClean="0"/>
                        <a:t>6 287</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11 600</a:t>
                      </a:r>
                      <a:endParaRPr lang="et-EE" sz="1200" dirty="0"/>
                    </a:p>
                  </a:txBody>
                  <a:tcPr/>
                </a:tc>
                <a:extLst>
                  <a:ext uri="{0D108BD9-81ED-4DB2-BD59-A6C34878D82A}">
                    <a16:rowId xmlns:a16="http://schemas.microsoft.com/office/drawing/2014/main" xmlns="" val="10008"/>
                  </a:ext>
                </a:extLst>
              </a:tr>
              <a:tr h="0">
                <a:tc>
                  <a:txBody>
                    <a:bodyPr/>
                    <a:lstStyle/>
                    <a:p>
                      <a:r>
                        <a:rPr lang="et-EE" sz="1200" dirty="0" smtClean="0"/>
                        <a:t>Pärnu</a:t>
                      </a:r>
                      <a:endParaRPr lang="et-EE" sz="1200" dirty="0"/>
                    </a:p>
                  </a:txBody>
                  <a:tcPr/>
                </a:tc>
                <a:tc>
                  <a:txBody>
                    <a:bodyPr/>
                    <a:lstStyle/>
                    <a:p>
                      <a:pPr algn="r"/>
                      <a:r>
                        <a:rPr lang="et-EE" sz="1200" dirty="0" smtClean="0"/>
                        <a:t>122 813</a:t>
                      </a:r>
                      <a:endParaRPr lang="et-EE" sz="1200" dirty="0"/>
                    </a:p>
                  </a:txBody>
                  <a:tcPr/>
                </a:tc>
                <a:tc>
                  <a:txBody>
                    <a:bodyPr/>
                    <a:lstStyle/>
                    <a:p>
                      <a:pPr algn="r"/>
                      <a:r>
                        <a:rPr lang="et-EE" sz="1200" dirty="0" smtClean="0"/>
                        <a:t>25 332</a:t>
                      </a:r>
                      <a:endParaRPr lang="et-EE" sz="1200" dirty="0"/>
                    </a:p>
                  </a:txBody>
                  <a:tcPr/>
                </a:tc>
                <a:tc>
                  <a:txBody>
                    <a:bodyPr/>
                    <a:lstStyle/>
                    <a:p>
                      <a:pPr algn="r"/>
                      <a:r>
                        <a:rPr lang="et-EE" sz="1200" dirty="0" smtClean="0"/>
                        <a:t>10 803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15 900</a:t>
                      </a:r>
                      <a:endParaRPr lang="et-EE" sz="1200" dirty="0"/>
                    </a:p>
                  </a:txBody>
                  <a:tcPr/>
                </a:tc>
                <a:extLst>
                  <a:ext uri="{0D108BD9-81ED-4DB2-BD59-A6C34878D82A}">
                    <a16:rowId xmlns:a16="http://schemas.microsoft.com/office/drawing/2014/main" xmlns="" val="10009"/>
                  </a:ext>
                </a:extLst>
              </a:tr>
              <a:tr h="0">
                <a:tc>
                  <a:txBody>
                    <a:bodyPr/>
                    <a:lstStyle/>
                    <a:p>
                      <a:r>
                        <a:rPr lang="et-EE" sz="1200" dirty="0" smtClean="0"/>
                        <a:t>Rapla</a:t>
                      </a:r>
                      <a:endParaRPr lang="et-EE" sz="1200" dirty="0"/>
                    </a:p>
                  </a:txBody>
                  <a:tcPr/>
                </a:tc>
                <a:tc>
                  <a:txBody>
                    <a:bodyPr/>
                    <a:lstStyle/>
                    <a:p>
                      <a:pPr algn="r"/>
                      <a:r>
                        <a:rPr lang="et-EE" sz="1200" dirty="0" smtClean="0"/>
                        <a:t>86 558</a:t>
                      </a:r>
                      <a:endParaRPr lang="et-EE" sz="1200" dirty="0"/>
                    </a:p>
                  </a:txBody>
                  <a:tcPr/>
                </a:tc>
                <a:tc>
                  <a:txBody>
                    <a:bodyPr/>
                    <a:lstStyle/>
                    <a:p>
                      <a:pPr algn="r"/>
                      <a:r>
                        <a:rPr lang="et-EE" sz="1200" dirty="0" smtClean="0"/>
                        <a:t>17 854</a:t>
                      </a:r>
                      <a:endParaRPr lang="et-EE" sz="1200" dirty="0"/>
                    </a:p>
                  </a:txBody>
                  <a:tcPr/>
                </a:tc>
                <a:tc>
                  <a:txBody>
                    <a:bodyPr/>
                    <a:lstStyle/>
                    <a:p>
                      <a:pPr algn="r"/>
                      <a:r>
                        <a:rPr lang="et-EE" sz="1200" dirty="0" smtClean="0"/>
                        <a:t>6 869</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12 680</a:t>
                      </a:r>
                      <a:endParaRPr lang="et-EE" sz="1200" dirty="0"/>
                    </a:p>
                  </a:txBody>
                  <a:tcPr/>
                </a:tc>
                <a:extLst>
                  <a:ext uri="{0D108BD9-81ED-4DB2-BD59-A6C34878D82A}">
                    <a16:rowId xmlns:a16="http://schemas.microsoft.com/office/drawing/2014/main" xmlns="" val="10010"/>
                  </a:ext>
                </a:extLst>
              </a:tr>
              <a:tr h="0">
                <a:tc>
                  <a:txBody>
                    <a:bodyPr/>
                    <a:lstStyle/>
                    <a:p>
                      <a:r>
                        <a:rPr lang="et-EE" sz="1200" dirty="0" smtClean="0"/>
                        <a:t>Saare</a:t>
                      </a:r>
                      <a:endParaRPr lang="et-EE" sz="1200" dirty="0"/>
                    </a:p>
                  </a:txBody>
                  <a:tcPr/>
                </a:tc>
                <a:tc>
                  <a:txBody>
                    <a:bodyPr/>
                    <a:lstStyle/>
                    <a:p>
                      <a:pPr algn="r"/>
                      <a:r>
                        <a:rPr lang="et-EE" sz="1200" dirty="0" smtClean="0"/>
                        <a:t>86 585</a:t>
                      </a:r>
                      <a:endParaRPr lang="et-EE" sz="1200" dirty="0"/>
                    </a:p>
                  </a:txBody>
                  <a:tcPr/>
                </a:tc>
                <a:tc>
                  <a:txBody>
                    <a:bodyPr/>
                    <a:lstStyle/>
                    <a:p>
                      <a:pPr algn="r"/>
                      <a:r>
                        <a:rPr lang="et-EE" sz="1200" dirty="0" smtClean="0"/>
                        <a:t>17 860</a:t>
                      </a:r>
                      <a:endParaRPr lang="et-EE" sz="1200" dirty="0"/>
                    </a:p>
                  </a:txBody>
                  <a:tcPr/>
                </a:tc>
                <a:tc>
                  <a:txBody>
                    <a:bodyPr/>
                    <a:lstStyle/>
                    <a:p>
                      <a:pPr algn="r"/>
                      <a:r>
                        <a:rPr lang="et-EE" sz="1200" dirty="0" smtClean="0"/>
                        <a:t>6 872</a:t>
                      </a:r>
                      <a:endParaRPr lang="et-EE" sz="1200" dirty="0"/>
                    </a:p>
                  </a:txBody>
                  <a:tcPr/>
                </a:tc>
                <a:tc>
                  <a:txBody>
                    <a:bodyPr/>
                    <a:lstStyle/>
                    <a:p>
                      <a:pPr algn="r"/>
                      <a:r>
                        <a:rPr lang="et-EE" sz="1200" dirty="0" smtClean="0"/>
                        <a:t>1 250</a:t>
                      </a:r>
                      <a:endParaRPr lang="et-EE" sz="1200" dirty="0"/>
                    </a:p>
                  </a:txBody>
                  <a:tcPr/>
                </a:tc>
                <a:tc>
                  <a:txBody>
                    <a:bodyPr/>
                    <a:lstStyle/>
                    <a:p>
                      <a:pPr algn="r"/>
                      <a:endParaRPr lang="et-EE" sz="1200" dirty="0"/>
                    </a:p>
                  </a:txBody>
                  <a:tcPr/>
                </a:tc>
                <a:tc>
                  <a:txBody>
                    <a:bodyPr/>
                    <a:lstStyle/>
                    <a:p>
                      <a:pPr algn="r"/>
                      <a:r>
                        <a:rPr lang="et-EE" sz="1200" dirty="0" smtClean="0"/>
                        <a:t>12 560</a:t>
                      </a:r>
                      <a:endParaRPr lang="et-EE" sz="1200" dirty="0"/>
                    </a:p>
                  </a:txBody>
                  <a:tcPr/>
                </a:tc>
                <a:extLst>
                  <a:ext uri="{0D108BD9-81ED-4DB2-BD59-A6C34878D82A}">
                    <a16:rowId xmlns:a16="http://schemas.microsoft.com/office/drawing/2014/main" xmlns="" val="10011"/>
                  </a:ext>
                </a:extLst>
              </a:tr>
              <a:tr h="0">
                <a:tc>
                  <a:txBody>
                    <a:bodyPr/>
                    <a:lstStyle/>
                    <a:p>
                      <a:r>
                        <a:rPr lang="et-EE" sz="1200" dirty="0" smtClean="0"/>
                        <a:t>Tartu</a:t>
                      </a:r>
                      <a:endParaRPr lang="et-EE" sz="1200" dirty="0"/>
                    </a:p>
                  </a:txBody>
                  <a:tcPr/>
                </a:tc>
                <a:tc>
                  <a:txBody>
                    <a:bodyPr/>
                    <a:lstStyle/>
                    <a:p>
                      <a:pPr algn="r"/>
                      <a:r>
                        <a:rPr lang="et-EE" sz="1200" dirty="0" smtClean="0"/>
                        <a:t>166 858</a:t>
                      </a:r>
                      <a:endParaRPr lang="et-EE" sz="1200" dirty="0"/>
                    </a:p>
                  </a:txBody>
                  <a:tcPr/>
                </a:tc>
                <a:tc>
                  <a:txBody>
                    <a:bodyPr/>
                    <a:lstStyle/>
                    <a:p>
                      <a:pPr algn="r"/>
                      <a:r>
                        <a:rPr lang="et-EE" sz="1200" dirty="0" smtClean="0"/>
                        <a:t>34 418</a:t>
                      </a:r>
                      <a:endParaRPr lang="et-EE" sz="1200" dirty="0"/>
                    </a:p>
                  </a:txBody>
                  <a:tcPr/>
                </a:tc>
                <a:tc>
                  <a:txBody>
                    <a:bodyPr/>
                    <a:lstStyle/>
                    <a:p>
                      <a:pPr algn="r"/>
                      <a:r>
                        <a:rPr lang="et-EE" sz="1200" dirty="0" smtClean="0"/>
                        <a:t>15 582</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18 600</a:t>
                      </a:r>
                      <a:endParaRPr lang="et-EE" sz="1200" dirty="0"/>
                    </a:p>
                  </a:txBody>
                  <a:tcPr/>
                </a:tc>
                <a:extLst>
                  <a:ext uri="{0D108BD9-81ED-4DB2-BD59-A6C34878D82A}">
                    <a16:rowId xmlns:a16="http://schemas.microsoft.com/office/drawing/2014/main" xmlns="" val="10012"/>
                  </a:ext>
                </a:extLst>
              </a:tr>
              <a:tr h="0">
                <a:tc>
                  <a:txBody>
                    <a:bodyPr/>
                    <a:lstStyle/>
                    <a:p>
                      <a:r>
                        <a:rPr lang="et-EE" sz="1200" dirty="0" smtClean="0"/>
                        <a:t>Valga</a:t>
                      </a:r>
                      <a:endParaRPr lang="et-EE" sz="1200" dirty="0"/>
                    </a:p>
                  </a:txBody>
                  <a:tcPr/>
                </a:tc>
                <a:tc>
                  <a:txBody>
                    <a:bodyPr/>
                    <a:lstStyle/>
                    <a:p>
                      <a:pPr algn="r"/>
                      <a:r>
                        <a:rPr lang="et-EE" sz="1200" dirty="0" smtClean="0"/>
                        <a:t>83 821</a:t>
                      </a:r>
                      <a:endParaRPr lang="et-EE" sz="1200" dirty="0"/>
                    </a:p>
                  </a:txBody>
                  <a:tcPr/>
                </a:tc>
                <a:tc>
                  <a:txBody>
                    <a:bodyPr/>
                    <a:lstStyle/>
                    <a:p>
                      <a:pPr algn="r"/>
                      <a:r>
                        <a:rPr lang="et-EE" sz="1200" dirty="0" smtClean="0"/>
                        <a:t>17 290</a:t>
                      </a:r>
                      <a:endParaRPr lang="et-EE" sz="1200" dirty="0"/>
                    </a:p>
                  </a:txBody>
                  <a:tcPr/>
                </a:tc>
                <a:tc>
                  <a:txBody>
                    <a:bodyPr/>
                    <a:lstStyle/>
                    <a:p>
                      <a:pPr algn="r"/>
                      <a:r>
                        <a:rPr lang="et-EE" sz="1200" dirty="0" smtClean="0"/>
                        <a:t>6 572</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12 070</a:t>
                      </a:r>
                      <a:endParaRPr lang="et-EE" sz="1200" dirty="0"/>
                    </a:p>
                  </a:txBody>
                  <a:tcPr/>
                </a:tc>
                <a:extLst>
                  <a:ext uri="{0D108BD9-81ED-4DB2-BD59-A6C34878D82A}">
                    <a16:rowId xmlns:a16="http://schemas.microsoft.com/office/drawing/2014/main" xmlns="" val="10013"/>
                  </a:ext>
                </a:extLst>
              </a:tr>
              <a:tr h="0">
                <a:tc>
                  <a:txBody>
                    <a:bodyPr/>
                    <a:lstStyle/>
                    <a:p>
                      <a:r>
                        <a:rPr lang="et-EE" sz="1200" dirty="0" smtClean="0"/>
                        <a:t>Viljandi</a:t>
                      </a:r>
                      <a:endParaRPr lang="et-EE" sz="1200" dirty="0"/>
                    </a:p>
                  </a:txBody>
                  <a:tcPr/>
                </a:tc>
                <a:tc>
                  <a:txBody>
                    <a:bodyPr/>
                    <a:lstStyle/>
                    <a:p>
                      <a:pPr algn="r"/>
                      <a:r>
                        <a:rPr lang="et-EE" sz="1200" dirty="0" smtClean="0"/>
                        <a:t>95 996</a:t>
                      </a:r>
                      <a:endParaRPr lang="et-EE" sz="1200" dirty="0"/>
                    </a:p>
                  </a:txBody>
                  <a:tcPr/>
                </a:tc>
                <a:tc>
                  <a:txBody>
                    <a:bodyPr/>
                    <a:lstStyle/>
                    <a:p>
                      <a:pPr algn="r"/>
                      <a:r>
                        <a:rPr lang="et-EE" sz="1200" dirty="0" smtClean="0"/>
                        <a:t>19 801</a:t>
                      </a:r>
                      <a:endParaRPr lang="et-EE" sz="1200" dirty="0"/>
                    </a:p>
                  </a:txBody>
                  <a:tcPr/>
                </a:tc>
                <a:tc>
                  <a:txBody>
                    <a:bodyPr/>
                    <a:lstStyle/>
                    <a:p>
                      <a:pPr algn="r"/>
                      <a:r>
                        <a:rPr lang="et-EE" sz="1200" dirty="0" smtClean="0"/>
                        <a:t>7 893</a:t>
                      </a:r>
                      <a:endParaRPr lang="et-EE" sz="1200" dirty="0"/>
                    </a:p>
                  </a:txBody>
                  <a:tcPr/>
                </a:tc>
                <a:tc>
                  <a:txBody>
                    <a:bodyPr/>
                    <a:lstStyle/>
                    <a:p>
                      <a:pPr algn="r"/>
                      <a:endParaRPr lang="et-EE" sz="1200" dirty="0"/>
                    </a:p>
                  </a:txBody>
                  <a:tcPr/>
                </a:tc>
                <a:tc>
                  <a:txBody>
                    <a:bodyPr/>
                    <a:lstStyle/>
                    <a:p>
                      <a:pPr algn="r"/>
                      <a:endParaRPr lang="et-EE" sz="1200" dirty="0"/>
                    </a:p>
                  </a:txBody>
                  <a:tcPr/>
                </a:tc>
                <a:tc>
                  <a:txBody>
                    <a:bodyPr/>
                    <a:lstStyle/>
                    <a:p>
                      <a:pPr algn="r"/>
                      <a:r>
                        <a:rPr lang="et-EE" sz="1200" dirty="0" smtClean="0"/>
                        <a:t>14 620</a:t>
                      </a:r>
                      <a:endParaRPr lang="et-EE" sz="1200" dirty="0"/>
                    </a:p>
                  </a:txBody>
                  <a:tcPr/>
                </a:tc>
                <a:extLst>
                  <a:ext uri="{0D108BD9-81ED-4DB2-BD59-A6C34878D82A}">
                    <a16:rowId xmlns:a16="http://schemas.microsoft.com/office/drawing/2014/main" xmlns="" val="10014"/>
                  </a:ext>
                </a:extLst>
              </a:tr>
              <a:tr h="0">
                <a:tc>
                  <a:txBody>
                    <a:bodyPr/>
                    <a:lstStyle/>
                    <a:p>
                      <a:r>
                        <a:rPr lang="et-EE" sz="1200" dirty="0" smtClean="0"/>
                        <a:t>Võru</a:t>
                      </a:r>
                      <a:endParaRPr lang="et-EE" sz="1200" dirty="0"/>
                    </a:p>
                  </a:txBody>
                  <a:tcPr/>
                </a:tc>
                <a:tc>
                  <a:txBody>
                    <a:bodyPr/>
                    <a:lstStyle/>
                    <a:p>
                      <a:pPr algn="r"/>
                      <a:r>
                        <a:rPr lang="et-EE" sz="1200" dirty="0" smtClean="0"/>
                        <a:t>88 737</a:t>
                      </a:r>
                      <a:endParaRPr lang="et-EE" sz="1200" dirty="0"/>
                    </a:p>
                  </a:txBody>
                  <a:tcPr/>
                </a:tc>
                <a:tc>
                  <a:txBody>
                    <a:bodyPr/>
                    <a:lstStyle/>
                    <a:p>
                      <a:pPr algn="r"/>
                      <a:r>
                        <a:rPr lang="et-EE" sz="1200" dirty="0" smtClean="0"/>
                        <a:t>18 304</a:t>
                      </a:r>
                      <a:endParaRPr lang="et-EE" sz="1200" dirty="0"/>
                    </a:p>
                  </a:txBody>
                  <a:tcPr/>
                </a:tc>
                <a:tc>
                  <a:txBody>
                    <a:bodyPr/>
                    <a:lstStyle/>
                    <a:p>
                      <a:pPr algn="r"/>
                      <a:r>
                        <a:rPr lang="et-EE" sz="1200" dirty="0" smtClean="0"/>
                        <a:t>7 106</a:t>
                      </a:r>
                      <a:endParaRPr lang="et-EE" sz="1200" dirty="0"/>
                    </a:p>
                  </a:txBody>
                  <a:tcPr/>
                </a:tc>
                <a:tc>
                  <a:txBody>
                    <a:bodyPr/>
                    <a:lstStyle/>
                    <a:p>
                      <a:pPr algn="r"/>
                      <a:r>
                        <a:rPr lang="et-EE" sz="1200" dirty="0" smtClean="0"/>
                        <a:t>4 920</a:t>
                      </a:r>
                      <a:endParaRPr lang="et-EE" sz="1200" dirty="0"/>
                    </a:p>
                  </a:txBody>
                  <a:tcPr/>
                </a:tc>
                <a:tc>
                  <a:txBody>
                    <a:bodyPr/>
                    <a:lstStyle/>
                    <a:p>
                      <a:pPr algn="r"/>
                      <a:endParaRPr lang="et-EE" sz="1200" dirty="0"/>
                    </a:p>
                  </a:txBody>
                  <a:tcPr/>
                </a:tc>
                <a:tc>
                  <a:txBody>
                    <a:bodyPr/>
                    <a:lstStyle/>
                    <a:p>
                      <a:pPr algn="r"/>
                      <a:r>
                        <a:rPr lang="et-EE" sz="1200" dirty="0" smtClean="0"/>
                        <a:t>37 850</a:t>
                      </a:r>
                      <a:endParaRPr lang="et-EE" sz="1200" dirty="0"/>
                    </a:p>
                  </a:txBody>
                  <a:tcPr/>
                </a:tc>
                <a:extLst>
                  <a:ext uri="{0D108BD9-81ED-4DB2-BD59-A6C34878D82A}">
                    <a16:rowId xmlns:a16="http://schemas.microsoft.com/office/drawing/2014/main" xmlns="" val="10015"/>
                  </a:ext>
                </a:extLst>
              </a:tr>
              <a:tr h="0">
                <a:tc>
                  <a:txBody>
                    <a:bodyPr/>
                    <a:lstStyle/>
                    <a:p>
                      <a:r>
                        <a:rPr lang="et-EE" sz="1200" b="1" dirty="0" smtClean="0"/>
                        <a:t>KOKKU</a:t>
                      </a:r>
                      <a:endParaRPr lang="et-EE" sz="1200" b="1" dirty="0"/>
                    </a:p>
                  </a:txBody>
                  <a:tcPr/>
                </a:tc>
                <a:tc>
                  <a:txBody>
                    <a:bodyPr/>
                    <a:lstStyle/>
                    <a:p>
                      <a:pPr algn="r"/>
                      <a:r>
                        <a:rPr lang="et-EE" sz="1200" b="1" dirty="0" smtClean="0"/>
                        <a:t>1 595 000</a:t>
                      </a:r>
                      <a:endParaRPr lang="et-EE" sz="1200" b="1" dirty="0"/>
                    </a:p>
                  </a:txBody>
                  <a:tcPr/>
                </a:tc>
                <a:tc>
                  <a:txBody>
                    <a:bodyPr/>
                    <a:lstStyle/>
                    <a:p>
                      <a:pPr algn="r"/>
                      <a:r>
                        <a:rPr lang="et-EE" sz="1200" b="1" dirty="0" smtClean="0"/>
                        <a:t>329 000</a:t>
                      </a:r>
                      <a:endParaRPr lang="et-EE" sz="1200" b="1" dirty="0"/>
                    </a:p>
                  </a:txBody>
                  <a:tcPr/>
                </a:tc>
                <a:tc>
                  <a:txBody>
                    <a:bodyPr/>
                    <a:lstStyle/>
                    <a:p>
                      <a:pPr algn="r"/>
                      <a:r>
                        <a:rPr lang="et-EE" sz="1200" b="1" dirty="0" smtClean="0"/>
                        <a:t>132 000</a:t>
                      </a:r>
                      <a:endParaRPr lang="et-EE" sz="1200" b="1" dirty="0"/>
                    </a:p>
                  </a:txBody>
                  <a:tcPr/>
                </a:tc>
                <a:tc>
                  <a:txBody>
                    <a:bodyPr/>
                    <a:lstStyle/>
                    <a:p>
                      <a:pPr algn="r"/>
                      <a:r>
                        <a:rPr lang="et-EE" sz="1200" b="1" dirty="0" smtClean="0"/>
                        <a:t>17 010</a:t>
                      </a:r>
                      <a:endParaRPr lang="et-EE" sz="1200" b="1" dirty="0"/>
                    </a:p>
                  </a:txBody>
                  <a:tcPr/>
                </a:tc>
                <a:tc>
                  <a:txBody>
                    <a:bodyPr/>
                    <a:lstStyle/>
                    <a:p>
                      <a:pPr algn="r"/>
                      <a:r>
                        <a:rPr lang="et-EE" sz="1200" b="1" dirty="0" smtClean="0"/>
                        <a:t>24 000</a:t>
                      </a:r>
                      <a:endParaRPr lang="et-EE" sz="1200" b="1" dirty="0"/>
                    </a:p>
                  </a:txBody>
                  <a:tcPr/>
                </a:tc>
                <a:tc>
                  <a:txBody>
                    <a:bodyPr/>
                    <a:lstStyle/>
                    <a:p>
                      <a:pPr algn="r"/>
                      <a:r>
                        <a:rPr lang="et-EE" sz="1200" b="1" dirty="0" smtClean="0"/>
                        <a:t>258 780</a:t>
                      </a:r>
                      <a:endParaRPr lang="et-EE" sz="1200" b="1" dirty="0"/>
                    </a:p>
                  </a:txBody>
                  <a:tcPr/>
                </a:tc>
                <a:extLst>
                  <a:ext uri="{0D108BD9-81ED-4DB2-BD59-A6C34878D82A}">
                    <a16:rowId xmlns:a16="http://schemas.microsoft.com/office/drawing/2014/main" xmlns="" val="10016"/>
                  </a:ext>
                </a:extLst>
              </a:tr>
              <a:tr h="0">
                <a:tc>
                  <a:txBody>
                    <a:bodyPr/>
                    <a:lstStyle/>
                    <a:p>
                      <a:pPr algn="r"/>
                      <a:r>
                        <a:rPr lang="et-EE" sz="1000" i="1" dirty="0" smtClean="0"/>
                        <a:t>ELL</a:t>
                      </a:r>
                      <a:endParaRPr lang="et-EE" sz="1000" i="1" dirty="0"/>
                    </a:p>
                  </a:txBody>
                  <a:tcPr/>
                </a:tc>
                <a:tc>
                  <a:txBody>
                    <a:bodyPr/>
                    <a:lstStyle/>
                    <a:p>
                      <a:pPr algn="r"/>
                      <a:endParaRPr lang="et-EE" sz="1000" i="1" dirty="0"/>
                    </a:p>
                  </a:txBody>
                  <a:tcPr/>
                </a:tc>
                <a:tc>
                  <a:txBody>
                    <a:bodyPr/>
                    <a:lstStyle/>
                    <a:p>
                      <a:pPr algn="r"/>
                      <a:endParaRPr lang="et-EE" sz="1000" i="1" dirty="0"/>
                    </a:p>
                  </a:txBody>
                  <a:tcPr/>
                </a:tc>
                <a:tc>
                  <a:txBody>
                    <a:bodyPr/>
                    <a:lstStyle/>
                    <a:p>
                      <a:pPr algn="r"/>
                      <a:endParaRPr lang="et-EE" sz="1000" i="1" dirty="0"/>
                    </a:p>
                  </a:txBody>
                  <a:tcPr/>
                </a:tc>
                <a:tc>
                  <a:txBody>
                    <a:bodyPr/>
                    <a:lstStyle/>
                    <a:p>
                      <a:pPr algn="r"/>
                      <a:r>
                        <a:rPr lang="et-EE" sz="1000" i="1" dirty="0" smtClean="0"/>
                        <a:t>24 041</a:t>
                      </a:r>
                      <a:endParaRPr lang="et-EE" sz="1000" i="1" dirty="0"/>
                    </a:p>
                  </a:txBody>
                  <a:tcPr/>
                </a:tc>
                <a:tc>
                  <a:txBody>
                    <a:bodyPr/>
                    <a:lstStyle/>
                    <a:p>
                      <a:pPr algn="r"/>
                      <a:endParaRPr lang="et-EE" sz="1000" i="1" dirty="0"/>
                    </a:p>
                  </a:txBody>
                  <a:tcPr/>
                </a:tc>
                <a:tc>
                  <a:txBody>
                    <a:bodyPr/>
                    <a:lstStyle/>
                    <a:p>
                      <a:pPr algn="r"/>
                      <a:endParaRPr lang="et-EE" sz="1000" i="1" dirty="0"/>
                    </a:p>
                  </a:txBody>
                  <a:tcPr/>
                </a:tc>
                <a:extLst>
                  <a:ext uri="{0D108BD9-81ED-4DB2-BD59-A6C34878D82A}">
                    <a16:rowId xmlns:a16="http://schemas.microsoft.com/office/drawing/2014/main" xmlns="" val="10017"/>
                  </a:ext>
                </a:extLst>
              </a:tr>
              <a:tr h="0">
                <a:tc gridSpan="7">
                  <a:txBody>
                    <a:bodyPr/>
                    <a:lstStyle/>
                    <a:p>
                      <a:pPr algn="l"/>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c hMerge="1">
                  <a:txBody>
                    <a:bodyPr/>
                    <a:lstStyle/>
                    <a:p>
                      <a:pPr algn="r"/>
                      <a:endParaRPr lang="et-EE" sz="1000" i="1" dirty="0"/>
                    </a:p>
                  </a:txBody>
                  <a:tcPr/>
                </a:tc>
              </a:tr>
            </a:tbl>
          </a:graphicData>
        </a:graphic>
      </p:graphicFrame>
    </p:spTree>
    <p:extLst>
      <p:ext uri="{BB962C8B-B14F-4D97-AF65-F5344CB8AC3E}">
        <p14:creationId xmlns:p14="http://schemas.microsoft.com/office/powerpoint/2010/main" val="12772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321" y="1836093"/>
            <a:ext cx="7920000" cy="1584056"/>
          </a:xfrm>
        </p:spPr>
        <p:txBody>
          <a:bodyPr/>
          <a:lstStyle/>
          <a:p>
            <a:pPr algn="ctr"/>
            <a:r>
              <a:rPr lang="et-EE" sz="4800" dirty="0" smtClean="0">
                <a:solidFill>
                  <a:srgbClr val="0084D1"/>
                </a:solidFill>
              </a:rPr>
              <a:t>Ministeeriumi roll maakonna arengustrateegia koostamisel</a:t>
            </a:r>
            <a:endParaRPr lang="et-EE" sz="4800" dirty="0">
              <a:solidFill>
                <a:srgbClr val="0084D1"/>
              </a:solidFill>
            </a:endParaRPr>
          </a:p>
        </p:txBody>
      </p:sp>
    </p:spTree>
    <p:extLst>
      <p:ext uri="{BB962C8B-B14F-4D97-AF65-F5344CB8AC3E}">
        <p14:creationId xmlns:p14="http://schemas.microsoft.com/office/powerpoint/2010/main" val="230113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7" y="395934"/>
            <a:ext cx="7920000" cy="504055"/>
          </a:xfrm>
        </p:spPr>
        <p:txBody>
          <a:bodyPr/>
          <a:lstStyle/>
          <a:p>
            <a:r>
              <a:rPr lang="et-EE" sz="3200" dirty="0" smtClean="0"/>
              <a:t>Ministeeriumi roll maakonna arengustrateegia koostamisel</a:t>
            </a:r>
            <a:endParaRPr lang="et-EE" sz="3200" dirty="0"/>
          </a:p>
        </p:txBody>
      </p:sp>
      <p:sp>
        <p:nvSpPr>
          <p:cNvPr id="3" name="Sisu kohatäide 2"/>
          <p:cNvSpPr>
            <a:spLocks noGrp="1"/>
          </p:cNvSpPr>
          <p:nvPr>
            <p:ph idx="1"/>
          </p:nvPr>
        </p:nvSpPr>
        <p:spPr>
          <a:xfrm>
            <a:off x="179754" y="1332037"/>
            <a:ext cx="8784976" cy="4968552"/>
          </a:xfrm>
        </p:spPr>
        <p:txBody>
          <a:bodyPr/>
          <a:lstStyle/>
          <a:p>
            <a:pPr marL="457200" indent="-457200">
              <a:buFont typeface="Arial" panose="020B0604020202020204" pitchFamily="34" charset="0"/>
              <a:buChar char="•"/>
            </a:pPr>
            <a:r>
              <a:rPr lang="et-EE" sz="2000" dirty="0" smtClean="0">
                <a:solidFill>
                  <a:srgbClr val="0084D1"/>
                </a:solidFill>
              </a:rPr>
              <a:t>Õiguslik raamistik </a:t>
            </a:r>
            <a:r>
              <a:rPr lang="et-EE" sz="2000" dirty="0" err="1" smtClean="0"/>
              <a:t>KOKS-is</a:t>
            </a:r>
            <a:r>
              <a:rPr lang="et-EE" sz="2000" dirty="0" smtClean="0"/>
              <a:t>, </a:t>
            </a:r>
            <a:r>
              <a:rPr lang="fi-FI" sz="2000" dirty="0" err="1" smtClean="0"/>
              <a:t>ülesannete</a:t>
            </a:r>
            <a:r>
              <a:rPr lang="fi-FI" sz="2000" dirty="0" smtClean="0"/>
              <a:t> </a:t>
            </a:r>
            <a:r>
              <a:rPr lang="fi-FI" sz="2000" dirty="0" err="1"/>
              <a:t>täitmise</a:t>
            </a:r>
            <a:r>
              <a:rPr lang="fi-FI" sz="2000" dirty="0"/>
              <a:t> </a:t>
            </a:r>
            <a:r>
              <a:rPr lang="fi-FI" sz="2000" dirty="0" err="1" smtClean="0">
                <a:solidFill>
                  <a:srgbClr val="0084D1"/>
                </a:solidFill>
              </a:rPr>
              <a:t>rahastami</a:t>
            </a:r>
            <a:r>
              <a:rPr lang="et-EE" sz="2000" dirty="0">
                <a:solidFill>
                  <a:srgbClr val="0084D1"/>
                </a:solidFill>
              </a:rPr>
              <a:t>s</a:t>
            </a:r>
            <a:r>
              <a:rPr lang="fi-FI" sz="2000" dirty="0" smtClean="0">
                <a:solidFill>
                  <a:srgbClr val="0084D1"/>
                </a:solidFill>
              </a:rPr>
              <a:t>e</a:t>
            </a:r>
            <a:r>
              <a:rPr lang="fi-FI" sz="2000" dirty="0" smtClean="0"/>
              <a:t> </a:t>
            </a:r>
            <a:r>
              <a:rPr lang="fi-FI" sz="2000" dirty="0" err="1" smtClean="0"/>
              <a:t>lepingud</a:t>
            </a:r>
            <a:r>
              <a:rPr lang="fi-FI" sz="2000" dirty="0" smtClean="0"/>
              <a:t> </a:t>
            </a:r>
            <a:r>
              <a:rPr lang="fi-FI" sz="2000" dirty="0" err="1" smtClean="0"/>
              <a:t>MAROdega</a:t>
            </a:r>
            <a:endParaRPr lang="et-EE" sz="2000" dirty="0" smtClean="0"/>
          </a:p>
          <a:p>
            <a:pPr marL="457200" indent="-457200">
              <a:buFont typeface="Arial" panose="020B0604020202020204" pitchFamily="34" charset="0"/>
              <a:buChar char="•"/>
            </a:pPr>
            <a:r>
              <a:rPr lang="fi-FI" sz="2000" dirty="0" err="1">
                <a:solidFill>
                  <a:srgbClr val="0084D1"/>
                </a:solidFill>
              </a:rPr>
              <a:t>Senised</a:t>
            </a:r>
            <a:r>
              <a:rPr lang="fi-FI" sz="2000" dirty="0"/>
              <a:t> maakonna </a:t>
            </a:r>
            <a:r>
              <a:rPr lang="fi-FI" sz="2000" dirty="0" err="1">
                <a:solidFill>
                  <a:srgbClr val="0084D1"/>
                </a:solidFill>
              </a:rPr>
              <a:t>arengukavad</a:t>
            </a:r>
            <a:r>
              <a:rPr lang="fi-FI" sz="2000" dirty="0"/>
              <a:t> ja –</a:t>
            </a:r>
            <a:r>
              <a:rPr lang="fi-FI" sz="2000" dirty="0" err="1"/>
              <a:t>planeeringud</a:t>
            </a:r>
            <a:r>
              <a:rPr lang="fi-FI" sz="2000" dirty="0"/>
              <a:t> </a:t>
            </a:r>
            <a:r>
              <a:rPr lang="fi-FI" sz="2000" dirty="0" smtClean="0">
                <a:hlinkClick r:id="rId3"/>
              </a:rPr>
              <a:t>www.maavalitsus.ee</a:t>
            </a:r>
            <a:r>
              <a:rPr lang="et-EE" sz="2000" dirty="0" smtClean="0"/>
              <a:t> </a:t>
            </a:r>
            <a:r>
              <a:rPr lang="fi-FI" sz="2000" dirty="0" smtClean="0"/>
              <a:t> </a:t>
            </a:r>
            <a:endParaRPr lang="et-EE" sz="2000" dirty="0" smtClean="0"/>
          </a:p>
          <a:p>
            <a:pPr marL="457200" indent="-457200">
              <a:buFont typeface="Arial" panose="020B0604020202020204" pitchFamily="34" charset="0"/>
              <a:buChar char="•"/>
            </a:pPr>
            <a:r>
              <a:rPr lang="et-EE" sz="2000" dirty="0" smtClean="0"/>
              <a:t>Regulaarsed </a:t>
            </a:r>
            <a:r>
              <a:rPr lang="et-EE" sz="2000" dirty="0" smtClean="0">
                <a:solidFill>
                  <a:srgbClr val="0084D1"/>
                </a:solidFill>
              </a:rPr>
              <a:t>kokkusaamised</a:t>
            </a:r>
            <a:r>
              <a:rPr lang="et-EE" sz="2000" dirty="0" smtClean="0"/>
              <a:t> ja </a:t>
            </a:r>
            <a:r>
              <a:rPr lang="et-EE" sz="2000" dirty="0" err="1" smtClean="0"/>
              <a:t>ühisarutelud</a:t>
            </a:r>
            <a:r>
              <a:rPr lang="et-EE" sz="2000" dirty="0" smtClean="0"/>
              <a:t> kogu protsessi vältel</a:t>
            </a:r>
          </a:p>
          <a:p>
            <a:pPr marL="457200" indent="-457200">
              <a:buFont typeface="Arial" panose="020B0604020202020204" pitchFamily="34" charset="0"/>
              <a:buChar char="•"/>
            </a:pPr>
            <a:r>
              <a:rPr lang="et-EE" sz="2000" dirty="0" smtClean="0"/>
              <a:t>Arengustrateegiate koostamise kontaktisikute </a:t>
            </a:r>
            <a:r>
              <a:rPr lang="et-EE" sz="2000" dirty="0" smtClean="0">
                <a:solidFill>
                  <a:srgbClr val="0084D1"/>
                </a:solidFill>
              </a:rPr>
              <a:t>meililist </a:t>
            </a:r>
            <a:r>
              <a:rPr lang="et-EE" sz="2000" dirty="0" smtClean="0">
                <a:solidFill>
                  <a:schemeClr val="tx1"/>
                </a:solidFill>
              </a:rPr>
              <a:t>(mkareng@fin.ee)</a:t>
            </a:r>
          </a:p>
          <a:p>
            <a:pPr marL="457200" indent="-457200">
              <a:buFont typeface="Arial" panose="020B0604020202020204" pitchFamily="34" charset="0"/>
              <a:buChar char="•"/>
            </a:pPr>
            <a:r>
              <a:rPr lang="et-EE" sz="2000" dirty="0" smtClean="0">
                <a:solidFill>
                  <a:srgbClr val="0084D1"/>
                </a:solidFill>
              </a:rPr>
              <a:t>Juhend </a:t>
            </a:r>
            <a:r>
              <a:rPr lang="et-EE" sz="2000" dirty="0" smtClean="0">
                <a:solidFill>
                  <a:schemeClr val="tx1"/>
                </a:solidFill>
              </a:rPr>
              <a:t>maakonna arengustrateegia koostamiseks</a:t>
            </a:r>
          </a:p>
          <a:p>
            <a:pPr marL="457200" indent="-457200">
              <a:buFont typeface="Arial" panose="020B0604020202020204" pitchFamily="34" charset="0"/>
              <a:buChar char="•"/>
            </a:pPr>
            <a:r>
              <a:rPr lang="et-EE" sz="2000" dirty="0" smtClean="0"/>
              <a:t>Aprill-mai – </a:t>
            </a:r>
            <a:r>
              <a:rPr lang="et-EE" sz="2000" dirty="0" smtClean="0">
                <a:solidFill>
                  <a:srgbClr val="0084D1"/>
                </a:solidFill>
              </a:rPr>
              <a:t>koolitusprogramm</a:t>
            </a:r>
            <a:r>
              <a:rPr lang="et-EE" sz="2000" dirty="0" smtClean="0"/>
              <a:t> MARO kontaktisikutele</a:t>
            </a:r>
          </a:p>
          <a:p>
            <a:pPr marL="457200" indent="-457200">
              <a:buFont typeface="Arial" panose="020B0604020202020204" pitchFamily="34" charset="0"/>
              <a:buChar char="•"/>
            </a:pPr>
            <a:r>
              <a:rPr lang="et-EE" sz="2000" dirty="0" smtClean="0"/>
              <a:t>Kooskõla tagamine maakonna arengustrateegia ja kehtestatud/kehtestatava </a:t>
            </a:r>
            <a:r>
              <a:rPr lang="et-EE" sz="2000" dirty="0" smtClean="0">
                <a:solidFill>
                  <a:srgbClr val="0084D1"/>
                </a:solidFill>
              </a:rPr>
              <a:t>maakonnaplaneering</a:t>
            </a:r>
            <a:r>
              <a:rPr lang="et-EE" sz="2000" dirty="0" smtClean="0"/>
              <a:t>u vahel</a:t>
            </a:r>
          </a:p>
          <a:p>
            <a:pPr marL="457200" indent="-457200">
              <a:buFont typeface="Arial" panose="020B0604020202020204" pitchFamily="34" charset="0"/>
              <a:buChar char="•"/>
            </a:pPr>
            <a:r>
              <a:rPr lang="et-EE" sz="2000" dirty="0" smtClean="0"/>
              <a:t>Arengustrateegia kasutamine sisendina toetusmeetmete ja investeeringute kavandamisel ning poliitikakujundamisel</a:t>
            </a:r>
          </a:p>
          <a:p>
            <a:endParaRPr lang="et-EE" sz="2000" dirty="0" smtClean="0"/>
          </a:p>
        </p:txBody>
      </p:sp>
    </p:spTree>
    <p:extLst>
      <p:ext uri="{BB962C8B-B14F-4D97-AF65-F5344CB8AC3E}">
        <p14:creationId xmlns:p14="http://schemas.microsoft.com/office/powerpoint/2010/main" val="486460505"/>
      </p:ext>
    </p:extLst>
  </p:cSld>
  <p:clrMapOvr>
    <a:masterClrMapping/>
  </p:clrMapOvr>
</p:sld>
</file>

<file path=ppt/theme/theme1.xml><?xml version="1.0" encoding="utf-8"?>
<a:theme xmlns:a="http://schemas.openxmlformats.org/drawingml/2006/main" name="KaM_esitlusslaidi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RaM_esitlusslaidid</Template>
  <TotalTime>0</TotalTime>
  <Words>1891</Words>
  <Application>Microsoft Office PowerPoint</Application>
  <PresentationFormat>Custom</PresentationFormat>
  <Paragraphs>393</Paragraphs>
  <Slides>25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 Unicode MS</vt:lpstr>
      <vt:lpstr>Microsoft YaHei</vt:lpstr>
      <vt:lpstr>Arial</vt:lpstr>
      <vt:lpstr>Calibri</vt:lpstr>
      <vt:lpstr>Roboto Condensed</vt:lpstr>
      <vt:lpstr>Times New Roman</vt:lpstr>
      <vt:lpstr>KaM_esitlusslaidid</vt:lpstr>
      <vt:lpstr>Acrobat Document</vt:lpstr>
      <vt:lpstr>Maakonna arengustrateegia ja selle koostamine</vt:lpstr>
      <vt:lpstr>Muudatused maakondlikus arendustegevuses</vt:lpstr>
      <vt:lpstr>Muudatused alates 2018</vt:lpstr>
      <vt:lpstr>Miks maakonna arengustrateegia?</vt:lpstr>
      <vt:lpstr>Muudatused alates 2018</vt:lpstr>
      <vt:lpstr>MAROd</vt:lpstr>
      <vt:lpstr>Rahalised ressursid</vt:lpstr>
      <vt:lpstr>Ministeeriumi roll maakonna arengustrateegia koostamisel</vt:lpstr>
      <vt:lpstr>Ministeeriumi roll maakonna arengustrateegia koostamisel</vt:lpstr>
      <vt:lpstr>Maakonna arengustrateegia koostamise juhend</vt:lpstr>
      <vt:lpstr>Arengustrateegia koostamise ajakava</vt:lpstr>
      <vt:lpstr>Arengustrateegia soovituslik struktuur</vt:lpstr>
      <vt:lpstr>Arengustrateegia muud aspektid</vt:lpstr>
      <vt:lpstr>PowerPoint Presentation</vt:lpstr>
      <vt:lpstr>PowerPoint Presentation</vt:lpstr>
      <vt:lpstr>Soovitused protsessi osas</vt:lpstr>
      <vt:lpstr>Maakonna arengustrateegia õiguslikud raamid – väljavõtteid kohaliku omavalitsuse korralduse seadusest (KOKS)</vt:lpstr>
      <vt:lpstr>Väljavõtted KOKS-ist  1</vt:lpstr>
      <vt:lpstr>Väljavõtted KOKS-ist  2</vt:lpstr>
      <vt:lpstr>Väljavõtted KOKS-ist  3</vt:lpstr>
      <vt:lpstr>Väljavõtted KOKS-ist  4</vt:lpstr>
      <vt:lpstr>Väljavõtted KOKS-ist  5</vt:lpstr>
      <vt:lpstr>Väljavõtted KOKS-ist  6</vt:lpstr>
      <vt:lpstr>Väljavõtted KOKS-ist  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2017-08-01T13:27:36Z</dcterms:created>
  <dcterms:modified xsi:type="dcterms:W3CDTF">2018-03-23T08:17:41Z</dcterms:modified>
</cp:coreProperties>
</file>