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420" r:id="rId2"/>
    <p:sldId id="431" r:id="rId3"/>
    <p:sldId id="432" r:id="rId4"/>
    <p:sldId id="433" r:id="rId5"/>
    <p:sldId id="434" r:id="rId6"/>
    <p:sldId id="409" r:id="rId7"/>
    <p:sldId id="412" r:id="rId8"/>
    <p:sldId id="415" r:id="rId9"/>
    <p:sldId id="417" r:id="rId10"/>
    <p:sldId id="410" r:id="rId11"/>
    <p:sldId id="398" r:id="rId12"/>
    <p:sldId id="385" r:id="rId13"/>
    <p:sldId id="428" r:id="rId14"/>
    <p:sldId id="391" r:id="rId15"/>
    <p:sldId id="423" r:id="rId16"/>
    <p:sldId id="427" r:id="rId17"/>
    <p:sldId id="404" r:id="rId18"/>
    <p:sldId id="429" r:id="rId19"/>
    <p:sldId id="430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E7470A"/>
    <a:srgbClr val="FF0066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29" autoAdjust="0"/>
  </p:normalViewPr>
  <p:slideViewPr>
    <p:cSldViewPr snapToGrid="0" showGuides="1">
      <p:cViewPr>
        <p:scale>
          <a:sx n="68" d="100"/>
          <a:sy n="68" d="100"/>
        </p:scale>
        <p:origin x="-1380" y="-132"/>
      </p:cViewPr>
      <p:guideLst>
        <p:guide orient="horz" pos="193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Paki saatmine</c:v>
                </c:pt>
                <c:pt idx="1">
                  <c:v>Paki saamine</c:v>
                </c:pt>
                <c:pt idx="2">
                  <c:v>Maksete tegemine</c:v>
                </c:pt>
                <c:pt idx="3">
                  <c:v>Raha saatmine</c:v>
                </c:pt>
                <c:pt idx="4">
                  <c:v>Sularaha kättesaamine</c:v>
                </c:pt>
                <c:pt idx="5">
                  <c:v>Paberil kirja saatmine</c:v>
                </c:pt>
                <c:pt idx="6">
                  <c:v>Postmargi ost</c:v>
                </c:pt>
                <c:pt idx="7">
                  <c:v>Muu kauba ost</c:v>
                </c:pt>
                <c:pt idx="8">
                  <c:v>Ajalehtede/ ajakirjade tellimine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26</c:v>
                </c:pt>
                <c:pt idx="1">
                  <c:v>51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23</c:v>
                </c:pt>
                <c:pt idx="6">
                  <c:v>40</c:v>
                </c:pt>
                <c:pt idx="7">
                  <c:v>29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tr"/>
      <c:layout>
        <c:manualLayout>
          <c:xMode val="edge"/>
          <c:yMode val="edge"/>
          <c:x val="0.66997531798909749"/>
          <c:y val="0"/>
          <c:w val="0.31848622047244096"/>
          <c:h val="0.9953721233061687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Postkontorite külastamise sagedus</c:v>
                </c:pt>
              </c:strCache>
            </c:strRef>
          </c:tx>
          <c:dLbls>
            <c:dLbl>
              <c:idx val="0"/>
              <c:layout>
                <c:manualLayout>
                  <c:x val="-5.680481526347668E-2"/>
                  <c:y val="7.211537915540739E-4"/>
                </c:manualLayout>
              </c:layout>
              <c:tx>
                <c:rich>
                  <a:bodyPr/>
                  <a:lstStyle/>
                  <a:p>
                    <a:r>
                      <a:rPr lang="et-EE" sz="1400" dirty="0" smtClean="0"/>
                      <a:t>Mitu korda kuus</a:t>
                    </a:r>
                  </a:p>
                  <a:p>
                    <a:r>
                      <a:rPr lang="et-EE" sz="1800" dirty="0" smtClean="0"/>
                      <a:t>6%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428452453058751E-2"/>
                  <c:y val="0.14422326285408368"/>
                </c:manualLayout>
              </c:layout>
              <c:tx>
                <c:rich>
                  <a:bodyPr/>
                  <a:lstStyle/>
                  <a:p>
                    <a:r>
                      <a:rPr lang="et-EE" smtClean="0"/>
                      <a:t>Kord kuus</a:t>
                    </a:r>
                  </a:p>
                  <a:p>
                    <a:r>
                      <a:rPr lang="en-US" smtClean="0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t-EE" smtClean="0"/>
                      <a:t>1-2x kvartalis</a:t>
                    </a:r>
                  </a:p>
                  <a:p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95427013930951"/>
                  <c:y val="-0.20254813729950505"/>
                </c:manualLayout>
              </c:layout>
              <c:tx>
                <c:rich>
                  <a:bodyPr/>
                  <a:lstStyle/>
                  <a:p>
                    <a:r>
                      <a:rPr lang="et-EE" sz="1800" dirty="0" smtClean="0"/>
                      <a:t>1-2x</a:t>
                    </a:r>
                    <a:r>
                      <a:rPr lang="et-EE" sz="1800" baseline="0" dirty="0" smtClean="0"/>
                      <a:t> aastas</a:t>
                    </a:r>
                  </a:p>
                  <a:p>
                    <a:r>
                      <a:rPr lang="et-EE" sz="1800" dirty="0" smtClean="0"/>
                      <a:t> 37% 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t-EE" smtClean="0"/>
                      <a:t>Üldse mitte </a:t>
                    </a:r>
                    <a:r>
                      <a:rPr lang="en-US" smtClean="0"/>
                      <a:t>26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Mitu korda kuus</c:v>
                </c:pt>
                <c:pt idx="1">
                  <c:v>ca kord kuus</c:v>
                </c:pt>
                <c:pt idx="2">
                  <c:v>ca 1-2 korda kvartalis</c:v>
                </c:pt>
                <c:pt idx="3">
                  <c:v>ca 1-2 korda aastas</c:v>
                </c:pt>
                <c:pt idx="4">
                  <c:v>üldse mitte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0.11</c:v>
                </c:pt>
                <c:pt idx="2">
                  <c:v>0.21</c:v>
                </c:pt>
                <c:pt idx="3">
                  <c:v>0.37</c:v>
                </c:pt>
                <c:pt idx="4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5CE8-E427-46A5-B4A8-6751C0A41E7E}" type="datetimeFigureOut">
              <a:rPr lang="et-EE" smtClean="0"/>
              <a:t>31.08.2016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619F-69C0-4052-A8C6-4F6322C20EA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169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ätkuvalt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kõige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populaarsemad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riigid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poodidest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tellitakse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Suurbritannia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USA ja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Saksamaa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viimaste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puhul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käesoleva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aastaga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märkimisväärset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kasvutrendi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Võrreldes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eelmise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perioodiga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2016.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kasvanud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saadetiste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tellimine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Saksamaalt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kaubamahud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kasvanud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32%.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Populaarsuse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tinginud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see,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Ühendkuningriikide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USA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kõrval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kasvanud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ostlemine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Amazon.de’st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Püsivalt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populaarsed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erinevate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riikide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eBay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keskkondadest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ostmine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populaarsete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poodidena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asos.com, sportsdirect.com, houseoffraser.com.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eesotsas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AliExpressiga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kahtlemata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jätkuvalt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atraktiivsed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ülisoodsate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toodete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tasuta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tarnega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rohkem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tõuseb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teadlike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ostlejate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hulk,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tahavad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kindlad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välismaisest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e-post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tellitud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kvaliteedis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619F-69C0-4052-A8C6-4F6322C20EA1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920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619F-69C0-4052-A8C6-4F6322C20EA1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912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619F-69C0-4052-A8C6-4F6322C20EA1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3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619F-69C0-4052-A8C6-4F6322C20EA1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9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6" name="Group 6185"/>
          <p:cNvGrpSpPr/>
          <p:nvPr userDrawn="1"/>
        </p:nvGrpSpPr>
        <p:grpSpPr>
          <a:xfrm>
            <a:off x="0" y="-3175"/>
            <a:ext cx="1814513" cy="6861175"/>
            <a:chOff x="0" y="-3175"/>
            <a:chExt cx="1814513" cy="6861175"/>
          </a:xfrm>
        </p:grpSpPr>
        <p:pic>
          <p:nvPicPr>
            <p:cNvPr id="6204" name="Picture 6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75"/>
              <a:ext cx="1814513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61"/>
            <p:cNvSpPr>
              <a:spLocks/>
            </p:cNvSpPr>
            <p:nvPr userDrawn="1"/>
          </p:nvSpPr>
          <p:spPr bwMode="auto">
            <a:xfrm>
              <a:off x="904875" y="406400"/>
              <a:ext cx="117475" cy="282575"/>
            </a:xfrm>
            <a:custGeom>
              <a:avLst/>
              <a:gdLst>
                <a:gd name="T0" fmla="*/ 38 w 74"/>
                <a:gd name="T1" fmla="*/ 178 h 178"/>
                <a:gd name="T2" fmla="*/ 38 w 74"/>
                <a:gd name="T3" fmla="*/ 178 h 178"/>
                <a:gd name="T4" fmla="*/ 36 w 74"/>
                <a:gd name="T5" fmla="*/ 178 h 178"/>
                <a:gd name="T6" fmla="*/ 36 w 74"/>
                <a:gd name="T7" fmla="*/ 178 h 178"/>
                <a:gd name="T8" fmla="*/ 29 w 74"/>
                <a:gd name="T9" fmla="*/ 169 h 178"/>
                <a:gd name="T10" fmla="*/ 22 w 74"/>
                <a:gd name="T11" fmla="*/ 158 h 178"/>
                <a:gd name="T12" fmla="*/ 14 w 74"/>
                <a:gd name="T13" fmla="*/ 149 h 178"/>
                <a:gd name="T14" fmla="*/ 9 w 74"/>
                <a:gd name="T15" fmla="*/ 136 h 178"/>
                <a:gd name="T16" fmla="*/ 5 w 74"/>
                <a:gd name="T17" fmla="*/ 125 h 178"/>
                <a:gd name="T18" fmla="*/ 3 w 74"/>
                <a:gd name="T19" fmla="*/ 114 h 178"/>
                <a:gd name="T20" fmla="*/ 2 w 74"/>
                <a:gd name="T21" fmla="*/ 101 h 178"/>
                <a:gd name="T22" fmla="*/ 0 w 74"/>
                <a:gd name="T23" fmla="*/ 89 h 178"/>
                <a:gd name="T24" fmla="*/ 0 w 74"/>
                <a:gd name="T25" fmla="*/ 89 h 178"/>
                <a:gd name="T26" fmla="*/ 2 w 74"/>
                <a:gd name="T27" fmla="*/ 76 h 178"/>
                <a:gd name="T28" fmla="*/ 3 w 74"/>
                <a:gd name="T29" fmla="*/ 63 h 178"/>
                <a:gd name="T30" fmla="*/ 5 w 74"/>
                <a:gd name="T31" fmla="*/ 52 h 178"/>
                <a:gd name="T32" fmla="*/ 9 w 74"/>
                <a:gd name="T33" fmla="*/ 42 h 178"/>
                <a:gd name="T34" fmla="*/ 14 w 74"/>
                <a:gd name="T35" fmla="*/ 29 h 178"/>
                <a:gd name="T36" fmla="*/ 22 w 74"/>
                <a:gd name="T37" fmla="*/ 20 h 178"/>
                <a:gd name="T38" fmla="*/ 29 w 74"/>
                <a:gd name="T39" fmla="*/ 9 h 178"/>
                <a:gd name="T40" fmla="*/ 36 w 74"/>
                <a:gd name="T41" fmla="*/ 0 h 178"/>
                <a:gd name="T42" fmla="*/ 36 w 74"/>
                <a:gd name="T43" fmla="*/ 0 h 178"/>
                <a:gd name="T44" fmla="*/ 38 w 74"/>
                <a:gd name="T45" fmla="*/ 0 h 178"/>
                <a:gd name="T46" fmla="*/ 38 w 74"/>
                <a:gd name="T47" fmla="*/ 0 h 178"/>
                <a:gd name="T48" fmla="*/ 38 w 74"/>
                <a:gd name="T49" fmla="*/ 0 h 178"/>
                <a:gd name="T50" fmla="*/ 38 w 74"/>
                <a:gd name="T51" fmla="*/ 0 h 178"/>
                <a:gd name="T52" fmla="*/ 40 w 74"/>
                <a:gd name="T53" fmla="*/ 0 h 178"/>
                <a:gd name="T54" fmla="*/ 74 w 74"/>
                <a:gd name="T55" fmla="*/ 36 h 178"/>
                <a:gd name="T56" fmla="*/ 74 w 74"/>
                <a:gd name="T57" fmla="*/ 36 h 178"/>
                <a:gd name="T58" fmla="*/ 74 w 74"/>
                <a:gd name="T59" fmla="*/ 38 h 178"/>
                <a:gd name="T60" fmla="*/ 74 w 74"/>
                <a:gd name="T61" fmla="*/ 38 h 178"/>
                <a:gd name="T62" fmla="*/ 65 w 74"/>
                <a:gd name="T63" fmla="*/ 49 h 178"/>
                <a:gd name="T64" fmla="*/ 60 w 74"/>
                <a:gd name="T65" fmla="*/ 62 h 178"/>
                <a:gd name="T66" fmla="*/ 56 w 74"/>
                <a:gd name="T67" fmla="*/ 74 h 178"/>
                <a:gd name="T68" fmla="*/ 54 w 74"/>
                <a:gd name="T69" fmla="*/ 89 h 178"/>
                <a:gd name="T70" fmla="*/ 54 w 74"/>
                <a:gd name="T71" fmla="*/ 89 h 178"/>
                <a:gd name="T72" fmla="*/ 56 w 74"/>
                <a:gd name="T73" fmla="*/ 103 h 178"/>
                <a:gd name="T74" fmla="*/ 60 w 74"/>
                <a:gd name="T75" fmla="*/ 116 h 178"/>
                <a:gd name="T76" fmla="*/ 65 w 74"/>
                <a:gd name="T77" fmla="*/ 129 h 178"/>
                <a:gd name="T78" fmla="*/ 74 w 74"/>
                <a:gd name="T79" fmla="*/ 140 h 178"/>
                <a:gd name="T80" fmla="*/ 74 w 74"/>
                <a:gd name="T81" fmla="*/ 140 h 178"/>
                <a:gd name="T82" fmla="*/ 74 w 74"/>
                <a:gd name="T83" fmla="*/ 141 h 178"/>
                <a:gd name="T84" fmla="*/ 40 w 74"/>
                <a:gd name="T85" fmla="*/ 178 h 178"/>
                <a:gd name="T86" fmla="*/ 40 w 74"/>
                <a:gd name="T87" fmla="*/ 178 h 178"/>
                <a:gd name="T88" fmla="*/ 38 w 74"/>
                <a:gd name="T89" fmla="*/ 178 h 178"/>
                <a:gd name="T90" fmla="*/ 38 w 74"/>
                <a:gd name="T91" fmla="*/ 178 h 178"/>
                <a:gd name="T92" fmla="*/ 38 w 74"/>
                <a:gd name="T93" fmla="*/ 178 h 178"/>
                <a:gd name="T94" fmla="*/ 38 w 74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78">
                  <a:moveTo>
                    <a:pt x="38" y="178"/>
                  </a:moveTo>
                  <a:lnTo>
                    <a:pt x="38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29" y="169"/>
                  </a:lnTo>
                  <a:lnTo>
                    <a:pt x="22" y="158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5" y="125"/>
                  </a:lnTo>
                  <a:lnTo>
                    <a:pt x="3" y="114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" y="76"/>
                  </a:lnTo>
                  <a:lnTo>
                    <a:pt x="3" y="63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29" y="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5" y="49"/>
                  </a:lnTo>
                  <a:lnTo>
                    <a:pt x="60" y="62"/>
                  </a:lnTo>
                  <a:lnTo>
                    <a:pt x="56" y="74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6" y="103"/>
                  </a:lnTo>
                  <a:lnTo>
                    <a:pt x="60" y="116"/>
                  </a:lnTo>
                  <a:lnTo>
                    <a:pt x="65" y="129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1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close/>
                </a:path>
              </a:pathLst>
            </a:custGeom>
            <a:solidFill>
              <a:srgbClr val="F15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6" name="Freeform 62"/>
            <p:cNvSpPr>
              <a:spLocks/>
            </p:cNvSpPr>
            <p:nvPr userDrawn="1"/>
          </p:nvSpPr>
          <p:spPr bwMode="auto">
            <a:xfrm>
              <a:off x="739775" y="714375"/>
              <a:ext cx="285750" cy="120650"/>
            </a:xfrm>
            <a:custGeom>
              <a:avLst/>
              <a:gdLst>
                <a:gd name="T0" fmla="*/ 89 w 180"/>
                <a:gd name="T1" fmla="*/ 76 h 76"/>
                <a:gd name="T2" fmla="*/ 89 w 180"/>
                <a:gd name="T3" fmla="*/ 76 h 76"/>
                <a:gd name="T4" fmla="*/ 77 w 180"/>
                <a:gd name="T5" fmla="*/ 74 h 76"/>
                <a:gd name="T6" fmla="*/ 66 w 180"/>
                <a:gd name="T7" fmla="*/ 73 h 76"/>
                <a:gd name="T8" fmla="*/ 53 w 180"/>
                <a:gd name="T9" fmla="*/ 71 h 76"/>
                <a:gd name="T10" fmla="*/ 42 w 180"/>
                <a:gd name="T11" fmla="*/ 65 h 76"/>
                <a:gd name="T12" fmla="*/ 31 w 180"/>
                <a:gd name="T13" fmla="*/ 62 h 76"/>
                <a:gd name="T14" fmla="*/ 20 w 180"/>
                <a:gd name="T15" fmla="*/ 54 h 76"/>
                <a:gd name="T16" fmla="*/ 9 w 180"/>
                <a:gd name="T17" fmla="*/ 47 h 76"/>
                <a:gd name="T18" fmla="*/ 0 w 180"/>
                <a:gd name="T19" fmla="*/ 40 h 76"/>
                <a:gd name="T20" fmla="*/ 0 w 180"/>
                <a:gd name="T21" fmla="*/ 40 h 76"/>
                <a:gd name="T22" fmla="*/ 0 w 180"/>
                <a:gd name="T23" fmla="*/ 38 h 76"/>
                <a:gd name="T24" fmla="*/ 0 w 180"/>
                <a:gd name="T25" fmla="*/ 38 h 76"/>
                <a:gd name="T26" fmla="*/ 0 w 180"/>
                <a:gd name="T27" fmla="*/ 36 h 76"/>
                <a:gd name="T28" fmla="*/ 37 w 180"/>
                <a:gd name="T29" fmla="*/ 2 h 76"/>
                <a:gd name="T30" fmla="*/ 37 w 180"/>
                <a:gd name="T31" fmla="*/ 2 h 76"/>
                <a:gd name="T32" fmla="*/ 38 w 180"/>
                <a:gd name="T33" fmla="*/ 0 h 76"/>
                <a:gd name="T34" fmla="*/ 38 w 180"/>
                <a:gd name="T35" fmla="*/ 0 h 76"/>
                <a:gd name="T36" fmla="*/ 38 w 180"/>
                <a:gd name="T37" fmla="*/ 2 h 76"/>
                <a:gd name="T38" fmla="*/ 38 w 180"/>
                <a:gd name="T39" fmla="*/ 2 h 76"/>
                <a:gd name="T40" fmla="*/ 51 w 180"/>
                <a:gd name="T41" fmla="*/ 9 h 76"/>
                <a:gd name="T42" fmla="*/ 62 w 180"/>
                <a:gd name="T43" fmla="*/ 16 h 76"/>
                <a:gd name="T44" fmla="*/ 77 w 180"/>
                <a:gd name="T45" fmla="*/ 20 h 76"/>
                <a:gd name="T46" fmla="*/ 89 w 180"/>
                <a:gd name="T47" fmla="*/ 22 h 76"/>
                <a:gd name="T48" fmla="*/ 89 w 180"/>
                <a:gd name="T49" fmla="*/ 22 h 76"/>
                <a:gd name="T50" fmla="*/ 104 w 180"/>
                <a:gd name="T51" fmla="*/ 20 h 76"/>
                <a:gd name="T52" fmla="*/ 116 w 180"/>
                <a:gd name="T53" fmla="*/ 16 h 76"/>
                <a:gd name="T54" fmla="*/ 129 w 180"/>
                <a:gd name="T55" fmla="*/ 9 h 76"/>
                <a:gd name="T56" fmla="*/ 140 w 180"/>
                <a:gd name="T57" fmla="*/ 2 h 76"/>
                <a:gd name="T58" fmla="*/ 140 w 180"/>
                <a:gd name="T59" fmla="*/ 2 h 76"/>
                <a:gd name="T60" fmla="*/ 142 w 180"/>
                <a:gd name="T61" fmla="*/ 0 h 76"/>
                <a:gd name="T62" fmla="*/ 142 w 180"/>
                <a:gd name="T63" fmla="*/ 0 h 76"/>
                <a:gd name="T64" fmla="*/ 144 w 180"/>
                <a:gd name="T65" fmla="*/ 2 h 76"/>
                <a:gd name="T66" fmla="*/ 178 w 180"/>
                <a:gd name="T67" fmla="*/ 36 h 76"/>
                <a:gd name="T68" fmla="*/ 178 w 180"/>
                <a:gd name="T69" fmla="*/ 36 h 76"/>
                <a:gd name="T70" fmla="*/ 180 w 180"/>
                <a:gd name="T71" fmla="*/ 38 h 76"/>
                <a:gd name="T72" fmla="*/ 180 w 180"/>
                <a:gd name="T73" fmla="*/ 38 h 76"/>
                <a:gd name="T74" fmla="*/ 178 w 180"/>
                <a:gd name="T75" fmla="*/ 40 h 76"/>
                <a:gd name="T76" fmla="*/ 178 w 180"/>
                <a:gd name="T77" fmla="*/ 40 h 76"/>
                <a:gd name="T78" fmla="*/ 169 w 180"/>
                <a:gd name="T79" fmla="*/ 47 h 76"/>
                <a:gd name="T80" fmla="*/ 160 w 180"/>
                <a:gd name="T81" fmla="*/ 54 h 76"/>
                <a:gd name="T82" fmla="*/ 149 w 180"/>
                <a:gd name="T83" fmla="*/ 62 h 76"/>
                <a:gd name="T84" fmla="*/ 138 w 180"/>
                <a:gd name="T85" fmla="*/ 65 h 76"/>
                <a:gd name="T86" fmla="*/ 126 w 180"/>
                <a:gd name="T87" fmla="*/ 71 h 76"/>
                <a:gd name="T88" fmla="*/ 115 w 180"/>
                <a:gd name="T89" fmla="*/ 73 h 76"/>
                <a:gd name="T90" fmla="*/ 102 w 180"/>
                <a:gd name="T91" fmla="*/ 74 h 76"/>
                <a:gd name="T92" fmla="*/ 89 w 180"/>
                <a:gd name="T93" fmla="*/ 76 h 76"/>
                <a:gd name="T94" fmla="*/ 89 w 180"/>
                <a:gd name="T9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0" h="76">
                  <a:moveTo>
                    <a:pt x="89" y="76"/>
                  </a:moveTo>
                  <a:lnTo>
                    <a:pt x="89" y="76"/>
                  </a:lnTo>
                  <a:lnTo>
                    <a:pt x="77" y="74"/>
                  </a:lnTo>
                  <a:lnTo>
                    <a:pt x="66" y="73"/>
                  </a:lnTo>
                  <a:lnTo>
                    <a:pt x="53" y="71"/>
                  </a:lnTo>
                  <a:lnTo>
                    <a:pt x="42" y="65"/>
                  </a:lnTo>
                  <a:lnTo>
                    <a:pt x="31" y="62"/>
                  </a:lnTo>
                  <a:lnTo>
                    <a:pt x="20" y="54"/>
                  </a:lnTo>
                  <a:lnTo>
                    <a:pt x="9" y="4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1" y="9"/>
                  </a:lnTo>
                  <a:lnTo>
                    <a:pt x="62" y="16"/>
                  </a:lnTo>
                  <a:lnTo>
                    <a:pt x="77" y="20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104" y="20"/>
                  </a:lnTo>
                  <a:lnTo>
                    <a:pt x="116" y="16"/>
                  </a:lnTo>
                  <a:lnTo>
                    <a:pt x="129" y="9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69" y="47"/>
                  </a:lnTo>
                  <a:lnTo>
                    <a:pt x="160" y="54"/>
                  </a:lnTo>
                  <a:lnTo>
                    <a:pt x="149" y="62"/>
                  </a:lnTo>
                  <a:lnTo>
                    <a:pt x="138" y="65"/>
                  </a:lnTo>
                  <a:lnTo>
                    <a:pt x="126" y="71"/>
                  </a:lnTo>
                  <a:lnTo>
                    <a:pt x="115" y="73"/>
                  </a:lnTo>
                  <a:lnTo>
                    <a:pt x="102" y="74"/>
                  </a:lnTo>
                  <a:lnTo>
                    <a:pt x="89" y="76"/>
                  </a:lnTo>
                  <a:lnTo>
                    <a:pt x="89" y="76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7" name="Freeform 63"/>
            <p:cNvSpPr>
              <a:spLocks/>
            </p:cNvSpPr>
            <p:nvPr userDrawn="1"/>
          </p:nvSpPr>
          <p:spPr bwMode="auto">
            <a:xfrm>
              <a:off x="596900" y="406400"/>
              <a:ext cx="280988" cy="117475"/>
            </a:xfrm>
            <a:custGeom>
              <a:avLst/>
              <a:gdLst>
                <a:gd name="T0" fmla="*/ 89 w 177"/>
                <a:gd name="T1" fmla="*/ 74 h 74"/>
                <a:gd name="T2" fmla="*/ 89 w 177"/>
                <a:gd name="T3" fmla="*/ 74 h 74"/>
                <a:gd name="T4" fmla="*/ 76 w 177"/>
                <a:gd name="T5" fmla="*/ 74 h 74"/>
                <a:gd name="T6" fmla="*/ 65 w 177"/>
                <a:gd name="T7" fmla="*/ 72 h 74"/>
                <a:gd name="T8" fmla="*/ 52 w 177"/>
                <a:gd name="T9" fmla="*/ 69 h 74"/>
                <a:gd name="T10" fmla="*/ 41 w 177"/>
                <a:gd name="T11" fmla="*/ 65 h 74"/>
                <a:gd name="T12" fmla="*/ 30 w 177"/>
                <a:gd name="T13" fmla="*/ 60 h 74"/>
                <a:gd name="T14" fmla="*/ 20 w 177"/>
                <a:gd name="T15" fmla="*/ 54 h 74"/>
                <a:gd name="T16" fmla="*/ 9 w 177"/>
                <a:gd name="T17" fmla="*/ 47 h 74"/>
                <a:gd name="T18" fmla="*/ 0 w 177"/>
                <a:gd name="T19" fmla="*/ 38 h 74"/>
                <a:gd name="T20" fmla="*/ 0 w 177"/>
                <a:gd name="T21" fmla="*/ 38 h 74"/>
                <a:gd name="T22" fmla="*/ 0 w 177"/>
                <a:gd name="T23" fmla="*/ 36 h 74"/>
                <a:gd name="T24" fmla="*/ 0 w 177"/>
                <a:gd name="T25" fmla="*/ 36 h 74"/>
                <a:gd name="T26" fmla="*/ 0 w 177"/>
                <a:gd name="T27" fmla="*/ 36 h 74"/>
                <a:gd name="T28" fmla="*/ 36 w 177"/>
                <a:gd name="T29" fmla="*/ 0 h 74"/>
                <a:gd name="T30" fmla="*/ 36 w 177"/>
                <a:gd name="T31" fmla="*/ 0 h 74"/>
                <a:gd name="T32" fmla="*/ 38 w 177"/>
                <a:gd name="T33" fmla="*/ 0 h 74"/>
                <a:gd name="T34" fmla="*/ 38 w 177"/>
                <a:gd name="T35" fmla="*/ 0 h 74"/>
                <a:gd name="T36" fmla="*/ 38 w 177"/>
                <a:gd name="T37" fmla="*/ 0 h 74"/>
                <a:gd name="T38" fmla="*/ 38 w 177"/>
                <a:gd name="T39" fmla="*/ 0 h 74"/>
                <a:gd name="T40" fmla="*/ 49 w 177"/>
                <a:gd name="T41" fmla="*/ 9 h 74"/>
                <a:gd name="T42" fmla="*/ 61 w 177"/>
                <a:gd name="T43" fmla="*/ 14 h 74"/>
                <a:gd name="T44" fmla="*/ 76 w 177"/>
                <a:gd name="T45" fmla="*/ 18 h 74"/>
                <a:gd name="T46" fmla="*/ 89 w 177"/>
                <a:gd name="T47" fmla="*/ 20 h 74"/>
                <a:gd name="T48" fmla="*/ 89 w 177"/>
                <a:gd name="T49" fmla="*/ 20 h 74"/>
                <a:gd name="T50" fmla="*/ 103 w 177"/>
                <a:gd name="T51" fmla="*/ 18 h 74"/>
                <a:gd name="T52" fmla="*/ 116 w 177"/>
                <a:gd name="T53" fmla="*/ 14 h 74"/>
                <a:gd name="T54" fmla="*/ 128 w 177"/>
                <a:gd name="T55" fmla="*/ 9 h 74"/>
                <a:gd name="T56" fmla="*/ 139 w 177"/>
                <a:gd name="T57" fmla="*/ 0 h 74"/>
                <a:gd name="T58" fmla="*/ 139 w 177"/>
                <a:gd name="T59" fmla="*/ 0 h 74"/>
                <a:gd name="T60" fmla="*/ 141 w 177"/>
                <a:gd name="T61" fmla="*/ 0 h 74"/>
                <a:gd name="T62" fmla="*/ 141 w 177"/>
                <a:gd name="T63" fmla="*/ 0 h 74"/>
                <a:gd name="T64" fmla="*/ 141 w 177"/>
                <a:gd name="T65" fmla="*/ 0 h 74"/>
                <a:gd name="T66" fmla="*/ 177 w 177"/>
                <a:gd name="T67" fmla="*/ 36 h 74"/>
                <a:gd name="T68" fmla="*/ 177 w 177"/>
                <a:gd name="T69" fmla="*/ 36 h 74"/>
                <a:gd name="T70" fmla="*/ 177 w 177"/>
                <a:gd name="T71" fmla="*/ 36 h 74"/>
                <a:gd name="T72" fmla="*/ 177 w 177"/>
                <a:gd name="T73" fmla="*/ 36 h 74"/>
                <a:gd name="T74" fmla="*/ 177 w 177"/>
                <a:gd name="T75" fmla="*/ 38 h 74"/>
                <a:gd name="T76" fmla="*/ 177 w 177"/>
                <a:gd name="T77" fmla="*/ 38 h 74"/>
                <a:gd name="T78" fmla="*/ 168 w 177"/>
                <a:gd name="T79" fmla="*/ 47 h 74"/>
                <a:gd name="T80" fmla="*/ 159 w 177"/>
                <a:gd name="T81" fmla="*/ 54 h 74"/>
                <a:gd name="T82" fmla="*/ 148 w 177"/>
                <a:gd name="T83" fmla="*/ 60 h 74"/>
                <a:gd name="T84" fmla="*/ 138 w 177"/>
                <a:gd name="T85" fmla="*/ 65 h 74"/>
                <a:gd name="T86" fmla="*/ 125 w 177"/>
                <a:gd name="T87" fmla="*/ 69 h 74"/>
                <a:gd name="T88" fmla="*/ 114 w 177"/>
                <a:gd name="T89" fmla="*/ 72 h 74"/>
                <a:gd name="T90" fmla="*/ 101 w 177"/>
                <a:gd name="T91" fmla="*/ 74 h 74"/>
                <a:gd name="T92" fmla="*/ 89 w 177"/>
                <a:gd name="T93" fmla="*/ 74 h 74"/>
                <a:gd name="T94" fmla="*/ 89 w 17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74">
                  <a:moveTo>
                    <a:pt x="89" y="74"/>
                  </a:moveTo>
                  <a:lnTo>
                    <a:pt x="89" y="74"/>
                  </a:lnTo>
                  <a:lnTo>
                    <a:pt x="76" y="74"/>
                  </a:lnTo>
                  <a:lnTo>
                    <a:pt x="65" y="72"/>
                  </a:lnTo>
                  <a:lnTo>
                    <a:pt x="52" y="69"/>
                  </a:lnTo>
                  <a:lnTo>
                    <a:pt x="41" y="65"/>
                  </a:lnTo>
                  <a:lnTo>
                    <a:pt x="30" y="60"/>
                  </a:lnTo>
                  <a:lnTo>
                    <a:pt x="20" y="54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76" y="18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103" y="18"/>
                  </a:lnTo>
                  <a:lnTo>
                    <a:pt x="116" y="14"/>
                  </a:lnTo>
                  <a:lnTo>
                    <a:pt x="128" y="9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68" y="47"/>
                  </a:lnTo>
                  <a:lnTo>
                    <a:pt x="159" y="54"/>
                  </a:lnTo>
                  <a:lnTo>
                    <a:pt x="148" y="60"/>
                  </a:lnTo>
                  <a:lnTo>
                    <a:pt x="138" y="65"/>
                  </a:lnTo>
                  <a:lnTo>
                    <a:pt x="125" y="69"/>
                  </a:lnTo>
                  <a:lnTo>
                    <a:pt x="114" y="72"/>
                  </a:lnTo>
                  <a:lnTo>
                    <a:pt x="101" y="74"/>
                  </a:lnTo>
                  <a:lnTo>
                    <a:pt x="89" y="74"/>
                  </a:lnTo>
                  <a:lnTo>
                    <a:pt x="89" y="74"/>
                  </a:lnTo>
                  <a:close/>
                </a:path>
              </a:pathLst>
            </a:custGeom>
            <a:solidFill>
              <a:srgbClr val="F26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8" name="Freeform 64"/>
            <p:cNvSpPr>
              <a:spLocks/>
            </p:cNvSpPr>
            <p:nvPr userDrawn="1"/>
          </p:nvSpPr>
          <p:spPr bwMode="auto">
            <a:xfrm>
              <a:off x="596900" y="547688"/>
              <a:ext cx="117475" cy="284163"/>
            </a:xfrm>
            <a:custGeom>
              <a:avLst/>
              <a:gdLst>
                <a:gd name="T0" fmla="*/ 36 w 74"/>
                <a:gd name="T1" fmla="*/ 179 h 179"/>
                <a:gd name="T2" fmla="*/ 36 w 74"/>
                <a:gd name="T3" fmla="*/ 179 h 179"/>
                <a:gd name="T4" fmla="*/ 34 w 74"/>
                <a:gd name="T5" fmla="*/ 179 h 179"/>
                <a:gd name="T6" fmla="*/ 34 w 74"/>
                <a:gd name="T7" fmla="*/ 179 h 179"/>
                <a:gd name="T8" fmla="*/ 27 w 74"/>
                <a:gd name="T9" fmla="*/ 168 h 179"/>
                <a:gd name="T10" fmla="*/ 20 w 74"/>
                <a:gd name="T11" fmla="*/ 159 h 179"/>
                <a:gd name="T12" fmla="*/ 14 w 74"/>
                <a:gd name="T13" fmla="*/ 149 h 179"/>
                <a:gd name="T14" fmla="*/ 9 w 74"/>
                <a:gd name="T15" fmla="*/ 138 h 179"/>
                <a:gd name="T16" fmla="*/ 3 w 74"/>
                <a:gd name="T17" fmla="*/ 127 h 179"/>
                <a:gd name="T18" fmla="*/ 1 w 74"/>
                <a:gd name="T19" fmla="*/ 114 h 179"/>
                <a:gd name="T20" fmla="*/ 0 w 74"/>
                <a:gd name="T21" fmla="*/ 103 h 179"/>
                <a:gd name="T22" fmla="*/ 0 w 74"/>
                <a:gd name="T23" fmla="*/ 90 h 179"/>
                <a:gd name="T24" fmla="*/ 0 w 74"/>
                <a:gd name="T25" fmla="*/ 90 h 179"/>
                <a:gd name="T26" fmla="*/ 0 w 74"/>
                <a:gd name="T27" fmla="*/ 78 h 179"/>
                <a:gd name="T28" fmla="*/ 1 w 74"/>
                <a:gd name="T29" fmla="*/ 65 h 179"/>
                <a:gd name="T30" fmla="*/ 3 w 74"/>
                <a:gd name="T31" fmla="*/ 54 h 179"/>
                <a:gd name="T32" fmla="*/ 9 w 74"/>
                <a:gd name="T33" fmla="*/ 41 h 179"/>
                <a:gd name="T34" fmla="*/ 14 w 74"/>
                <a:gd name="T35" fmla="*/ 31 h 179"/>
                <a:gd name="T36" fmla="*/ 20 w 74"/>
                <a:gd name="T37" fmla="*/ 20 h 179"/>
                <a:gd name="T38" fmla="*/ 27 w 74"/>
                <a:gd name="T39" fmla="*/ 11 h 179"/>
                <a:gd name="T40" fmla="*/ 34 w 74"/>
                <a:gd name="T41" fmla="*/ 2 h 179"/>
                <a:gd name="T42" fmla="*/ 34 w 74"/>
                <a:gd name="T43" fmla="*/ 2 h 179"/>
                <a:gd name="T44" fmla="*/ 36 w 74"/>
                <a:gd name="T45" fmla="*/ 0 h 179"/>
                <a:gd name="T46" fmla="*/ 36 w 74"/>
                <a:gd name="T47" fmla="*/ 0 h 179"/>
                <a:gd name="T48" fmla="*/ 36 w 74"/>
                <a:gd name="T49" fmla="*/ 0 h 179"/>
                <a:gd name="T50" fmla="*/ 36 w 74"/>
                <a:gd name="T51" fmla="*/ 0 h 179"/>
                <a:gd name="T52" fmla="*/ 38 w 74"/>
                <a:gd name="T53" fmla="*/ 2 h 179"/>
                <a:gd name="T54" fmla="*/ 74 w 74"/>
                <a:gd name="T55" fmla="*/ 36 h 179"/>
                <a:gd name="T56" fmla="*/ 74 w 74"/>
                <a:gd name="T57" fmla="*/ 36 h 179"/>
                <a:gd name="T58" fmla="*/ 74 w 74"/>
                <a:gd name="T59" fmla="*/ 40 h 179"/>
                <a:gd name="T60" fmla="*/ 74 w 74"/>
                <a:gd name="T61" fmla="*/ 40 h 179"/>
                <a:gd name="T62" fmla="*/ 65 w 74"/>
                <a:gd name="T63" fmla="*/ 51 h 179"/>
                <a:gd name="T64" fmla="*/ 58 w 74"/>
                <a:gd name="T65" fmla="*/ 63 h 179"/>
                <a:gd name="T66" fmla="*/ 54 w 74"/>
                <a:gd name="T67" fmla="*/ 76 h 179"/>
                <a:gd name="T68" fmla="*/ 52 w 74"/>
                <a:gd name="T69" fmla="*/ 90 h 179"/>
                <a:gd name="T70" fmla="*/ 54 w 74"/>
                <a:gd name="T71" fmla="*/ 103 h 179"/>
                <a:gd name="T72" fmla="*/ 58 w 74"/>
                <a:gd name="T73" fmla="*/ 116 h 179"/>
                <a:gd name="T74" fmla="*/ 65 w 74"/>
                <a:gd name="T75" fmla="*/ 129 h 179"/>
                <a:gd name="T76" fmla="*/ 74 w 74"/>
                <a:gd name="T77" fmla="*/ 139 h 179"/>
                <a:gd name="T78" fmla="*/ 74 w 74"/>
                <a:gd name="T79" fmla="*/ 139 h 179"/>
                <a:gd name="T80" fmla="*/ 74 w 74"/>
                <a:gd name="T81" fmla="*/ 143 h 179"/>
                <a:gd name="T82" fmla="*/ 38 w 74"/>
                <a:gd name="T83" fmla="*/ 179 h 179"/>
                <a:gd name="T84" fmla="*/ 38 w 74"/>
                <a:gd name="T85" fmla="*/ 179 h 179"/>
                <a:gd name="T86" fmla="*/ 36 w 74"/>
                <a:gd name="T87" fmla="*/ 179 h 179"/>
                <a:gd name="T88" fmla="*/ 36 w 74"/>
                <a:gd name="T89" fmla="*/ 179 h 179"/>
                <a:gd name="T90" fmla="*/ 36 w 74"/>
                <a:gd name="T91" fmla="*/ 179 h 179"/>
                <a:gd name="T92" fmla="*/ 36 w 74"/>
                <a:gd name="T9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179">
                  <a:moveTo>
                    <a:pt x="36" y="179"/>
                  </a:moveTo>
                  <a:lnTo>
                    <a:pt x="36" y="179"/>
                  </a:lnTo>
                  <a:lnTo>
                    <a:pt x="34" y="179"/>
                  </a:lnTo>
                  <a:lnTo>
                    <a:pt x="34" y="179"/>
                  </a:lnTo>
                  <a:lnTo>
                    <a:pt x="27" y="168"/>
                  </a:lnTo>
                  <a:lnTo>
                    <a:pt x="20" y="159"/>
                  </a:lnTo>
                  <a:lnTo>
                    <a:pt x="14" y="149"/>
                  </a:lnTo>
                  <a:lnTo>
                    <a:pt x="9" y="138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1" y="65"/>
                  </a:lnTo>
                  <a:lnTo>
                    <a:pt x="3" y="54"/>
                  </a:lnTo>
                  <a:lnTo>
                    <a:pt x="9" y="41"/>
                  </a:lnTo>
                  <a:lnTo>
                    <a:pt x="14" y="31"/>
                  </a:lnTo>
                  <a:lnTo>
                    <a:pt x="20" y="20"/>
                  </a:lnTo>
                  <a:lnTo>
                    <a:pt x="27" y="1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5" y="51"/>
                  </a:lnTo>
                  <a:lnTo>
                    <a:pt x="58" y="63"/>
                  </a:lnTo>
                  <a:lnTo>
                    <a:pt x="54" y="76"/>
                  </a:lnTo>
                  <a:lnTo>
                    <a:pt x="52" y="90"/>
                  </a:lnTo>
                  <a:lnTo>
                    <a:pt x="54" y="103"/>
                  </a:lnTo>
                  <a:lnTo>
                    <a:pt x="58" y="116"/>
                  </a:lnTo>
                  <a:lnTo>
                    <a:pt x="65" y="12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43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9"/>
                  </a:lnTo>
                  <a:close/>
                </a:path>
              </a:pathLst>
            </a:custGeom>
            <a:solidFill>
              <a:srgbClr val="DB0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9" name="Freeform 65"/>
            <p:cNvSpPr>
              <a:spLocks/>
            </p:cNvSpPr>
            <p:nvPr userDrawn="1"/>
          </p:nvSpPr>
          <p:spPr bwMode="auto">
            <a:xfrm>
              <a:off x="717550" y="933450"/>
              <a:ext cx="152400" cy="100013"/>
            </a:xfrm>
            <a:custGeom>
              <a:avLst/>
              <a:gdLst>
                <a:gd name="T0" fmla="*/ 94 w 96"/>
                <a:gd name="T1" fmla="*/ 63 h 63"/>
                <a:gd name="T2" fmla="*/ 81 w 96"/>
                <a:gd name="T3" fmla="*/ 63 h 63"/>
                <a:gd name="T4" fmla="*/ 81 w 96"/>
                <a:gd name="T5" fmla="*/ 63 h 63"/>
                <a:gd name="T6" fmla="*/ 80 w 96"/>
                <a:gd name="T7" fmla="*/ 63 h 63"/>
                <a:gd name="T8" fmla="*/ 80 w 96"/>
                <a:gd name="T9" fmla="*/ 62 h 63"/>
                <a:gd name="T10" fmla="*/ 80 w 96"/>
                <a:gd name="T11" fmla="*/ 20 h 63"/>
                <a:gd name="T12" fmla="*/ 80 w 96"/>
                <a:gd name="T13" fmla="*/ 20 h 63"/>
                <a:gd name="T14" fmla="*/ 80 w 96"/>
                <a:gd name="T15" fmla="*/ 16 h 63"/>
                <a:gd name="T16" fmla="*/ 78 w 96"/>
                <a:gd name="T17" fmla="*/ 13 h 63"/>
                <a:gd name="T18" fmla="*/ 74 w 96"/>
                <a:gd name="T19" fmla="*/ 11 h 63"/>
                <a:gd name="T20" fmla="*/ 71 w 96"/>
                <a:gd name="T21" fmla="*/ 11 h 63"/>
                <a:gd name="T22" fmla="*/ 71 w 96"/>
                <a:gd name="T23" fmla="*/ 11 h 63"/>
                <a:gd name="T24" fmla="*/ 60 w 96"/>
                <a:gd name="T25" fmla="*/ 11 h 63"/>
                <a:gd name="T26" fmla="*/ 56 w 96"/>
                <a:gd name="T27" fmla="*/ 13 h 63"/>
                <a:gd name="T28" fmla="*/ 56 w 96"/>
                <a:gd name="T29" fmla="*/ 62 h 63"/>
                <a:gd name="T30" fmla="*/ 56 w 96"/>
                <a:gd name="T31" fmla="*/ 62 h 63"/>
                <a:gd name="T32" fmla="*/ 56 w 96"/>
                <a:gd name="T33" fmla="*/ 63 h 63"/>
                <a:gd name="T34" fmla="*/ 54 w 96"/>
                <a:gd name="T35" fmla="*/ 63 h 63"/>
                <a:gd name="T36" fmla="*/ 42 w 96"/>
                <a:gd name="T37" fmla="*/ 63 h 63"/>
                <a:gd name="T38" fmla="*/ 42 w 96"/>
                <a:gd name="T39" fmla="*/ 63 h 63"/>
                <a:gd name="T40" fmla="*/ 40 w 96"/>
                <a:gd name="T41" fmla="*/ 63 h 63"/>
                <a:gd name="T42" fmla="*/ 40 w 96"/>
                <a:gd name="T43" fmla="*/ 62 h 63"/>
                <a:gd name="T44" fmla="*/ 40 w 96"/>
                <a:gd name="T45" fmla="*/ 20 h 63"/>
                <a:gd name="T46" fmla="*/ 40 w 96"/>
                <a:gd name="T47" fmla="*/ 20 h 63"/>
                <a:gd name="T48" fmla="*/ 40 w 96"/>
                <a:gd name="T49" fmla="*/ 16 h 63"/>
                <a:gd name="T50" fmla="*/ 38 w 96"/>
                <a:gd name="T51" fmla="*/ 13 h 63"/>
                <a:gd name="T52" fmla="*/ 34 w 96"/>
                <a:gd name="T53" fmla="*/ 11 h 63"/>
                <a:gd name="T54" fmla="*/ 31 w 96"/>
                <a:gd name="T55" fmla="*/ 11 h 63"/>
                <a:gd name="T56" fmla="*/ 31 w 96"/>
                <a:gd name="T57" fmla="*/ 11 h 63"/>
                <a:gd name="T58" fmla="*/ 22 w 96"/>
                <a:gd name="T59" fmla="*/ 11 h 63"/>
                <a:gd name="T60" fmla="*/ 16 w 96"/>
                <a:gd name="T61" fmla="*/ 13 h 63"/>
                <a:gd name="T62" fmla="*/ 16 w 96"/>
                <a:gd name="T63" fmla="*/ 62 h 63"/>
                <a:gd name="T64" fmla="*/ 16 w 96"/>
                <a:gd name="T65" fmla="*/ 62 h 63"/>
                <a:gd name="T66" fmla="*/ 16 w 96"/>
                <a:gd name="T67" fmla="*/ 63 h 63"/>
                <a:gd name="T68" fmla="*/ 14 w 96"/>
                <a:gd name="T69" fmla="*/ 63 h 63"/>
                <a:gd name="T70" fmla="*/ 2 w 96"/>
                <a:gd name="T71" fmla="*/ 63 h 63"/>
                <a:gd name="T72" fmla="*/ 2 w 96"/>
                <a:gd name="T73" fmla="*/ 63 h 63"/>
                <a:gd name="T74" fmla="*/ 0 w 96"/>
                <a:gd name="T75" fmla="*/ 63 h 63"/>
                <a:gd name="T76" fmla="*/ 0 w 96"/>
                <a:gd name="T77" fmla="*/ 62 h 63"/>
                <a:gd name="T78" fmla="*/ 0 w 96"/>
                <a:gd name="T79" fmla="*/ 11 h 63"/>
                <a:gd name="T80" fmla="*/ 0 w 96"/>
                <a:gd name="T81" fmla="*/ 11 h 63"/>
                <a:gd name="T82" fmla="*/ 0 w 96"/>
                <a:gd name="T83" fmla="*/ 7 h 63"/>
                <a:gd name="T84" fmla="*/ 2 w 96"/>
                <a:gd name="T85" fmla="*/ 5 h 63"/>
                <a:gd name="T86" fmla="*/ 9 w 96"/>
                <a:gd name="T87" fmla="*/ 3 h 63"/>
                <a:gd name="T88" fmla="*/ 9 w 96"/>
                <a:gd name="T89" fmla="*/ 3 h 63"/>
                <a:gd name="T90" fmla="*/ 20 w 96"/>
                <a:gd name="T91" fmla="*/ 0 h 63"/>
                <a:gd name="T92" fmla="*/ 32 w 96"/>
                <a:gd name="T93" fmla="*/ 0 h 63"/>
                <a:gd name="T94" fmla="*/ 32 w 96"/>
                <a:gd name="T95" fmla="*/ 0 h 63"/>
                <a:gd name="T96" fmla="*/ 42 w 96"/>
                <a:gd name="T97" fmla="*/ 2 h 63"/>
                <a:gd name="T98" fmla="*/ 49 w 96"/>
                <a:gd name="T99" fmla="*/ 3 h 63"/>
                <a:gd name="T100" fmla="*/ 49 w 96"/>
                <a:gd name="T101" fmla="*/ 3 h 63"/>
                <a:gd name="T102" fmla="*/ 58 w 96"/>
                <a:gd name="T103" fmla="*/ 2 h 63"/>
                <a:gd name="T104" fmla="*/ 72 w 96"/>
                <a:gd name="T105" fmla="*/ 0 h 63"/>
                <a:gd name="T106" fmla="*/ 72 w 96"/>
                <a:gd name="T107" fmla="*/ 0 h 63"/>
                <a:gd name="T108" fmla="*/ 81 w 96"/>
                <a:gd name="T109" fmla="*/ 0 h 63"/>
                <a:gd name="T110" fmla="*/ 89 w 96"/>
                <a:gd name="T111" fmla="*/ 3 h 63"/>
                <a:gd name="T112" fmla="*/ 94 w 96"/>
                <a:gd name="T113" fmla="*/ 9 h 63"/>
                <a:gd name="T114" fmla="*/ 96 w 96"/>
                <a:gd name="T115" fmla="*/ 18 h 63"/>
                <a:gd name="T116" fmla="*/ 96 w 96"/>
                <a:gd name="T117" fmla="*/ 62 h 63"/>
                <a:gd name="T118" fmla="*/ 96 w 96"/>
                <a:gd name="T119" fmla="*/ 62 h 63"/>
                <a:gd name="T120" fmla="*/ 94 w 96"/>
                <a:gd name="T121" fmla="*/ 63 h 63"/>
                <a:gd name="T122" fmla="*/ 94 w 96"/>
                <a:gd name="T123" fmla="*/ 63 h 63"/>
                <a:gd name="T124" fmla="*/ 94 w 96"/>
                <a:gd name="T1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63">
                  <a:moveTo>
                    <a:pt x="94" y="63"/>
                  </a:moveTo>
                  <a:lnTo>
                    <a:pt x="81" y="63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2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0" y="11"/>
                  </a:lnTo>
                  <a:lnTo>
                    <a:pt x="56" y="13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2" y="11"/>
                  </a:lnTo>
                  <a:lnTo>
                    <a:pt x="16" y="13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9" y="3"/>
                  </a:lnTo>
                  <a:lnTo>
                    <a:pt x="94" y="9"/>
                  </a:lnTo>
                  <a:lnTo>
                    <a:pt x="96" y="1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0" name="Freeform 66"/>
            <p:cNvSpPr>
              <a:spLocks/>
            </p:cNvSpPr>
            <p:nvPr userDrawn="1"/>
          </p:nvSpPr>
          <p:spPr bwMode="auto">
            <a:xfrm>
              <a:off x="893763" y="933450"/>
              <a:ext cx="88900" cy="100013"/>
            </a:xfrm>
            <a:custGeom>
              <a:avLst/>
              <a:gdLst>
                <a:gd name="T0" fmla="*/ 54 w 56"/>
                <a:gd name="T1" fmla="*/ 63 h 63"/>
                <a:gd name="T2" fmla="*/ 41 w 56"/>
                <a:gd name="T3" fmla="*/ 63 h 63"/>
                <a:gd name="T4" fmla="*/ 41 w 56"/>
                <a:gd name="T5" fmla="*/ 63 h 63"/>
                <a:gd name="T6" fmla="*/ 39 w 56"/>
                <a:gd name="T7" fmla="*/ 63 h 63"/>
                <a:gd name="T8" fmla="*/ 39 w 56"/>
                <a:gd name="T9" fmla="*/ 62 h 63"/>
                <a:gd name="T10" fmla="*/ 39 w 56"/>
                <a:gd name="T11" fmla="*/ 20 h 63"/>
                <a:gd name="T12" fmla="*/ 39 w 56"/>
                <a:gd name="T13" fmla="*/ 20 h 63"/>
                <a:gd name="T14" fmla="*/ 39 w 56"/>
                <a:gd name="T15" fmla="*/ 16 h 63"/>
                <a:gd name="T16" fmla="*/ 38 w 56"/>
                <a:gd name="T17" fmla="*/ 13 h 63"/>
                <a:gd name="T18" fmla="*/ 34 w 56"/>
                <a:gd name="T19" fmla="*/ 11 h 63"/>
                <a:gd name="T20" fmla="*/ 30 w 56"/>
                <a:gd name="T21" fmla="*/ 11 h 63"/>
                <a:gd name="T22" fmla="*/ 30 w 56"/>
                <a:gd name="T23" fmla="*/ 11 h 63"/>
                <a:gd name="T24" fmla="*/ 21 w 56"/>
                <a:gd name="T25" fmla="*/ 11 h 63"/>
                <a:gd name="T26" fmla="*/ 16 w 56"/>
                <a:gd name="T27" fmla="*/ 13 h 63"/>
                <a:gd name="T28" fmla="*/ 16 w 56"/>
                <a:gd name="T29" fmla="*/ 62 h 63"/>
                <a:gd name="T30" fmla="*/ 16 w 56"/>
                <a:gd name="T31" fmla="*/ 62 h 63"/>
                <a:gd name="T32" fmla="*/ 16 w 56"/>
                <a:gd name="T33" fmla="*/ 63 h 63"/>
                <a:gd name="T34" fmla="*/ 14 w 56"/>
                <a:gd name="T35" fmla="*/ 63 h 63"/>
                <a:gd name="T36" fmla="*/ 1 w 56"/>
                <a:gd name="T37" fmla="*/ 63 h 63"/>
                <a:gd name="T38" fmla="*/ 1 w 56"/>
                <a:gd name="T39" fmla="*/ 63 h 63"/>
                <a:gd name="T40" fmla="*/ 1 w 56"/>
                <a:gd name="T41" fmla="*/ 63 h 63"/>
                <a:gd name="T42" fmla="*/ 0 w 56"/>
                <a:gd name="T43" fmla="*/ 62 h 63"/>
                <a:gd name="T44" fmla="*/ 0 w 56"/>
                <a:gd name="T45" fmla="*/ 11 h 63"/>
                <a:gd name="T46" fmla="*/ 0 w 56"/>
                <a:gd name="T47" fmla="*/ 11 h 63"/>
                <a:gd name="T48" fmla="*/ 0 w 56"/>
                <a:gd name="T49" fmla="*/ 7 h 63"/>
                <a:gd name="T50" fmla="*/ 1 w 56"/>
                <a:gd name="T51" fmla="*/ 5 h 63"/>
                <a:gd name="T52" fmla="*/ 9 w 56"/>
                <a:gd name="T53" fmla="*/ 3 h 63"/>
                <a:gd name="T54" fmla="*/ 9 w 56"/>
                <a:gd name="T55" fmla="*/ 3 h 63"/>
                <a:gd name="T56" fmla="*/ 19 w 56"/>
                <a:gd name="T57" fmla="*/ 0 h 63"/>
                <a:gd name="T58" fmla="*/ 32 w 56"/>
                <a:gd name="T59" fmla="*/ 0 h 63"/>
                <a:gd name="T60" fmla="*/ 32 w 56"/>
                <a:gd name="T61" fmla="*/ 0 h 63"/>
                <a:gd name="T62" fmla="*/ 43 w 56"/>
                <a:gd name="T63" fmla="*/ 0 h 63"/>
                <a:gd name="T64" fmla="*/ 49 w 56"/>
                <a:gd name="T65" fmla="*/ 3 h 63"/>
                <a:gd name="T66" fmla="*/ 54 w 56"/>
                <a:gd name="T67" fmla="*/ 9 h 63"/>
                <a:gd name="T68" fmla="*/ 56 w 56"/>
                <a:gd name="T69" fmla="*/ 18 h 63"/>
                <a:gd name="T70" fmla="*/ 56 w 56"/>
                <a:gd name="T71" fmla="*/ 62 h 63"/>
                <a:gd name="T72" fmla="*/ 56 w 56"/>
                <a:gd name="T73" fmla="*/ 62 h 63"/>
                <a:gd name="T74" fmla="*/ 54 w 56"/>
                <a:gd name="T75" fmla="*/ 63 h 63"/>
                <a:gd name="T76" fmla="*/ 54 w 56"/>
                <a:gd name="T77" fmla="*/ 63 h 63"/>
                <a:gd name="T78" fmla="*/ 54 w 56"/>
                <a:gd name="T7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3">
                  <a:moveTo>
                    <a:pt x="54" y="63"/>
                  </a:moveTo>
                  <a:lnTo>
                    <a:pt x="41" y="63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8" y="13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1" y="11"/>
                  </a:lnTo>
                  <a:lnTo>
                    <a:pt x="16" y="13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9"/>
                  </a:lnTo>
                  <a:lnTo>
                    <a:pt x="56" y="1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1" name="Freeform 67"/>
            <p:cNvSpPr>
              <a:spLocks/>
            </p:cNvSpPr>
            <p:nvPr userDrawn="1"/>
          </p:nvSpPr>
          <p:spPr bwMode="auto">
            <a:xfrm>
              <a:off x="1004888" y="936625"/>
              <a:ext cx="26988" cy="96838"/>
            </a:xfrm>
            <a:custGeom>
              <a:avLst/>
              <a:gdLst>
                <a:gd name="T0" fmla="*/ 15 w 17"/>
                <a:gd name="T1" fmla="*/ 61 h 61"/>
                <a:gd name="T2" fmla="*/ 2 w 17"/>
                <a:gd name="T3" fmla="*/ 61 h 61"/>
                <a:gd name="T4" fmla="*/ 2 w 17"/>
                <a:gd name="T5" fmla="*/ 61 h 61"/>
                <a:gd name="T6" fmla="*/ 2 w 17"/>
                <a:gd name="T7" fmla="*/ 61 h 61"/>
                <a:gd name="T8" fmla="*/ 0 w 17"/>
                <a:gd name="T9" fmla="*/ 60 h 61"/>
                <a:gd name="T10" fmla="*/ 0 w 17"/>
                <a:gd name="T11" fmla="*/ 1 h 61"/>
                <a:gd name="T12" fmla="*/ 0 w 17"/>
                <a:gd name="T13" fmla="*/ 1 h 61"/>
                <a:gd name="T14" fmla="*/ 2 w 17"/>
                <a:gd name="T15" fmla="*/ 1 h 61"/>
                <a:gd name="T16" fmla="*/ 2 w 17"/>
                <a:gd name="T17" fmla="*/ 0 h 61"/>
                <a:gd name="T18" fmla="*/ 15 w 17"/>
                <a:gd name="T19" fmla="*/ 0 h 61"/>
                <a:gd name="T20" fmla="*/ 15 w 17"/>
                <a:gd name="T21" fmla="*/ 0 h 61"/>
                <a:gd name="T22" fmla="*/ 17 w 17"/>
                <a:gd name="T23" fmla="*/ 1 h 61"/>
                <a:gd name="T24" fmla="*/ 17 w 17"/>
                <a:gd name="T25" fmla="*/ 1 h 61"/>
                <a:gd name="T26" fmla="*/ 17 w 17"/>
                <a:gd name="T27" fmla="*/ 60 h 61"/>
                <a:gd name="T28" fmla="*/ 17 w 17"/>
                <a:gd name="T29" fmla="*/ 60 h 61"/>
                <a:gd name="T30" fmla="*/ 17 w 17"/>
                <a:gd name="T31" fmla="*/ 61 h 61"/>
                <a:gd name="T32" fmla="*/ 15 w 17"/>
                <a:gd name="T33" fmla="*/ 61 h 61"/>
                <a:gd name="T34" fmla="*/ 15 w 17"/>
                <a:gd name="T3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1">
                  <a:moveTo>
                    <a:pt x="15" y="61"/>
                  </a:move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2" name="Freeform 68"/>
            <p:cNvSpPr>
              <a:spLocks/>
            </p:cNvSpPr>
            <p:nvPr userDrawn="1"/>
          </p:nvSpPr>
          <p:spPr bwMode="auto">
            <a:xfrm>
              <a:off x="1050925" y="936625"/>
              <a:ext cx="92075" cy="96838"/>
            </a:xfrm>
            <a:custGeom>
              <a:avLst/>
              <a:gdLst>
                <a:gd name="T0" fmla="*/ 40 w 58"/>
                <a:gd name="T1" fmla="*/ 60 h 61"/>
                <a:gd name="T2" fmla="*/ 40 w 58"/>
                <a:gd name="T3" fmla="*/ 60 h 61"/>
                <a:gd name="T4" fmla="*/ 40 w 58"/>
                <a:gd name="T5" fmla="*/ 61 h 61"/>
                <a:gd name="T6" fmla="*/ 38 w 58"/>
                <a:gd name="T7" fmla="*/ 61 h 61"/>
                <a:gd name="T8" fmla="*/ 18 w 58"/>
                <a:gd name="T9" fmla="*/ 61 h 61"/>
                <a:gd name="T10" fmla="*/ 18 w 58"/>
                <a:gd name="T11" fmla="*/ 61 h 61"/>
                <a:gd name="T12" fmla="*/ 18 w 58"/>
                <a:gd name="T13" fmla="*/ 61 h 61"/>
                <a:gd name="T14" fmla="*/ 17 w 58"/>
                <a:gd name="T15" fmla="*/ 60 h 61"/>
                <a:gd name="T16" fmla="*/ 0 w 58"/>
                <a:gd name="T17" fmla="*/ 1 h 61"/>
                <a:gd name="T18" fmla="*/ 0 w 58"/>
                <a:gd name="T19" fmla="*/ 1 h 61"/>
                <a:gd name="T20" fmla="*/ 0 w 58"/>
                <a:gd name="T21" fmla="*/ 1 h 61"/>
                <a:gd name="T22" fmla="*/ 0 w 58"/>
                <a:gd name="T23" fmla="*/ 1 h 61"/>
                <a:gd name="T24" fmla="*/ 0 w 58"/>
                <a:gd name="T25" fmla="*/ 0 h 61"/>
                <a:gd name="T26" fmla="*/ 2 w 58"/>
                <a:gd name="T27" fmla="*/ 0 h 61"/>
                <a:gd name="T28" fmla="*/ 13 w 58"/>
                <a:gd name="T29" fmla="*/ 0 h 61"/>
                <a:gd name="T30" fmla="*/ 13 w 58"/>
                <a:gd name="T31" fmla="*/ 0 h 61"/>
                <a:gd name="T32" fmla="*/ 15 w 58"/>
                <a:gd name="T33" fmla="*/ 0 h 61"/>
                <a:gd name="T34" fmla="*/ 17 w 58"/>
                <a:gd name="T35" fmla="*/ 1 h 61"/>
                <a:gd name="T36" fmla="*/ 29 w 58"/>
                <a:gd name="T37" fmla="*/ 50 h 61"/>
                <a:gd name="T38" fmla="*/ 29 w 58"/>
                <a:gd name="T39" fmla="*/ 50 h 61"/>
                <a:gd name="T40" fmla="*/ 40 w 58"/>
                <a:gd name="T41" fmla="*/ 1 h 61"/>
                <a:gd name="T42" fmla="*/ 40 w 58"/>
                <a:gd name="T43" fmla="*/ 1 h 61"/>
                <a:gd name="T44" fmla="*/ 42 w 58"/>
                <a:gd name="T45" fmla="*/ 0 h 61"/>
                <a:gd name="T46" fmla="*/ 44 w 58"/>
                <a:gd name="T47" fmla="*/ 0 h 61"/>
                <a:gd name="T48" fmla="*/ 57 w 58"/>
                <a:gd name="T49" fmla="*/ 0 h 61"/>
                <a:gd name="T50" fmla="*/ 57 w 58"/>
                <a:gd name="T51" fmla="*/ 0 h 61"/>
                <a:gd name="T52" fmla="*/ 57 w 58"/>
                <a:gd name="T53" fmla="*/ 0 h 61"/>
                <a:gd name="T54" fmla="*/ 58 w 58"/>
                <a:gd name="T55" fmla="*/ 1 h 61"/>
                <a:gd name="T56" fmla="*/ 58 w 58"/>
                <a:gd name="T57" fmla="*/ 1 h 61"/>
                <a:gd name="T58" fmla="*/ 58 w 58"/>
                <a:gd name="T59" fmla="*/ 1 h 61"/>
                <a:gd name="T60" fmla="*/ 40 w 58"/>
                <a:gd name="T6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61">
                  <a:moveTo>
                    <a:pt x="40" y="60"/>
                  </a:moveTo>
                  <a:lnTo>
                    <a:pt x="40" y="60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3" name="Freeform 69"/>
            <p:cNvSpPr>
              <a:spLocks noEditPoints="1"/>
            </p:cNvSpPr>
            <p:nvPr userDrawn="1"/>
          </p:nvSpPr>
          <p:spPr bwMode="auto">
            <a:xfrm>
              <a:off x="1155700" y="933450"/>
              <a:ext cx="85725" cy="103188"/>
            </a:xfrm>
            <a:custGeom>
              <a:avLst/>
              <a:gdLst>
                <a:gd name="T0" fmla="*/ 43 w 54"/>
                <a:gd name="T1" fmla="*/ 63 h 65"/>
                <a:gd name="T2" fmla="*/ 27 w 54"/>
                <a:gd name="T3" fmla="*/ 65 h 65"/>
                <a:gd name="T4" fmla="*/ 9 w 54"/>
                <a:gd name="T5" fmla="*/ 62 h 65"/>
                <a:gd name="T6" fmla="*/ 1 w 54"/>
                <a:gd name="T7" fmla="*/ 56 h 65"/>
                <a:gd name="T8" fmla="*/ 0 w 54"/>
                <a:gd name="T9" fmla="*/ 45 h 65"/>
                <a:gd name="T10" fmla="*/ 1 w 54"/>
                <a:gd name="T11" fmla="*/ 36 h 65"/>
                <a:gd name="T12" fmla="*/ 12 w 54"/>
                <a:gd name="T13" fmla="*/ 27 h 65"/>
                <a:gd name="T14" fmla="*/ 40 w 54"/>
                <a:gd name="T15" fmla="*/ 23 h 65"/>
                <a:gd name="T16" fmla="*/ 40 w 54"/>
                <a:gd name="T17" fmla="*/ 20 h 65"/>
                <a:gd name="T18" fmla="*/ 36 w 54"/>
                <a:gd name="T19" fmla="*/ 13 h 65"/>
                <a:gd name="T20" fmla="*/ 27 w 54"/>
                <a:gd name="T21" fmla="*/ 11 h 65"/>
                <a:gd name="T22" fmla="*/ 14 w 54"/>
                <a:gd name="T23" fmla="*/ 13 h 65"/>
                <a:gd name="T24" fmla="*/ 7 w 54"/>
                <a:gd name="T25" fmla="*/ 14 h 65"/>
                <a:gd name="T26" fmla="*/ 5 w 54"/>
                <a:gd name="T27" fmla="*/ 14 h 65"/>
                <a:gd name="T28" fmla="*/ 3 w 54"/>
                <a:gd name="T29" fmla="*/ 5 h 65"/>
                <a:gd name="T30" fmla="*/ 3 w 54"/>
                <a:gd name="T31" fmla="*/ 5 h 65"/>
                <a:gd name="T32" fmla="*/ 3 w 54"/>
                <a:gd name="T33" fmla="*/ 3 h 65"/>
                <a:gd name="T34" fmla="*/ 30 w 54"/>
                <a:gd name="T35" fmla="*/ 0 h 65"/>
                <a:gd name="T36" fmla="*/ 41 w 54"/>
                <a:gd name="T37" fmla="*/ 0 h 65"/>
                <a:gd name="T38" fmla="*/ 49 w 54"/>
                <a:gd name="T39" fmla="*/ 3 h 65"/>
                <a:gd name="T40" fmla="*/ 54 w 54"/>
                <a:gd name="T41" fmla="*/ 9 h 65"/>
                <a:gd name="T42" fmla="*/ 54 w 54"/>
                <a:gd name="T43" fmla="*/ 51 h 65"/>
                <a:gd name="T44" fmla="*/ 54 w 54"/>
                <a:gd name="T45" fmla="*/ 56 h 65"/>
                <a:gd name="T46" fmla="*/ 49 w 54"/>
                <a:gd name="T47" fmla="*/ 62 h 65"/>
                <a:gd name="T48" fmla="*/ 43 w 54"/>
                <a:gd name="T49" fmla="*/ 63 h 65"/>
                <a:gd name="T50" fmla="*/ 25 w 54"/>
                <a:gd name="T51" fmla="*/ 34 h 65"/>
                <a:gd name="T52" fmla="*/ 21 w 54"/>
                <a:gd name="T53" fmla="*/ 36 h 65"/>
                <a:gd name="T54" fmla="*/ 16 w 54"/>
                <a:gd name="T55" fmla="*/ 40 h 65"/>
                <a:gd name="T56" fmla="*/ 16 w 54"/>
                <a:gd name="T57" fmla="*/ 45 h 65"/>
                <a:gd name="T58" fmla="*/ 20 w 54"/>
                <a:gd name="T59" fmla="*/ 52 h 65"/>
                <a:gd name="T60" fmla="*/ 29 w 54"/>
                <a:gd name="T61" fmla="*/ 54 h 65"/>
                <a:gd name="T62" fmla="*/ 40 w 54"/>
                <a:gd name="T6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65">
                  <a:moveTo>
                    <a:pt x="43" y="63"/>
                  </a:moveTo>
                  <a:lnTo>
                    <a:pt x="43" y="63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18" y="65"/>
                  </a:lnTo>
                  <a:lnTo>
                    <a:pt x="9" y="62"/>
                  </a:lnTo>
                  <a:lnTo>
                    <a:pt x="5" y="60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5" y="29"/>
                  </a:lnTo>
                  <a:lnTo>
                    <a:pt x="12" y="27"/>
                  </a:lnTo>
                  <a:lnTo>
                    <a:pt x="18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4" y="1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2" y="60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43" y="63"/>
                  </a:lnTo>
                  <a:close/>
                  <a:moveTo>
                    <a:pt x="40" y="33"/>
                  </a:moveTo>
                  <a:lnTo>
                    <a:pt x="25" y="34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40" y="52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4" name="Freeform 70"/>
            <p:cNvSpPr>
              <a:spLocks/>
            </p:cNvSpPr>
            <p:nvPr userDrawn="1"/>
          </p:nvSpPr>
          <p:spPr bwMode="auto">
            <a:xfrm>
              <a:off x="1004888" y="892175"/>
              <a:ext cx="28575" cy="30163"/>
            </a:xfrm>
            <a:custGeom>
              <a:avLst/>
              <a:gdLst>
                <a:gd name="T0" fmla="*/ 18 w 18"/>
                <a:gd name="T1" fmla="*/ 10 h 19"/>
                <a:gd name="T2" fmla="*/ 18 w 18"/>
                <a:gd name="T3" fmla="*/ 10 h 19"/>
                <a:gd name="T4" fmla="*/ 17 w 18"/>
                <a:gd name="T5" fmla="*/ 6 h 19"/>
                <a:gd name="T6" fmla="*/ 15 w 18"/>
                <a:gd name="T7" fmla="*/ 2 h 19"/>
                <a:gd name="T8" fmla="*/ 13 w 18"/>
                <a:gd name="T9" fmla="*/ 0 h 19"/>
                <a:gd name="T10" fmla="*/ 9 w 18"/>
                <a:gd name="T11" fmla="*/ 0 h 19"/>
                <a:gd name="T12" fmla="*/ 9 w 18"/>
                <a:gd name="T13" fmla="*/ 0 h 19"/>
                <a:gd name="T14" fmla="*/ 6 w 18"/>
                <a:gd name="T15" fmla="*/ 0 h 19"/>
                <a:gd name="T16" fmla="*/ 2 w 18"/>
                <a:gd name="T17" fmla="*/ 2 h 19"/>
                <a:gd name="T18" fmla="*/ 0 w 18"/>
                <a:gd name="T19" fmla="*/ 6 h 19"/>
                <a:gd name="T20" fmla="*/ 0 w 18"/>
                <a:gd name="T21" fmla="*/ 10 h 19"/>
                <a:gd name="T22" fmla="*/ 0 w 18"/>
                <a:gd name="T23" fmla="*/ 10 h 19"/>
                <a:gd name="T24" fmla="*/ 0 w 18"/>
                <a:gd name="T25" fmla="*/ 13 h 19"/>
                <a:gd name="T26" fmla="*/ 2 w 18"/>
                <a:gd name="T27" fmla="*/ 17 h 19"/>
                <a:gd name="T28" fmla="*/ 6 w 18"/>
                <a:gd name="T29" fmla="*/ 19 h 19"/>
                <a:gd name="T30" fmla="*/ 9 w 18"/>
                <a:gd name="T31" fmla="*/ 19 h 19"/>
                <a:gd name="T32" fmla="*/ 9 w 18"/>
                <a:gd name="T33" fmla="*/ 19 h 19"/>
                <a:gd name="T34" fmla="*/ 13 w 18"/>
                <a:gd name="T35" fmla="*/ 19 h 19"/>
                <a:gd name="T36" fmla="*/ 15 w 18"/>
                <a:gd name="T37" fmla="*/ 17 h 19"/>
                <a:gd name="T38" fmla="*/ 17 w 18"/>
                <a:gd name="T39" fmla="*/ 13 h 19"/>
                <a:gd name="T40" fmla="*/ 18 w 18"/>
                <a:gd name="T41" fmla="*/ 10 h 19"/>
                <a:gd name="T42" fmla="*/ 18 w 18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lnTo>
                    <a:pt x="18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5" name="Freeform 71"/>
            <p:cNvSpPr>
              <a:spLocks noEditPoints="1"/>
            </p:cNvSpPr>
            <p:nvPr userDrawn="1"/>
          </p:nvSpPr>
          <p:spPr bwMode="auto">
            <a:xfrm>
              <a:off x="593725" y="933450"/>
              <a:ext cx="103188" cy="103188"/>
            </a:xfrm>
            <a:custGeom>
              <a:avLst/>
              <a:gdLst>
                <a:gd name="T0" fmla="*/ 32 w 65"/>
                <a:gd name="T1" fmla="*/ 0 h 65"/>
                <a:gd name="T2" fmla="*/ 32 w 65"/>
                <a:gd name="T3" fmla="*/ 0 h 65"/>
                <a:gd name="T4" fmla="*/ 25 w 65"/>
                <a:gd name="T5" fmla="*/ 0 h 65"/>
                <a:gd name="T6" fmla="*/ 20 w 65"/>
                <a:gd name="T7" fmla="*/ 2 h 65"/>
                <a:gd name="T8" fmla="*/ 14 w 65"/>
                <a:gd name="T9" fmla="*/ 5 h 65"/>
                <a:gd name="T10" fmla="*/ 9 w 65"/>
                <a:gd name="T11" fmla="*/ 9 h 65"/>
                <a:gd name="T12" fmla="*/ 5 w 65"/>
                <a:gd name="T13" fmla="*/ 14 h 65"/>
                <a:gd name="T14" fmla="*/ 2 w 65"/>
                <a:gd name="T15" fmla="*/ 20 h 65"/>
                <a:gd name="T16" fmla="*/ 0 w 65"/>
                <a:gd name="T17" fmla="*/ 25 h 65"/>
                <a:gd name="T18" fmla="*/ 0 w 65"/>
                <a:gd name="T19" fmla="*/ 33 h 65"/>
                <a:gd name="T20" fmla="*/ 0 w 65"/>
                <a:gd name="T21" fmla="*/ 33 h 65"/>
                <a:gd name="T22" fmla="*/ 0 w 65"/>
                <a:gd name="T23" fmla="*/ 40 h 65"/>
                <a:gd name="T24" fmla="*/ 2 w 65"/>
                <a:gd name="T25" fmla="*/ 45 h 65"/>
                <a:gd name="T26" fmla="*/ 5 w 65"/>
                <a:gd name="T27" fmla="*/ 51 h 65"/>
                <a:gd name="T28" fmla="*/ 9 w 65"/>
                <a:gd name="T29" fmla="*/ 56 h 65"/>
                <a:gd name="T30" fmla="*/ 14 w 65"/>
                <a:gd name="T31" fmla="*/ 60 h 65"/>
                <a:gd name="T32" fmla="*/ 20 w 65"/>
                <a:gd name="T33" fmla="*/ 62 h 65"/>
                <a:gd name="T34" fmla="*/ 25 w 65"/>
                <a:gd name="T35" fmla="*/ 63 h 65"/>
                <a:gd name="T36" fmla="*/ 32 w 65"/>
                <a:gd name="T37" fmla="*/ 65 h 65"/>
                <a:gd name="T38" fmla="*/ 32 w 65"/>
                <a:gd name="T39" fmla="*/ 65 h 65"/>
                <a:gd name="T40" fmla="*/ 38 w 65"/>
                <a:gd name="T41" fmla="*/ 63 h 65"/>
                <a:gd name="T42" fmla="*/ 45 w 65"/>
                <a:gd name="T43" fmla="*/ 62 h 65"/>
                <a:gd name="T44" fmla="*/ 51 w 65"/>
                <a:gd name="T45" fmla="*/ 60 h 65"/>
                <a:gd name="T46" fmla="*/ 54 w 65"/>
                <a:gd name="T47" fmla="*/ 56 h 65"/>
                <a:gd name="T48" fmla="*/ 60 w 65"/>
                <a:gd name="T49" fmla="*/ 51 h 65"/>
                <a:gd name="T50" fmla="*/ 61 w 65"/>
                <a:gd name="T51" fmla="*/ 45 h 65"/>
                <a:gd name="T52" fmla="*/ 63 w 65"/>
                <a:gd name="T53" fmla="*/ 40 h 65"/>
                <a:gd name="T54" fmla="*/ 65 w 65"/>
                <a:gd name="T55" fmla="*/ 33 h 65"/>
                <a:gd name="T56" fmla="*/ 65 w 65"/>
                <a:gd name="T57" fmla="*/ 33 h 65"/>
                <a:gd name="T58" fmla="*/ 63 w 65"/>
                <a:gd name="T59" fmla="*/ 25 h 65"/>
                <a:gd name="T60" fmla="*/ 61 w 65"/>
                <a:gd name="T61" fmla="*/ 20 h 65"/>
                <a:gd name="T62" fmla="*/ 60 w 65"/>
                <a:gd name="T63" fmla="*/ 14 h 65"/>
                <a:gd name="T64" fmla="*/ 54 w 65"/>
                <a:gd name="T65" fmla="*/ 9 h 65"/>
                <a:gd name="T66" fmla="*/ 51 w 65"/>
                <a:gd name="T67" fmla="*/ 5 h 65"/>
                <a:gd name="T68" fmla="*/ 45 w 65"/>
                <a:gd name="T69" fmla="*/ 2 h 65"/>
                <a:gd name="T70" fmla="*/ 38 w 65"/>
                <a:gd name="T71" fmla="*/ 0 h 65"/>
                <a:gd name="T72" fmla="*/ 32 w 65"/>
                <a:gd name="T73" fmla="*/ 0 h 65"/>
                <a:gd name="T74" fmla="*/ 32 w 65"/>
                <a:gd name="T75" fmla="*/ 0 h 65"/>
                <a:gd name="T76" fmla="*/ 32 w 65"/>
                <a:gd name="T77" fmla="*/ 51 h 65"/>
                <a:gd name="T78" fmla="*/ 32 w 65"/>
                <a:gd name="T79" fmla="*/ 51 h 65"/>
                <a:gd name="T80" fmla="*/ 25 w 65"/>
                <a:gd name="T81" fmla="*/ 49 h 65"/>
                <a:gd name="T82" fmla="*/ 20 w 65"/>
                <a:gd name="T83" fmla="*/ 45 h 65"/>
                <a:gd name="T84" fmla="*/ 14 w 65"/>
                <a:gd name="T85" fmla="*/ 40 h 65"/>
                <a:gd name="T86" fmla="*/ 14 w 65"/>
                <a:gd name="T87" fmla="*/ 33 h 65"/>
                <a:gd name="T88" fmla="*/ 14 w 65"/>
                <a:gd name="T89" fmla="*/ 33 h 65"/>
                <a:gd name="T90" fmla="*/ 14 w 65"/>
                <a:gd name="T91" fmla="*/ 25 h 65"/>
                <a:gd name="T92" fmla="*/ 20 w 65"/>
                <a:gd name="T93" fmla="*/ 20 h 65"/>
                <a:gd name="T94" fmla="*/ 25 w 65"/>
                <a:gd name="T95" fmla="*/ 14 h 65"/>
                <a:gd name="T96" fmla="*/ 32 w 65"/>
                <a:gd name="T97" fmla="*/ 14 h 65"/>
                <a:gd name="T98" fmla="*/ 32 w 65"/>
                <a:gd name="T99" fmla="*/ 14 h 65"/>
                <a:gd name="T100" fmla="*/ 40 w 65"/>
                <a:gd name="T101" fmla="*/ 14 h 65"/>
                <a:gd name="T102" fmla="*/ 45 w 65"/>
                <a:gd name="T103" fmla="*/ 20 h 65"/>
                <a:gd name="T104" fmla="*/ 49 w 65"/>
                <a:gd name="T105" fmla="*/ 25 h 65"/>
                <a:gd name="T106" fmla="*/ 51 w 65"/>
                <a:gd name="T107" fmla="*/ 33 h 65"/>
                <a:gd name="T108" fmla="*/ 51 w 65"/>
                <a:gd name="T109" fmla="*/ 33 h 65"/>
                <a:gd name="T110" fmla="*/ 49 w 65"/>
                <a:gd name="T111" fmla="*/ 40 h 65"/>
                <a:gd name="T112" fmla="*/ 45 w 65"/>
                <a:gd name="T113" fmla="*/ 45 h 65"/>
                <a:gd name="T114" fmla="*/ 40 w 65"/>
                <a:gd name="T115" fmla="*/ 49 h 65"/>
                <a:gd name="T116" fmla="*/ 32 w 65"/>
                <a:gd name="T117" fmla="*/ 51 h 65"/>
                <a:gd name="T118" fmla="*/ 32 w 65"/>
                <a:gd name="T11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32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6"/>
                  </a:lnTo>
                  <a:lnTo>
                    <a:pt x="14" y="60"/>
                  </a:lnTo>
                  <a:lnTo>
                    <a:pt x="20" y="62"/>
                  </a:lnTo>
                  <a:lnTo>
                    <a:pt x="25" y="63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8" y="63"/>
                  </a:lnTo>
                  <a:lnTo>
                    <a:pt x="45" y="62"/>
                  </a:lnTo>
                  <a:lnTo>
                    <a:pt x="51" y="60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1" y="45"/>
                  </a:lnTo>
                  <a:lnTo>
                    <a:pt x="63" y="4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3" y="25"/>
                  </a:lnTo>
                  <a:lnTo>
                    <a:pt x="61" y="20"/>
                  </a:lnTo>
                  <a:lnTo>
                    <a:pt x="60" y="14"/>
                  </a:lnTo>
                  <a:lnTo>
                    <a:pt x="54" y="9"/>
                  </a:lnTo>
                  <a:lnTo>
                    <a:pt x="51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51"/>
                  </a:moveTo>
                  <a:lnTo>
                    <a:pt x="32" y="51"/>
                  </a:lnTo>
                  <a:lnTo>
                    <a:pt x="25" y="49"/>
                  </a:lnTo>
                  <a:lnTo>
                    <a:pt x="20" y="45"/>
                  </a:lnTo>
                  <a:lnTo>
                    <a:pt x="14" y="4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20" y="20"/>
                  </a:lnTo>
                  <a:lnTo>
                    <a:pt x="25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5" y="20"/>
                  </a:lnTo>
                  <a:lnTo>
                    <a:pt x="49" y="2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40"/>
                  </a:lnTo>
                  <a:lnTo>
                    <a:pt x="45" y="45"/>
                  </a:lnTo>
                  <a:lnTo>
                    <a:pt x="40" y="49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4837" y="1376680"/>
            <a:ext cx="7266039" cy="51155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58595B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sz="1600" dirty="0" smtClean="0">
                <a:solidFill>
                  <a:srgbClr val="58595B"/>
                </a:solidFill>
                <a:latin typeface="MaxPro_S-Light" panose="020B0504020101020102" pitchFamily="34" charset="-52"/>
              </a:rPr>
              <a:t>Text here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874838" y="617879"/>
            <a:ext cx="7266039" cy="56364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E7470A"/>
                </a:solidFill>
                <a:latin typeface="MaxPro_S-Light" panose="020B0504020101020102" pitchFamily="34" charset="-52"/>
              </a:defRPr>
            </a:lvl1pPr>
          </a:lstStyle>
          <a:p>
            <a:r>
              <a:rPr lang="et-EE" dirty="0" smtClean="0"/>
              <a:t>Strateegia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9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-95251"/>
            <a:ext cx="2152650" cy="7238459"/>
          </a:xfrm>
          <a:prstGeom prst="rect">
            <a:avLst/>
          </a:prstGeom>
        </p:spPr>
      </p:pic>
      <p:sp>
        <p:nvSpPr>
          <p:cNvPr id="4" name="Freeform 65"/>
          <p:cNvSpPr>
            <a:spLocks/>
          </p:cNvSpPr>
          <p:nvPr userDrawn="1"/>
        </p:nvSpPr>
        <p:spPr bwMode="auto">
          <a:xfrm>
            <a:off x="4962525" y="2814638"/>
            <a:ext cx="233363" cy="552450"/>
          </a:xfrm>
          <a:custGeom>
            <a:avLst/>
            <a:gdLst>
              <a:gd name="T0" fmla="*/ 73 w 147"/>
              <a:gd name="T1" fmla="*/ 348 h 348"/>
              <a:gd name="T2" fmla="*/ 73 w 147"/>
              <a:gd name="T3" fmla="*/ 348 h 348"/>
              <a:gd name="T4" fmla="*/ 71 w 147"/>
              <a:gd name="T5" fmla="*/ 348 h 348"/>
              <a:gd name="T6" fmla="*/ 71 w 147"/>
              <a:gd name="T7" fmla="*/ 348 h 348"/>
              <a:gd name="T8" fmla="*/ 55 w 147"/>
              <a:gd name="T9" fmla="*/ 330 h 348"/>
              <a:gd name="T10" fmla="*/ 40 w 147"/>
              <a:gd name="T11" fmla="*/ 310 h 348"/>
              <a:gd name="T12" fmla="*/ 27 w 147"/>
              <a:gd name="T13" fmla="*/ 288 h 348"/>
              <a:gd name="T14" fmla="*/ 18 w 147"/>
              <a:gd name="T15" fmla="*/ 268 h 348"/>
              <a:gd name="T16" fmla="*/ 11 w 147"/>
              <a:gd name="T17" fmla="*/ 245 h 348"/>
              <a:gd name="T18" fmla="*/ 4 w 147"/>
              <a:gd name="T19" fmla="*/ 221 h 348"/>
              <a:gd name="T20" fmla="*/ 2 w 147"/>
              <a:gd name="T21" fmla="*/ 197 h 348"/>
              <a:gd name="T22" fmla="*/ 0 w 147"/>
              <a:gd name="T23" fmla="*/ 174 h 348"/>
              <a:gd name="T24" fmla="*/ 0 w 147"/>
              <a:gd name="T25" fmla="*/ 174 h 348"/>
              <a:gd name="T26" fmla="*/ 2 w 147"/>
              <a:gd name="T27" fmla="*/ 150 h 348"/>
              <a:gd name="T28" fmla="*/ 4 w 147"/>
              <a:gd name="T29" fmla="*/ 125 h 348"/>
              <a:gd name="T30" fmla="*/ 11 w 147"/>
              <a:gd name="T31" fmla="*/ 103 h 348"/>
              <a:gd name="T32" fmla="*/ 18 w 147"/>
              <a:gd name="T33" fmla="*/ 79 h 348"/>
              <a:gd name="T34" fmla="*/ 27 w 147"/>
              <a:gd name="T35" fmla="*/ 58 h 348"/>
              <a:gd name="T36" fmla="*/ 40 w 147"/>
              <a:gd name="T37" fmla="*/ 38 h 348"/>
              <a:gd name="T38" fmla="*/ 55 w 147"/>
              <a:gd name="T39" fmla="*/ 18 h 348"/>
              <a:gd name="T40" fmla="*/ 71 w 147"/>
              <a:gd name="T41" fmla="*/ 0 h 348"/>
              <a:gd name="T42" fmla="*/ 71 w 147"/>
              <a:gd name="T43" fmla="*/ 0 h 348"/>
              <a:gd name="T44" fmla="*/ 73 w 147"/>
              <a:gd name="T45" fmla="*/ 0 h 348"/>
              <a:gd name="T46" fmla="*/ 73 w 147"/>
              <a:gd name="T47" fmla="*/ 0 h 348"/>
              <a:gd name="T48" fmla="*/ 73 w 147"/>
              <a:gd name="T49" fmla="*/ 0 h 348"/>
              <a:gd name="T50" fmla="*/ 73 w 147"/>
              <a:gd name="T51" fmla="*/ 0 h 348"/>
              <a:gd name="T52" fmla="*/ 76 w 147"/>
              <a:gd name="T53" fmla="*/ 0 h 348"/>
              <a:gd name="T54" fmla="*/ 145 w 147"/>
              <a:gd name="T55" fmla="*/ 70 h 348"/>
              <a:gd name="T56" fmla="*/ 145 w 147"/>
              <a:gd name="T57" fmla="*/ 70 h 348"/>
              <a:gd name="T58" fmla="*/ 147 w 147"/>
              <a:gd name="T59" fmla="*/ 72 h 348"/>
              <a:gd name="T60" fmla="*/ 145 w 147"/>
              <a:gd name="T61" fmla="*/ 76 h 348"/>
              <a:gd name="T62" fmla="*/ 145 w 147"/>
              <a:gd name="T63" fmla="*/ 76 h 348"/>
              <a:gd name="T64" fmla="*/ 136 w 147"/>
              <a:gd name="T65" fmla="*/ 85 h 348"/>
              <a:gd name="T66" fmla="*/ 129 w 147"/>
              <a:gd name="T67" fmla="*/ 96 h 348"/>
              <a:gd name="T68" fmla="*/ 122 w 147"/>
              <a:gd name="T69" fmla="*/ 108 h 348"/>
              <a:gd name="T70" fmla="*/ 116 w 147"/>
              <a:gd name="T71" fmla="*/ 121 h 348"/>
              <a:gd name="T72" fmla="*/ 113 w 147"/>
              <a:gd name="T73" fmla="*/ 134 h 348"/>
              <a:gd name="T74" fmla="*/ 109 w 147"/>
              <a:gd name="T75" fmla="*/ 147 h 348"/>
              <a:gd name="T76" fmla="*/ 107 w 147"/>
              <a:gd name="T77" fmla="*/ 159 h 348"/>
              <a:gd name="T78" fmla="*/ 105 w 147"/>
              <a:gd name="T79" fmla="*/ 174 h 348"/>
              <a:gd name="T80" fmla="*/ 105 w 147"/>
              <a:gd name="T81" fmla="*/ 174 h 348"/>
              <a:gd name="T82" fmla="*/ 107 w 147"/>
              <a:gd name="T83" fmla="*/ 187 h 348"/>
              <a:gd name="T84" fmla="*/ 109 w 147"/>
              <a:gd name="T85" fmla="*/ 201 h 348"/>
              <a:gd name="T86" fmla="*/ 113 w 147"/>
              <a:gd name="T87" fmla="*/ 214 h 348"/>
              <a:gd name="T88" fmla="*/ 116 w 147"/>
              <a:gd name="T89" fmla="*/ 226 h 348"/>
              <a:gd name="T90" fmla="*/ 122 w 147"/>
              <a:gd name="T91" fmla="*/ 239 h 348"/>
              <a:gd name="T92" fmla="*/ 129 w 147"/>
              <a:gd name="T93" fmla="*/ 250 h 348"/>
              <a:gd name="T94" fmla="*/ 136 w 147"/>
              <a:gd name="T95" fmla="*/ 263 h 348"/>
              <a:gd name="T96" fmla="*/ 145 w 147"/>
              <a:gd name="T97" fmla="*/ 272 h 348"/>
              <a:gd name="T98" fmla="*/ 145 w 147"/>
              <a:gd name="T99" fmla="*/ 272 h 348"/>
              <a:gd name="T100" fmla="*/ 147 w 147"/>
              <a:gd name="T101" fmla="*/ 275 h 348"/>
              <a:gd name="T102" fmla="*/ 145 w 147"/>
              <a:gd name="T103" fmla="*/ 277 h 348"/>
              <a:gd name="T104" fmla="*/ 76 w 147"/>
              <a:gd name="T105" fmla="*/ 348 h 348"/>
              <a:gd name="T106" fmla="*/ 76 w 147"/>
              <a:gd name="T107" fmla="*/ 348 h 348"/>
              <a:gd name="T108" fmla="*/ 73 w 147"/>
              <a:gd name="T109" fmla="*/ 348 h 348"/>
              <a:gd name="T110" fmla="*/ 73 w 147"/>
              <a:gd name="T111" fmla="*/ 348 h 348"/>
              <a:gd name="T112" fmla="*/ 73 w 147"/>
              <a:gd name="T113" fmla="*/ 348 h 348"/>
              <a:gd name="T114" fmla="*/ 73 w 147"/>
              <a:gd name="T11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7" h="348">
                <a:moveTo>
                  <a:pt x="73" y="348"/>
                </a:moveTo>
                <a:lnTo>
                  <a:pt x="73" y="348"/>
                </a:lnTo>
                <a:lnTo>
                  <a:pt x="71" y="348"/>
                </a:lnTo>
                <a:lnTo>
                  <a:pt x="71" y="348"/>
                </a:lnTo>
                <a:lnTo>
                  <a:pt x="55" y="330"/>
                </a:lnTo>
                <a:lnTo>
                  <a:pt x="40" y="310"/>
                </a:lnTo>
                <a:lnTo>
                  <a:pt x="27" y="288"/>
                </a:lnTo>
                <a:lnTo>
                  <a:pt x="18" y="268"/>
                </a:lnTo>
                <a:lnTo>
                  <a:pt x="11" y="245"/>
                </a:lnTo>
                <a:lnTo>
                  <a:pt x="4" y="221"/>
                </a:lnTo>
                <a:lnTo>
                  <a:pt x="2" y="197"/>
                </a:lnTo>
                <a:lnTo>
                  <a:pt x="0" y="174"/>
                </a:lnTo>
                <a:lnTo>
                  <a:pt x="0" y="174"/>
                </a:lnTo>
                <a:lnTo>
                  <a:pt x="2" y="150"/>
                </a:lnTo>
                <a:lnTo>
                  <a:pt x="4" y="125"/>
                </a:lnTo>
                <a:lnTo>
                  <a:pt x="11" y="103"/>
                </a:lnTo>
                <a:lnTo>
                  <a:pt x="18" y="79"/>
                </a:lnTo>
                <a:lnTo>
                  <a:pt x="27" y="58"/>
                </a:lnTo>
                <a:lnTo>
                  <a:pt x="40" y="38"/>
                </a:lnTo>
                <a:lnTo>
                  <a:pt x="55" y="18"/>
                </a:lnTo>
                <a:lnTo>
                  <a:pt x="71" y="0"/>
                </a:lnTo>
                <a:lnTo>
                  <a:pt x="71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3" y="0"/>
                </a:lnTo>
                <a:lnTo>
                  <a:pt x="76" y="0"/>
                </a:lnTo>
                <a:lnTo>
                  <a:pt x="145" y="70"/>
                </a:lnTo>
                <a:lnTo>
                  <a:pt x="145" y="70"/>
                </a:lnTo>
                <a:lnTo>
                  <a:pt x="147" y="72"/>
                </a:lnTo>
                <a:lnTo>
                  <a:pt x="145" y="76"/>
                </a:lnTo>
                <a:lnTo>
                  <a:pt x="145" y="76"/>
                </a:lnTo>
                <a:lnTo>
                  <a:pt x="136" y="85"/>
                </a:lnTo>
                <a:lnTo>
                  <a:pt x="129" y="96"/>
                </a:lnTo>
                <a:lnTo>
                  <a:pt x="122" y="108"/>
                </a:lnTo>
                <a:lnTo>
                  <a:pt x="116" y="121"/>
                </a:lnTo>
                <a:lnTo>
                  <a:pt x="113" y="134"/>
                </a:lnTo>
                <a:lnTo>
                  <a:pt x="109" y="147"/>
                </a:lnTo>
                <a:lnTo>
                  <a:pt x="107" y="159"/>
                </a:lnTo>
                <a:lnTo>
                  <a:pt x="105" y="174"/>
                </a:lnTo>
                <a:lnTo>
                  <a:pt x="105" y="174"/>
                </a:lnTo>
                <a:lnTo>
                  <a:pt x="107" y="187"/>
                </a:lnTo>
                <a:lnTo>
                  <a:pt x="109" y="201"/>
                </a:lnTo>
                <a:lnTo>
                  <a:pt x="113" y="214"/>
                </a:lnTo>
                <a:lnTo>
                  <a:pt x="116" y="226"/>
                </a:lnTo>
                <a:lnTo>
                  <a:pt x="122" y="239"/>
                </a:lnTo>
                <a:lnTo>
                  <a:pt x="129" y="250"/>
                </a:lnTo>
                <a:lnTo>
                  <a:pt x="136" y="263"/>
                </a:lnTo>
                <a:lnTo>
                  <a:pt x="145" y="272"/>
                </a:lnTo>
                <a:lnTo>
                  <a:pt x="145" y="272"/>
                </a:lnTo>
                <a:lnTo>
                  <a:pt x="147" y="275"/>
                </a:lnTo>
                <a:lnTo>
                  <a:pt x="145" y="277"/>
                </a:lnTo>
                <a:lnTo>
                  <a:pt x="76" y="348"/>
                </a:lnTo>
                <a:lnTo>
                  <a:pt x="76" y="348"/>
                </a:lnTo>
                <a:lnTo>
                  <a:pt x="73" y="348"/>
                </a:lnTo>
                <a:lnTo>
                  <a:pt x="73" y="348"/>
                </a:lnTo>
                <a:lnTo>
                  <a:pt x="73" y="348"/>
                </a:lnTo>
                <a:lnTo>
                  <a:pt x="73" y="348"/>
                </a:lnTo>
                <a:close/>
              </a:path>
            </a:pathLst>
          </a:custGeom>
          <a:solidFill>
            <a:srgbClr val="F15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66"/>
          <p:cNvSpPr>
            <a:spLocks/>
          </p:cNvSpPr>
          <p:nvPr userDrawn="1"/>
        </p:nvSpPr>
        <p:spPr bwMode="auto">
          <a:xfrm>
            <a:off x="4640263" y="3419475"/>
            <a:ext cx="555625" cy="233363"/>
          </a:xfrm>
          <a:custGeom>
            <a:avLst/>
            <a:gdLst>
              <a:gd name="T0" fmla="*/ 174 w 350"/>
              <a:gd name="T1" fmla="*/ 147 h 147"/>
              <a:gd name="T2" fmla="*/ 174 w 350"/>
              <a:gd name="T3" fmla="*/ 147 h 147"/>
              <a:gd name="T4" fmla="*/ 151 w 350"/>
              <a:gd name="T5" fmla="*/ 145 h 147"/>
              <a:gd name="T6" fmla="*/ 127 w 350"/>
              <a:gd name="T7" fmla="*/ 141 h 147"/>
              <a:gd name="T8" fmla="*/ 103 w 350"/>
              <a:gd name="T9" fmla="*/ 136 h 147"/>
              <a:gd name="T10" fmla="*/ 82 w 350"/>
              <a:gd name="T11" fmla="*/ 128 h 147"/>
              <a:gd name="T12" fmla="*/ 60 w 350"/>
              <a:gd name="T13" fmla="*/ 118 h 147"/>
              <a:gd name="T14" fmla="*/ 38 w 350"/>
              <a:gd name="T15" fmla="*/ 105 h 147"/>
              <a:gd name="T16" fmla="*/ 20 w 350"/>
              <a:gd name="T17" fmla="*/ 92 h 147"/>
              <a:gd name="T18" fmla="*/ 2 w 350"/>
              <a:gd name="T19" fmla="*/ 76 h 147"/>
              <a:gd name="T20" fmla="*/ 2 w 350"/>
              <a:gd name="T21" fmla="*/ 76 h 147"/>
              <a:gd name="T22" fmla="*/ 0 w 350"/>
              <a:gd name="T23" fmla="*/ 72 h 147"/>
              <a:gd name="T24" fmla="*/ 0 w 350"/>
              <a:gd name="T25" fmla="*/ 72 h 147"/>
              <a:gd name="T26" fmla="*/ 2 w 350"/>
              <a:gd name="T27" fmla="*/ 70 h 147"/>
              <a:gd name="T28" fmla="*/ 71 w 350"/>
              <a:gd name="T29" fmla="*/ 0 h 147"/>
              <a:gd name="T30" fmla="*/ 71 w 350"/>
              <a:gd name="T31" fmla="*/ 0 h 147"/>
              <a:gd name="T32" fmla="*/ 74 w 350"/>
              <a:gd name="T33" fmla="*/ 0 h 147"/>
              <a:gd name="T34" fmla="*/ 74 w 350"/>
              <a:gd name="T35" fmla="*/ 0 h 147"/>
              <a:gd name="T36" fmla="*/ 76 w 350"/>
              <a:gd name="T37" fmla="*/ 0 h 147"/>
              <a:gd name="T38" fmla="*/ 76 w 350"/>
              <a:gd name="T39" fmla="*/ 0 h 147"/>
              <a:gd name="T40" fmla="*/ 87 w 350"/>
              <a:gd name="T41" fmla="*/ 9 h 147"/>
              <a:gd name="T42" fmla="*/ 98 w 350"/>
              <a:gd name="T43" fmla="*/ 18 h 147"/>
              <a:gd name="T44" fmla="*/ 109 w 350"/>
              <a:gd name="T45" fmla="*/ 23 h 147"/>
              <a:gd name="T46" fmla="*/ 122 w 350"/>
              <a:gd name="T47" fmla="*/ 29 h 147"/>
              <a:gd name="T48" fmla="*/ 134 w 350"/>
              <a:gd name="T49" fmla="*/ 34 h 147"/>
              <a:gd name="T50" fmla="*/ 147 w 350"/>
              <a:gd name="T51" fmla="*/ 38 h 147"/>
              <a:gd name="T52" fmla="*/ 162 w 350"/>
              <a:gd name="T53" fmla="*/ 40 h 147"/>
              <a:gd name="T54" fmla="*/ 174 w 350"/>
              <a:gd name="T55" fmla="*/ 40 h 147"/>
              <a:gd name="T56" fmla="*/ 174 w 350"/>
              <a:gd name="T57" fmla="*/ 40 h 147"/>
              <a:gd name="T58" fmla="*/ 189 w 350"/>
              <a:gd name="T59" fmla="*/ 40 h 147"/>
              <a:gd name="T60" fmla="*/ 201 w 350"/>
              <a:gd name="T61" fmla="*/ 38 h 147"/>
              <a:gd name="T62" fmla="*/ 216 w 350"/>
              <a:gd name="T63" fmla="*/ 34 h 147"/>
              <a:gd name="T64" fmla="*/ 229 w 350"/>
              <a:gd name="T65" fmla="*/ 29 h 147"/>
              <a:gd name="T66" fmla="*/ 240 w 350"/>
              <a:gd name="T67" fmla="*/ 23 h 147"/>
              <a:gd name="T68" fmla="*/ 252 w 350"/>
              <a:gd name="T69" fmla="*/ 18 h 147"/>
              <a:gd name="T70" fmla="*/ 263 w 350"/>
              <a:gd name="T71" fmla="*/ 9 h 147"/>
              <a:gd name="T72" fmla="*/ 274 w 350"/>
              <a:gd name="T73" fmla="*/ 0 h 147"/>
              <a:gd name="T74" fmla="*/ 274 w 350"/>
              <a:gd name="T75" fmla="*/ 0 h 147"/>
              <a:gd name="T76" fmla="*/ 276 w 350"/>
              <a:gd name="T77" fmla="*/ 0 h 147"/>
              <a:gd name="T78" fmla="*/ 276 w 350"/>
              <a:gd name="T79" fmla="*/ 0 h 147"/>
              <a:gd name="T80" fmla="*/ 279 w 350"/>
              <a:gd name="T81" fmla="*/ 0 h 147"/>
              <a:gd name="T82" fmla="*/ 348 w 350"/>
              <a:gd name="T83" fmla="*/ 70 h 147"/>
              <a:gd name="T84" fmla="*/ 348 w 350"/>
              <a:gd name="T85" fmla="*/ 70 h 147"/>
              <a:gd name="T86" fmla="*/ 350 w 350"/>
              <a:gd name="T87" fmla="*/ 72 h 147"/>
              <a:gd name="T88" fmla="*/ 350 w 350"/>
              <a:gd name="T89" fmla="*/ 72 h 147"/>
              <a:gd name="T90" fmla="*/ 348 w 350"/>
              <a:gd name="T91" fmla="*/ 76 h 147"/>
              <a:gd name="T92" fmla="*/ 348 w 350"/>
              <a:gd name="T93" fmla="*/ 76 h 147"/>
              <a:gd name="T94" fmla="*/ 330 w 350"/>
              <a:gd name="T95" fmla="*/ 92 h 147"/>
              <a:gd name="T96" fmla="*/ 310 w 350"/>
              <a:gd name="T97" fmla="*/ 105 h 147"/>
              <a:gd name="T98" fmla="*/ 290 w 350"/>
              <a:gd name="T99" fmla="*/ 118 h 147"/>
              <a:gd name="T100" fmla="*/ 269 w 350"/>
              <a:gd name="T101" fmla="*/ 128 h 147"/>
              <a:gd name="T102" fmla="*/ 247 w 350"/>
              <a:gd name="T103" fmla="*/ 136 h 147"/>
              <a:gd name="T104" fmla="*/ 223 w 350"/>
              <a:gd name="T105" fmla="*/ 141 h 147"/>
              <a:gd name="T106" fmla="*/ 200 w 350"/>
              <a:gd name="T107" fmla="*/ 145 h 147"/>
              <a:gd name="T108" fmla="*/ 174 w 350"/>
              <a:gd name="T109" fmla="*/ 147 h 147"/>
              <a:gd name="T110" fmla="*/ 174 w 350"/>
              <a:gd name="T111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0" h="147">
                <a:moveTo>
                  <a:pt x="174" y="147"/>
                </a:moveTo>
                <a:lnTo>
                  <a:pt x="174" y="147"/>
                </a:lnTo>
                <a:lnTo>
                  <a:pt x="151" y="145"/>
                </a:lnTo>
                <a:lnTo>
                  <a:pt x="127" y="141"/>
                </a:lnTo>
                <a:lnTo>
                  <a:pt x="103" y="136"/>
                </a:lnTo>
                <a:lnTo>
                  <a:pt x="82" y="128"/>
                </a:lnTo>
                <a:lnTo>
                  <a:pt x="60" y="118"/>
                </a:lnTo>
                <a:lnTo>
                  <a:pt x="38" y="105"/>
                </a:lnTo>
                <a:lnTo>
                  <a:pt x="20" y="92"/>
                </a:lnTo>
                <a:lnTo>
                  <a:pt x="2" y="76"/>
                </a:lnTo>
                <a:lnTo>
                  <a:pt x="2" y="76"/>
                </a:lnTo>
                <a:lnTo>
                  <a:pt x="0" y="72"/>
                </a:lnTo>
                <a:lnTo>
                  <a:pt x="0" y="72"/>
                </a:lnTo>
                <a:lnTo>
                  <a:pt x="2" y="70"/>
                </a:lnTo>
                <a:lnTo>
                  <a:pt x="71" y="0"/>
                </a:lnTo>
                <a:lnTo>
                  <a:pt x="71" y="0"/>
                </a:lnTo>
                <a:lnTo>
                  <a:pt x="74" y="0"/>
                </a:lnTo>
                <a:lnTo>
                  <a:pt x="74" y="0"/>
                </a:lnTo>
                <a:lnTo>
                  <a:pt x="76" y="0"/>
                </a:lnTo>
                <a:lnTo>
                  <a:pt x="76" y="0"/>
                </a:lnTo>
                <a:lnTo>
                  <a:pt x="87" y="9"/>
                </a:lnTo>
                <a:lnTo>
                  <a:pt x="98" y="18"/>
                </a:lnTo>
                <a:lnTo>
                  <a:pt x="109" y="23"/>
                </a:lnTo>
                <a:lnTo>
                  <a:pt x="122" y="29"/>
                </a:lnTo>
                <a:lnTo>
                  <a:pt x="134" y="34"/>
                </a:lnTo>
                <a:lnTo>
                  <a:pt x="147" y="38"/>
                </a:lnTo>
                <a:lnTo>
                  <a:pt x="162" y="40"/>
                </a:lnTo>
                <a:lnTo>
                  <a:pt x="174" y="40"/>
                </a:lnTo>
                <a:lnTo>
                  <a:pt x="174" y="40"/>
                </a:lnTo>
                <a:lnTo>
                  <a:pt x="189" y="40"/>
                </a:lnTo>
                <a:lnTo>
                  <a:pt x="201" y="38"/>
                </a:lnTo>
                <a:lnTo>
                  <a:pt x="216" y="34"/>
                </a:lnTo>
                <a:lnTo>
                  <a:pt x="229" y="29"/>
                </a:lnTo>
                <a:lnTo>
                  <a:pt x="240" y="23"/>
                </a:lnTo>
                <a:lnTo>
                  <a:pt x="252" y="18"/>
                </a:lnTo>
                <a:lnTo>
                  <a:pt x="263" y="9"/>
                </a:lnTo>
                <a:lnTo>
                  <a:pt x="274" y="0"/>
                </a:lnTo>
                <a:lnTo>
                  <a:pt x="274" y="0"/>
                </a:lnTo>
                <a:lnTo>
                  <a:pt x="276" y="0"/>
                </a:lnTo>
                <a:lnTo>
                  <a:pt x="276" y="0"/>
                </a:lnTo>
                <a:lnTo>
                  <a:pt x="279" y="0"/>
                </a:lnTo>
                <a:lnTo>
                  <a:pt x="348" y="70"/>
                </a:lnTo>
                <a:lnTo>
                  <a:pt x="348" y="70"/>
                </a:lnTo>
                <a:lnTo>
                  <a:pt x="350" y="72"/>
                </a:lnTo>
                <a:lnTo>
                  <a:pt x="350" y="72"/>
                </a:lnTo>
                <a:lnTo>
                  <a:pt x="348" y="76"/>
                </a:lnTo>
                <a:lnTo>
                  <a:pt x="348" y="76"/>
                </a:lnTo>
                <a:lnTo>
                  <a:pt x="330" y="92"/>
                </a:lnTo>
                <a:lnTo>
                  <a:pt x="310" y="105"/>
                </a:lnTo>
                <a:lnTo>
                  <a:pt x="290" y="118"/>
                </a:lnTo>
                <a:lnTo>
                  <a:pt x="269" y="128"/>
                </a:lnTo>
                <a:lnTo>
                  <a:pt x="247" y="136"/>
                </a:lnTo>
                <a:lnTo>
                  <a:pt x="223" y="141"/>
                </a:lnTo>
                <a:lnTo>
                  <a:pt x="200" y="145"/>
                </a:lnTo>
                <a:lnTo>
                  <a:pt x="174" y="147"/>
                </a:lnTo>
                <a:lnTo>
                  <a:pt x="174" y="147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67"/>
          <p:cNvSpPr>
            <a:spLocks/>
          </p:cNvSpPr>
          <p:nvPr userDrawn="1"/>
        </p:nvSpPr>
        <p:spPr bwMode="auto">
          <a:xfrm>
            <a:off x="4357688" y="2814638"/>
            <a:ext cx="555625" cy="230188"/>
          </a:xfrm>
          <a:custGeom>
            <a:avLst/>
            <a:gdLst>
              <a:gd name="T0" fmla="*/ 176 w 350"/>
              <a:gd name="T1" fmla="*/ 145 h 145"/>
              <a:gd name="T2" fmla="*/ 176 w 350"/>
              <a:gd name="T3" fmla="*/ 145 h 145"/>
              <a:gd name="T4" fmla="*/ 151 w 350"/>
              <a:gd name="T5" fmla="*/ 145 h 145"/>
              <a:gd name="T6" fmla="*/ 127 w 350"/>
              <a:gd name="T7" fmla="*/ 141 h 145"/>
              <a:gd name="T8" fmla="*/ 104 w 350"/>
              <a:gd name="T9" fmla="*/ 136 h 145"/>
              <a:gd name="T10" fmla="*/ 82 w 350"/>
              <a:gd name="T11" fmla="*/ 127 h 145"/>
              <a:gd name="T12" fmla="*/ 60 w 350"/>
              <a:gd name="T13" fmla="*/ 118 h 145"/>
              <a:gd name="T14" fmla="*/ 40 w 350"/>
              <a:gd name="T15" fmla="*/ 105 h 145"/>
              <a:gd name="T16" fmla="*/ 20 w 350"/>
              <a:gd name="T17" fmla="*/ 90 h 145"/>
              <a:gd name="T18" fmla="*/ 2 w 350"/>
              <a:gd name="T19" fmla="*/ 76 h 145"/>
              <a:gd name="T20" fmla="*/ 2 w 350"/>
              <a:gd name="T21" fmla="*/ 76 h 145"/>
              <a:gd name="T22" fmla="*/ 0 w 350"/>
              <a:gd name="T23" fmla="*/ 72 h 145"/>
              <a:gd name="T24" fmla="*/ 0 w 350"/>
              <a:gd name="T25" fmla="*/ 72 h 145"/>
              <a:gd name="T26" fmla="*/ 2 w 350"/>
              <a:gd name="T27" fmla="*/ 70 h 145"/>
              <a:gd name="T28" fmla="*/ 71 w 350"/>
              <a:gd name="T29" fmla="*/ 0 h 145"/>
              <a:gd name="T30" fmla="*/ 71 w 350"/>
              <a:gd name="T31" fmla="*/ 0 h 145"/>
              <a:gd name="T32" fmla="*/ 75 w 350"/>
              <a:gd name="T33" fmla="*/ 0 h 145"/>
              <a:gd name="T34" fmla="*/ 75 w 350"/>
              <a:gd name="T35" fmla="*/ 0 h 145"/>
              <a:gd name="T36" fmla="*/ 76 w 350"/>
              <a:gd name="T37" fmla="*/ 0 h 145"/>
              <a:gd name="T38" fmla="*/ 76 w 350"/>
              <a:gd name="T39" fmla="*/ 0 h 145"/>
              <a:gd name="T40" fmla="*/ 87 w 350"/>
              <a:gd name="T41" fmla="*/ 9 h 145"/>
              <a:gd name="T42" fmla="*/ 98 w 350"/>
              <a:gd name="T43" fmla="*/ 16 h 145"/>
              <a:gd name="T44" fmla="*/ 109 w 350"/>
              <a:gd name="T45" fmla="*/ 23 h 145"/>
              <a:gd name="T46" fmla="*/ 122 w 350"/>
              <a:gd name="T47" fmla="*/ 29 h 145"/>
              <a:gd name="T48" fmla="*/ 135 w 350"/>
              <a:gd name="T49" fmla="*/ 34 h 145"/>
              <a:gd name="T50" fmla="*/ 149 w 350"/>
              <a:gd name="T51" fmla="*/ 36 h 145"/>
              <a:gd name="T52" fmla="*/ 162 w 350"/>
              <a:gd name="T53" fmla="*/ 40 h 145"/>
              <a:gd name="T54" fmla="*/ 176 w 350"/>
              <a:gd name="T55" fmla="*/ 40 h 145"/>
              <a:gd name="T56" fmla="*/ 176 w 350"/>
              <a:gd name="T57" fmla="*/ 40 h 145"/>
              <a:gd name="T58" fmla="*/ 189 w 350"/>
              <a:gd name="T59" fmla="*/ 40 h 145"/>
              <a:gd name="T60" fmla="*/ 203 w 350"/>
              <a:gd name="T61" fmla="*/ 36 h 145"/>
              <a:gd name="T62" fmla="*/ 216 w 350"/>
              <a:gd name="T63" fmla="*/ 34 h 145"/>
              <a:gd name="T64" fmla="*/ 229 w 350"/>
              <a:gd name="T65" fmla="*/ 29 h 145"/>
              <a:gd name="T66" fmla="*/ 242 w 350"/>
              <a:gd name="T67" fmla="*/ 23 h 145"/>
              <a:gd name="T68" fmla="*/ 252 w 350"/>
              <a:gd name="T69" fmla="*/ 16 h 145"/>
              <a:gd name="T70" fmla="*/ 263 w 350"/>
              <a:gd name="T71" fmla="*/ 9 h 145"/>
              <a:gd name="T72" fmla="*/ 274 w 350"/>
              <a:gd name="T73" fmla="*/ 0 h 145"/>
              <a:gd name="T74" fmla="*/ 274 w 350"/>
              <a:gd name="T75" fmla="*/ 0 h 145"/>
              <a:gd name="T76" fmla="*/ 276 w 350"/>
              <a:gd name="T77" fmla="*/ 0 h 145"/>
              <a:gd name="T78" fmla="*/ 276 w 350"/>
              <a:gd name="T79" fmla="*/ 0 h 145"/>
              <a:gd name="T80" fmla="*/ 280 w 350"/>
              <a:gd name="T81" fmla="*/ 0 h 145"/>
              <a:gd name="T82" fmla="*/ 349 w 350"/>
              <a:gd name="T83" fmla="*/ 70 h 145"/>
              <a:gd name="T84" fmla="*/ 349 w 350"/>
              <a:gd name="T85" fmla="*/ 70 h 145"/>
              <a:gd name="T86" fmla="*/ 350 w 350"/>
              <a:gd name="T87" fmla="*/ 72 h 145"/>
              <a:gd name="T88" fmla="*/ 350 w 350"/>
              <a:gd name="T89" fmla="*/ 72 h 145"/>
              <a:gd name="T90" fmla="*/ 349 w 350"/>
              <a:gd name="T91" fmla="*/ 76 h 145"/>
              <a:gd name="T92" fmla="*/ 349 w 350"/>
              <a:gd name="T93" fmla="*/ 76 h 145"/>
              <a:gd name="T94" fmla="*/ 330 w 350"/>
              <a:gd name="T95" fmla="*/ 90 h 145"/>
              <a:gd name="T96" fmla="*/ 311 w 350"/>
              <a:gd name="T97" fmla="*/ 105 h 145"/>
              <a:gd name="T98" fmla="*/ 291 w 350"/>
              <a:gd name="T99" fmla="*/ 118 h 145"/>
              <a:gd name="T100" fmla="*/ 269 w 350"/>
              <a:gd name="T101" fmla="*/ 127 h 145"/>
              <a:gd name="T102" fmla="*/ 247 w 350"/>
              <a:gd name="T103" fmla="*/ 136 h 145"/>
              <a:gd name="T104" fmla="*/ 223 w 350"/>
              <a:gd name="T105" fmla="*/ 141 h 145"/>
              <a:gd name="T106" fmla="*/ 200 w 350"/>
              <a:gd name="T107" fmla="*/ 145 h 145"/>
              <a:gd name="T108" fmla="*/ 176 w 350"/>
              <a:gd name="T109" fmla="*/ 145 h 145"/>
              <a:gd name="T110" fmla="*/ 176 w 350"/>
              <a:gd name="T111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0" h="145">
                <a:moveTo>
                  <a:pt x="176" y="145"/>
                </a:moveTo>
                <a:lnTo>
                  <a:pt x="176" y="145"/>
                </a:lnTo>
                <a:lnTo>
                  <a:pt x="151" y="145"/>
                </a:lnTo>
                <a:lnTo>
                  <a:pt x="127" y="141"/>
                </a:lnTo>
                <a:lnTo>
                  <a:pt x="104" y="136"/>
                </a:lnTo>
                <a:lnTo>
                  <a:pt x="82" y="127"/>
                </a:lnTo>
                <a:lnTo>
                  <a:pt x="60" y="118"/>
                </a:lnTo>
                <a:lnTo>
                  <a:pt x="40" y="105"/>
                </a:lnTo>
                <a:lnTo>
                  <a:pt x="20" y="90"/>
                </a:lnTo>
                <a:lnTo>
                  <a:pt x="2" y="76"/>
                </a:lnTo>
                <a:lnTo>
                  <a:pt x="2" y="76"/>
                </a:lnTo>
                <a:lnTo>
                  <a:pt x="0" y="72"/>
                </a:lnTo>
                <a:lnTo>
                  <a:pt x="0" y="72"/>
                </a:lnTo>
                <a:lnTo>
                  <a:pt x="2" y="70"/>
                </a:lnTo>
                <a:lnTo>
                  <a:pt x="71" y="0"/>
                </a:lnTo>
                <a:lnTo>
                  <a:pt x="71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87" y="9"/>
                </a:lnTo>
                <a:lnTo>
                  <a:pt x="98" y="16"/>
                </a:lnTo>
                <a:lnTo>
                  <a:pt x="109" y="23"/>
                </a:lnTo>
                <a:lnTo>
                  <a:pt x="122" y="29"/>
                </a:lnTo>
                <a:lnTo>
                  <a:pt x="135" y="34"/>
                </a:lnTo>
                <a:lnTo>
                  <a:pt x="149" y="36"/>
                </a:lnTo>
                <a:lnTo>
                  <a:pt x="162" y="40"/>
                </a:lnTo>
                <a:lnTo>
                  <a:pt x="176" y="40"/>
                </a:lnTo>
                <a:lnTo>
                  <a:pt x="176" y="40"/>
                </a:lnTo>
                <a:lnTo>
                  <a:pt x="189" y="40"/>
                </a:lnTo>
                <a:lnTo>
                  <a:pt x="203" y="36"/>
                </a:lnTo>
                <a:lnTo>
                  <a:pt x="216" y="34"/>
                </a:lnTo>
                <a:lnTo>
                  <a:pt x="229" y="29"/>
                </a:lnTo>
                <a:lnTo>
                  <a:pt x="242" y="23"/>
                </a:lnTo>
                <a:lnTo>
                  <a:pt x="252" y="16"/>
                </a:lnTo>
                <a:lnTo>
                  <a:pt x="263" y="9"/>
                </a:lnTo>
                <a:lnTo>
                  <a:pt x="274" y="0"/>
                </a:lnTo>
                <a:lnTo>
                  <a:pt x="274" y="0"/>
                </a:lnTo>
                <a:lnTo>
                  <a:pt x="276" y="0"/>
                </a:lnTo>
                <a:lnTo>
                  <a:pt x="276" y="0"/>
                </a:lnTo>
                <a:lnTo>
                  <a:pt x="280" y="0"/>
                </a:lnTo>
                <a:lnTo>
                  <a:pt x="349" y="70"/>
                </a:lnTo>
                <a:lnTo>
                  <a:pt x="349" y="70"/>
                </a:lnTo>
                <a:lnTo>
                  <a:pt x="350" y="72"/>
                </a:lnTo>
                <a:lnTo>
                  <a:pt x="350" y="72"/>
                </a:lnTo>
                <a:lnTo>
                  <a:pt x="349" y="76"/>
                </a:lnTo>
                <a:lnTo>
                  <a:pt x="349" y="76"/>
                </a:lnTo>
                <a:lnTo>
                  <a:pt x="330" y="90"/>
                </a:lnTo>
                <a:lnTo>
                  <a:pt x="311" y="105"/>
                </a:lnTo>
                <a:lnTo>
                  <a:pt x="291" y="118"/>
                </a:lnTo>
                <a:lnTo>
                  <a:pt x="269" y="127"/>
                </a:lnTo>
                <a:lnTo>
                  <a:pt x="247" y="136"/>
                </a:lnTo>
                <a:lnTo>
                  <a:pt x="223" y="141"/>
                </a:lnTo>
                <a:lnTo>
                  <a:pt x="200" y="145"/>
                </a:lnTo>
                <a:lnTo>
                  <a:pt x="176" y="145"/>
                </a:lnTo>
                <a:lnTo>
                  <a:pt x="176" y="145"/>
                </a:lnTo>
                <a:close/>
              </a:path>
            </a:pathLst>
          </a:custGeom>
          <a:solidFill>
            <a:srgbClr val="F26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68"/>
          <p:cNvSpPr>
            <a:spLocks/>
          </p:cNvSpPr>
          <p:nvPr userDrawn="1"/>
        </p:nvSpPr>
        <p:spPr bwMode="auto">
          <a:xfrm>
            <a:off x="4354513" y="3094038"/>
            <a:ext cx="233363" cy="552450"/>
          </a:xfrm>
          <a:custGeom>
            <a:avLst/>
            <a:gdLst>
              <a:gd name="T0" fmla="*/ 75 w 147"/>
              <a:gd name="T1" fmla="*/ 348 h 348"/>
              <a:gd name="T2" fmla="*/ 75 w 147"/>
              <a:gd name="T3" fmla="*/ 348 h 348"/>
              <a:gd name="T4" fmla="*/ 71 w 147"/>
              <a:gd name="T5" fmla="*/ 348 h 348"/>
              <a:gd name="T6" fmla="*/ 71 w 147"/>
              <a:gd name="T7" fmla="*/ 348 h 348"/>
              <a:gd name="T8" fmla="*/ 55 w 147"/>
              <a:gd name="T9" fmla="*/ 330 h 348"/>
              <a:gd name="T10" fmla="*/ 42 w 147"/>
              <a:gd name="T11" fmla="*/ 310 h 348"/>
              <a:gd name="T12" fmla="*/ 29 w 147"/>
              <a:gd name="T13" fmla="*/ 290 h 348"/>
              <a:gd name="T14" fmla="*/ 19 w 147"/>
              <a:gd name="T15" fmla="*/ 268 h 348"/>
              <a:gd name="T16" fmla="*/ 11 w 147"/>
              <a:gd name="T17" fmla="*/ 245 h 348"/>
              <a:gd name="T18" fmla="*/ 6 w 147"/>
              <a:gd name="T19" fmla="*/ 223 h 348"/>
              <a:gd name="T20" fmla="*/ 2 w 147"/>
              <a:gd name="T21" fmla="*/ 197 h 348"/>
              <a:gd name="T22" fmla="*/ 0 w 147"/>
              <a:gd name="T23" fmla="*/ 174 h 348"/>
              <a:gd name="T24" fmla="*/ 0 w 147"/>
              <a:gd name="T25" fmla="*/ 174 h 348"/>
              <a:gd name="T26" fmla="*/ 2 w 147"/>
              <a:gd name="T27" fmla="*/ 150 h 348"/>
              <a:gd name="T28" fmla="*/ 6 w 147"/>
              <a:gd name="T29" fmla="*/ 127 h 348"/>
              <a:gd name="T30" fmla="*/ 11 w 147"/>
              <a:gd name="T31" fmla="*/ 103 h 348"/>
              <a:gd name="T32" fmla="*/ 19 w 147"/>
              <a:gd name="T33" fmla="*/ 79 h 348"/>
              <a:gd name="T34" fmla="*/ 29 w 147"/>
              <a:gd name="T35" fmla="*/ 58 h 348"/>
              <a:gd name="T36" fmla="*/ 42 w 147"/>
              <a:gd name="T37" fmla="*/ 38 h 348"/>
              <a:gd name="T38" fmla="*/ 55 w 147"/>
              <a:gd name="T39" fmla="*/ 18 h 348"/>
              <a:gd name="T40" fmla="*/ 71 w 147"/>
              <a:gd name="T41" fmla="*/ 0 h 348"/>
              <a:gd name="T42" fmla="*/ 71 w 147"/>
              <a:gd name="T43" fmla="*/ 0 h 348"/>
              <a:gd name="T44" fmla="*/ 75 w 147"/>
              <a:gd name="T45" fmla="*/ 0 h 348"/>
              <a:gd name="T46" fmla="*/ 75 w 147"/>
              <a:gd name="T47" fmla="*/ 0 h 348"/>
              <a:gd name="T48" fmla="*/ 75 w 147"/>
              <a:gd name="T49" fmla="*/ 0 h 348"/>
              <a:gd name="T50" fmla="*/ 75 w 147"/>
              <a:gd name="T51" fmla="*/ 0 h 348"/>
              <a:gd name="T52" fmla="*/ 77 w 147"/>
              <a:gd name="T53" fmla="*/ 0 h 348"/>
              <a:gd name="T54" fmla="*/ 147 w 147"/>
              <a:gd name="T55" fmla="*/ 70 h 348"/>
              <a:gd name="T56" fmla="*/ 147 w 147"/>
              <a:gd name="T57" fmla="*/ 70 h 348"/>
              <a:gd name="T58" fmla="*/ 147 w 147"/>
              <a:gd name="T59" fmla="*/ 72 h 348"/>
              <a:gd name="T60" fmla="*/ 147 w 147"/>
              <a:gd name="T61" fmla="*/ 76 h 348"/>
              <a:gd name="T62" fmla="*/ 147 w 147"/>
              <a:gd name="T63" fmla="*/ 76 h 348"/>
              <a:gd name="T64" fmla="*/ 138 w 147"/>
              <a:gd name="T65" fmla="*/ 87 h 348"/>
              <a:gd name="T66" fmla="*/ 129 w 147"/>
              <a:gd name="T67" fmla="*/ 98 h 348"/>
              <a:gd name="T68" fmla="*/ 122 w 147"/>
              <a:gd name="T69" fmla="*/ 108 h 348"/>
              <a:gd name="T70" fmla="*/ 117 w 147"/>
              <a:gd name="T71" fmla="*/ 121 h 348"/>
              <a:gd name="T72" fmla="*/ 113 w 147"/>
              <a:gd name="T73" fmla="*/ 134 h 348"/>
              <a:gd name="T74" fmla="*/ 109 w 147"/>
              <a:gd name="T75" fmla="*/ 147 h 348"/>
              <a:gd name="T76" fmla="*/ 107 w 147"/>
              <a:gd name="T77" fmla="*/ 161 h 348"/>
              <a:gd name="T78" fmla="*/ 107 w 147"/>
              <a:gd name="T79" fmla="*/ 174 h 348"/>
              <a:gd name="T80" fmla="*/ 107 w 147"/>
              <a:gd name="T81" fmla="*/ 187 h 348"/>
              <a:gd name="T82" fmla="*/ 109 w 147"/>
              <a:gd name="T83" fmla="*/ 201 h 348"/>
              <a:gd name="T84" fmla="*/ 113 w 147"/>
              <a:gd name="T85" fmla="*/ 214 h 348"/>
              <a:gd name="T86" fmla="*/ 117 w 147"/>
              <a:gd name="T87" fmla="*/ 226 h 348"/>
              <a:gd name="T88" fmla="*/ 122 w 147"/>
              <a:gd name="T89" fmla="*/ 239 h 348"/>
              <a:gd name="T90" fmla="*/ 129 w 147"/>
              <a:gd name="T91" fmla="*/ 250 h 348"/>
              <a:gd name="T92" fmla="*/ 138 w 147"/>
              <a:gd name="T93" fmla="*/ 263 h 348"/>
              <a:gd name="T94" fmla="*/ 147 w 147"/>
              <a:gd name="T95" fmla="*/ 272 h 348"/>
              <a:gd name="T96" fmla="*/ 147 w 147"/>
              <a:gd name="T97" fmla="*/ 272 h 348"/>
              <a:gd name="T98" fmla="*/ 147 w 147"/>
              <a:gd name="T99" fmla="*/ 275 h 348"/>
              <a:gd name="T100" fmla="*/ 147 w 147"/>
              <a:gd name="T101" fmla="*/ 277 h 348"/>
              <a:gd name="T102" fmla="*/ 77 w 147"/>
              <a:gd name="T103" fmla="*/ 348 h 348"/>
              <a:gd name="T104" fmla="*/ 77 w 147"/>
              <a:gd name="T105" fmla="*/ 348 h 348"/>
              <a:gd name="T106" fmla="*/ 75 w 147"/>
              <a:gd name="T107" fmla="*/ 348 h 348"/>
              <a:gd name="T108" fmla="*/ 75 w 147"/>
              <a:gd name="T109" fmla="*/ 348 h 348"/>
              <a:gd name="T110" fmla="*/ 75 w 147"/>
              <a:gd name="T111" fmla="*/ 348 h 348"/>
              <a:gd name="T112" fmla="*/ 75 w 147"/>
              <a:gd name="T11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" h="348">
                <a:moveTo>
                  <a:pt x="75" y="348"/>
                </a:moveTo>
                <a:lnTo>
                  <a:pt x="75" y="348"/>
                </a:lnTo>
                <a:lnTo>
                  <a:pt x="71" y="348"/>
                </a:lnTo>
                <a:lnTo>
                  <a:pt x="71" y="348"/>
                </a:lnTo>
                <a:lnTo>
                  <a:pt x="55" y="330"/>
                </a:lnTo>
                <a:lnTo>
                  <a:pt x="42" y="310"/>
                </a:lnTo>
                <a:lnTo>
                  <a:pt x="29" y="290"/>
                </a:lnTo>
                <a:lnTo>
                  <a:pt x="19" y="268"/>
                </a:lnTo>
                <a:lnTo>
                  <a:pt x="11" y="245"/>
                </a:lnTo>
                <a:lnTo>
                  <a:pt x="6" y="223"/>
                </a:lnTo>
                <a:lnTo>
                  <a:pt x="2" y="197"/>
                </a:lnTo>
                <a:lnTo>
                  <a:pt x="0" y="174"/>
                </a:lnTo>
                <a:lnTo>
                  <a:pt x="0" y="174"/>
                </a:lnTo>
                <a:lnTo>
                  <a:pt x="2" y="150"/>
                </a:lnTo>
                <a:lnTo>
                  <a:pt x="6" y="127"/>
                </a:lnTo>
                <a:lnTo>
                  <a:pt x="11" y="103"/>
                </a:lnTo>
                <a:lnTo>
                  <a:pt x="19" y="79"/>
                </a:lnTo>
                <a:lnTo>
                  <a:pt x="29" y="58"/>
                </a:lnTo>
                <a:lnTo>
                  <a:pt x="42" y="38"/>
                </a:lnTo>
                <a:lnTo>
                  <a:pt x="55" y="18"/>
                </a:lnTo>
                <a:lnTo>
                  <a:pt x="71" y="0"/>
                </a:lnTo>
                <a:lnTo>
                  <a:pt x="71" y="0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lnTo>
                  <a:pt x="75" y="0"/>
                </a:lnTo>
                <a:lnTo>
                  <a:pt x="77" y="0"/>
                </a:lnTo>
                <a:lnTo>
                  <a:pt x="147" y="70"/>
                </a:lnTo>
                <a:lnTo>
                  <a:pt x="147" y="70"/>
                </a:lnTo>
                <a:lnTo>
                  <a:pt x="147" y="72"/>
                </a:lnTo>
                <a:lnTo>
                  <a:pt x="147" y="76"/>
                </a:lnTo>
                <a:lnTo>
                  <a:pt x="147" y="76"/>
                </a:lnTo>
                <a:lnTo>
                  <a:pt x="138" y="87"/>
                </a:lnTo>
                <a:lnTo>
                  <a:pt x="129" y="98"/>
                </a:lnTo>
                <a:lnTo>
                  <a:pt x="122" y="108"/>
                </a:lnTo>
                <a:lnTo>
                  <a:pt x="117" y="121"/>
                </a:lnTo>
                <a:lnTo>
                  <a:pt x="113" y="134"/>
                </a:lnTo>
                <a:lnTo>
                  <a:pt x="109" y="147"/>
                </a:lnTo>
                <a:lnTo>
                  <a:pt x="107" y="161"/>
                </a:lnTo>
                <a:lnTo>
                  <a:pt x="107" y="174"/>
                </a:lnTo>
                <a:lnTo>
                  <a:pt x="107" y="187"/>
                </a:lnTo>
                <a:lnTo>
                  <a:pt x="109" y="201"/>
                </a:lnTo>
                <a:lnTo>
                  <a:pt x="113" y="214"/>
                </a:lnTo>
                <a:lnTo>
                  <a:pt x="117" y="226"/>
                </a:lnTo>
                <a:lnTo>
                  <a:pt x="122" y="239"/>
                </a:lnTo>
                <a:lnTo>
                  <a:pt x="129" y="250"/>
                </a:lnTo>
                <a:lnTo>
                  <a:pt x="138" y="263"/>
                </a:lnTo>
                <a:lnTo>
                  <a:pt x="147" y="272"/>
                </a:lnTo>
                <a:lnTo>
                  <a:pt x="147" y="272"/>
                </a:lnTo>
                <a:lnTo>
                  <a:pt x="147" y="275"/>
                </a:lnTo>
                <a:lnTo>
                  <a:pt x="147" y="277"/>
                </a:lnTo>
                <a:lnTo>
                  <a:pt x="77" y="348"/>
                </a:lnTo>
                <a:lnTo>
                  <a:pt x="77" y="348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close/>
              </a:path>
            </a:pathLst>
          </a:custGeom>
          <a:solidFill>
            <a:srgbClr val="DB0B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69"/>
          <p:cNvSpPr>
            <a:spLocks/>
          </p:cNvSpPr>
          <p:nvPr userDrawn="1"/>
        </p:nvSpPr>
        <p:spPr bwMode="auto">
          <a:xfrm>
            <a:off x="4597400" y="3844925"/>
            <a:ext cx="296863" cy="196850"/>
          </a:xfrm>
          <a:custGeom>
            <a:avLst/>
            <a:gdLst>
              <a:gd name="T0" fmla="*/ 160 w 187"/>
              <a:gd name="T1" fmla="*/ 124 h 124"/>
              <a:gd name="T2" fmla="*/ 156 w 187"/>
              <a:gd name="T3" fmla="*/ 124 h 124"/>
              <a:gd name="T4" fmla="*/ 156 w 187"/>
              <a:gd name="T5" fmla="*/ 38 h 124"/>
              <a:gd name="T6" fmla="*/ 154 w 187"/>
              <a:gd name="T7" fmla="*/ 31 h 124"/>
              <a:gd name="T8" fmla="*/ 145 w 187"/>
              <a:gd name="T9" fmla="*/ 22 h 124"/>
              <a:gd name="T10" fmla="*/ 138 w 187"/>
              <a:gd name="T11" fmla="*/ 22 h 124"/>
              <a:gd name="T12" fmla="*/ 109 w 187"/>
              <a:gd name="T13" fmla="*/ 26 h 124"/>
              <a:gd name="T14" fmla="*/ 109 w 187"/>
              <a:gd name="T15" fmla="*/ 120 h 124"/>
              <a:gd name="T16" fmla="*/ 105 w 187"/>
              <a:gd name="T17" fmla="*/ 124 h 124"/>
              <a:gd name="T18" fmla="*/ 81 w 187"/>
              <a:gd name="T19" fmla="*/ 124 h 124"/>
              <a:gd name="T20" fmla="*/ 78 w 187"/>
              <a:gd name="T21" fmla="*/ 120 h 124"/>
              <a:gd name="T22" fmla="*/ 78 w 187"/>
              <a:gd name="T23" fmla="*/ 38 h 124"/>
              <a:gd name="T24" fmla="*/ 72 w 187"/>
              <a:gd name="T25" fmla="*/ 26 h 124"/>
              <a:gd name="T26" fmla="*/ 60 w 187"/>
              <a:gd name="T27" fmla="*/ 22 h 124"/>
              <a:gd name="T28" fmla="*/ 40 w 187"/>
              <a:gd name="T29" fmla="*/ 24 h 124"/>
              <a:gd name="T30" fmla="*/ 31 w 187"/>
              <a:gd name="T31" fmla="*/ 120 h 124"/>
              <a:gd name="T32" fmla="*/ 29 w 187"/>
              <a:gd name="T33" fmla="*/ 124 h 124"/>
              <a:gd name="T34" fmla="*/ 3 w 187"/>
              <a:gd name="T35" fmla="*/ 124 h 124"/>
              <a:gd name="T36" fmla="*/ 0 w 187"/>
              <a:gd name="T37" fmla="*/ 124 h 124"/>
              <a:gd name="T38" fmla="*/ 0 w 187"/>
              <a:gd name="T39" fmla="*/ 22 h 124"/>
              <a:gd name="T40" fmla="*/ 0 w 187"/>
              <a:gd name="T41" fmla="*/ 15 h 124"/>
              <a:gd name="T42" fmla="*/ 9 w 187"/>
              <a:gd name="T43" fmla="*/ 9 h 124"/>
              <a:gd name="T44" fmla="*/ 16 w 187"/>
              <a:gd name="T45" fmla="*/ 6 h 124"/>
              <a:gd name="T46" fmla="*/ 63 w 187"/>
              <a:gd name="T47" fmla="*/ 0 h 124"/>
              <a:gd name="T48" fmla="*/ 72 w 187"/>
              <a:gd name="T49" fmla="*/ 0 h 124"/>
              <a:gd name="T50" fmla="*/ 89 w 187"/>
              <a:gd name="T51" fmla="*/ 4 h 124"/>
              <a:gd name="T52" fmla="*/ 94 w 187"/>
              <a:gd name="T53" fmla="*/ 7 h 124"/>
              <a:gd name="T54" fmla="*/ 127 w 187"/>
              <a:gd name="T55" fmla="*/ 0 h 124"/>
              <a:gd name="T56" fmla="*/ 141 w 187"/>
              <a:gd name="T57" fmla="*/ 0 h 124"/>
              <a:gd name="T58" fmla="*/ 169 w 187"/>
              <a:gd name="T59" fmla="*/ 4 h 124"/>
              <a:gd name="T60" fmla="*/ 179 w 187"/>
              <a:gd name="T61" fmla="*/ 11 h 124"/>
              <a:gd name="T62" fmla="*/ 185 w 187"/>
              <a:gd name="T63" fmla="*/ 26 h 124"/>
              <a:gd name="T64" fmla="*/ 187 w 187"/>
              <a:gd name="T65" fmla="*/ 120 h 124"/>
              <a:gd name="T66" fmla="*/ 185 w 187"/>
              <a:gd name="T67" fmla="*/ 124 h 124"/>
              <a:gd name="T68" fmla="*/ 183 w 187"/>
              <a:gd name="T6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" h="124">
                <a:moveTo>
                  <a:pt x="183" y="124"/>
                </a:moveTo>
                <a:lnTo>
                  <a:pt x="160" y="124"/>
                </a:lnTo>
                <a:lnTo>
                  <a:pt x="160" y="124"/>
                </a:lnTo>
                <a:lnTo>
                  <a:pt x="156" y="124"/>
                </a:lnTo>
                <a:lnTo>
                  <a:pt x="156" y="120"/>
                </a:lnTo>
                <a:lnTo>
                  <a:pt x="156" y="38"/>
                </a:lnTo>
                <a:lnTo>
                  <a:pt x="156" y="38"/>
                </a:lnTo>
                <a:lnTo>
                  <a:pt x="154" y="31"/>
                </a:lnTo>
                <a:lnTo>
                  <a:pt x="150" y="26"/>
                </a:lnTo>
                <a:lnTo>
                  <a:pt x="145" y="22"/>
                </a:lnTo>
                <a:lnTo>
                  <a:pt x="138" y="22"/>
                </a:lnTo>
                <a:lnTo>
                  <a:pt x="138" y="22"/>
                </a:lnTo>
                <a:lnTo>
                  <a:pt x="118" y="24"/>
                </a:lnTo>
                <a:lnTo>
                  <a:pt x="109" y="26"/>
                </a:lnTo>
                <a:lnTo>
                  <a:pt x="109" y="120"/>
                </a:lnTo>
                <a:lnTo>
                  <a:pt x="109" y="120"/>
                </a:lnTo>
                <a:lnTo>
                  <a:pt x="107" y="124"/>
                </a:lnTo>
                <a:lnTo>
                  <a:pt x="105" y="124"/>
                </a:lnTo>
                <a:lnTo>
                  <a:pt x="81" y="124"/>
                </a:lnTo>
                <a:lnTo>
                  <a:pt x="81" y="124"/>
                </a:lnTo>
                <a:lnTo>
                  <a:pt x="78" y="124"/>
                </a:lnTo>
                <a:lnTo>
                  <a:pt x="78" y="120"/>
                </a:lnTo>
                <a:lnTo>
                  <a:pt x="78" y="38"/>
                </a:lnTo>
                <a:lnTo>
                  <a:pt x="78" y="38"/>
                </a:lnTo>
                <a:lnTo>
                  <a:pt x="76" y="31"/>
                </a:lnTo>
                <a:lnTo>
                  <a:pt x="72" y="26"/>
                </a:lnTo>
                <a:lnTo>
                  <a:pt x="67" y="22"/>
                </a:lnTo>
                <a:lnTo>
                  <a:pt x="60" y="22"/>
                </a:lnTo>
                <a:lnTo>
                  <a:pt x="60" y="22"/>
                </a:lnTo>
                <a:lnTo>
                  <a:pt x="40" y="24"/>
                </a:lnTo>
                <a:lnTo>
                  <a:pt x="31" y="26"/>
                </a:lnTo>
                <a:lnTo>
                  <a:pt x="31" y="120"/>
                </a:lnTo>
                <a:lnTo>
                  <a:pt x="31" y="120"/>
                </a:lnTo>
                <a:lnTo>
                  <a:pt x="29" y="124"/>
                </a:lnTo>
                <a:lnTo>
                  <a:pt x="27" y="124"/>
                </a:lnTo>
                <a:lnTo>
                  <a:pt x="3" y="124"/>
                </a:lnTo>
                <a:lnTo>
                  <a:pt x="3" y="124"/>
                </a:lnTo>
                <a:lnTo>
                  <a:pt x="0" y="124"/>
                </a:lnTo>
                <a:lnTo>
                  <a:pt x="0" y="120"/>
                </a:lnTo>
                <a:lnTo>
                  <a:pt x="0" y="22"/>
                </a:lnTo>
                <a:lnTo>
                  <a:pt x="0" y="22"/>
                </a:lnTo>
                <a:lnTo>
                  <a:pt x="0" y="15"/>
                </a:lnTo>
                <a:lnTo>
                  <a:pt x="3" y="11"/>
                </a:lnTo>
                <a:lnTo>
                  <a:pt x="9" y="9"/>
                </a:lnTo>
                <a:lnTo>
                  <a:pt x="16" y="6"/>
                </a:lnTo>
                <a:lnTo>
                  <a:pt x="16" y="6"/>
                </a:lnTo>
                <a:lnTo>
                  <a:pt x="38" y="2"/>
                </a:lnTo>
                <a:lnTo>
                  <a:pt x="63" y="0"/>
                </a:lnTo>
                <a:lnTo>
                  <a:pt x="63" y="0"/>
                </a:lnTo>
                <a:lnTo>
                  <a:pt x="72" y="0"/>
                </a:lnTo>
                <a:lnTo>
                  <a:pt x="81" y="2"/>
                </a:lnTo>
                <a:lnTo>
                  <a:pt x="89" y="4"/>
                </a:lnTo>
                <a:lnTo>
                  <a:pt x="94" y="7"/>
                </a:lnTo>
                <a:lnTo>
                  <a:pt x="94" y="7"/>
                </a:lnTo>
                <a:lnTo>
                  <a:pt x="112" y="4"/>
                </a:lnTo>
                <a:lnTo>
                  <a:pt x="127" y="0"/>
                </a:lnTo>
                <a:lnTo>
                  <a:pt x="141" y="0"/>
                </a:lnTo>
                <a:lnTo>
                  <a:pt x="141" y="0"/>
                </a:lnTo>
                <a:lnTo>
                  <a:pt x="160" y="2"/>
                </a:lnTo>
                <a:lnTo>
                  <a:pt x="169" y="4"/>
                </a:lnTo>
                <a:lnTo>
                  <a:pt x="174" y="7"/>
                </a:lnTo>
                <a:lnTo>
                  <a:pt x="179" y="11"/>
                </a:lnTo>
                <a:lnTo>
                  <a:pt x="183" y="18"/>
                </a:lnTo>
                <a:lnTo>
                  <a:pt x="185" y="26"/>
                </a:lnTo>
                <a:lnTo>
                  <a:pt x="187" y="35"/>
                </a:lnTo>
                <a:lnTo>
                  <a:pt x="187" y="120"/>
                </a:lnTo>
                <a:lnTo>
                  <a:pt x="187" y="120"/>
                </a:lnTo>
                <a:lnTo>
                  <a:pt x="185" y="124"/>
                </a:lnTo>
                <a:lnTo>
                  <a:pt x="183" y="124"/>
                </a:lnTo>
                <a:lnTo>
                  <a:pt x="183" y="124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70"/>
          <p:cNvSpPr>
            <a:spLocks/>
          </p:cNvSpPr>
          <p:nvPr userDrawn="1"/>
        </p:nvSpPr>
        <p:spPr bwMode="auto">
          <a:xfrm>
            <a:off x="4940300" y="3844925"/>
            <a:ext cx="173038" cy="196850"/>
          </a:xfrm>
          <a:custGeom>
            <a:avLst/>
            <a:gdLst>
              <a:gd name="T0" fmla="*/ 105 w 109"/>
              <a:gd name="T1" fmla="*/ 124 h 124"/>
              <a:gd name="T2" fmla="*/ 81 w 109"/>
              <a:gd name="T3" fmla="*/ 124 h 124"/>
              <a:gd name="T4" fmla="*/ 81 w 109"/>
              <a:gd name="T5" fmla="*/ 124 h 124"/>
              <a:gd name="T6" fmla="*/ 78 w 109"/>
              <a:gd name="T7" fmla="*/ 124 h 124"/>
              <a:gd name="T8" fmla="*/ 78 w 109"/>
              <a:gd name="T9" fmla="*/ 120 h 124"/>
              <a:gd name="T10" fmla="*/ 78 w 109"/>
              <a:gd name="T11" fmla="*/ 38 h 124"/>
              <a:gd name="T12" fmla="*/ 78 w 109"/>
              <a:gd name="T13" fmla="*/ 38 h 124"/>
              <a:gd name="T14" fmla="*/ 76 w 109"/>
              <a:gd name="T15" fmla="*/ 31 h 124"/>
              <a:gd name="T16" fmla="*/ 74 w 109"/>
              <a:gd name="T17" fmla="*/ 26 h 124"/>
              <a:gd name="T18" fmla="*/ 69 w 109"/>
              <a:gd name="T19" fmla="*/ 22 h 124"/>
              <a:gd name="T20" fmla="*/ 60 w 109"/>
              <a:gd name="T21" fmla="*/ 22 h 124"/>
              <a:gd name="T22" fmla="*/ 60 w 109"/>
              <a:gd name="T23" fmla="*/ 22 h 124"/>
              <a:gd name="T24" fmla="*/ 40 w 109"/>
              <a:gd name="T25" fmla="*/ 24 h 124"/>
              <a:gd name="T26" fmla="*/ 31 w 109"/>
              <a:gd name="T27" fmla="*/ 26 h 124"/>
              <a:gd name="T28" fmla="*/ 31 w 109"/>
              <a:gd name="T29" fmla="*/ 120 h 124"/>
              <a:gd name="T30" fmla="*/ 31 w 109"/>
              <a:gd name="T31" fmla="*/ 120 h 124"/>
              <a:gd name="T32" fmla="*/ 31 w 109"/>
              <a:gd name="T33" fmla="*/ 124 h 124"/>
              <a:gd name="T34" fmla="*/ 27 w 109"/>
              <a:gd name="T35" fmla="*/ 124 h 124"/>
              <a:gd name="T36" fmla="*/ 3 w 109"/>
              <a:gd name="T37" fmla="*/ 124 h 124"/>
              <a:gd name="T38" fmla="*/ 3 w 109"/>
              <a:gd name="T39" fmla="*/ 124 h 124"/>
              <a:gd name="T40" fmla="*/ 2 w 109"/>
              <a:gd name="T41" fmla="*/ 124 h 124"/>
              <a:gd name="T42" fmla="*/ 0 w 109"/>
              <a:gd name="T43" fmla="*/ 120 h 124"/>
              <a:gd name="T44" fmla="*/ 0 w 109"/>
              <a:gd name="T45" fmla="*/ 22 h 124"/>
              <a:gd name="T46" fmla="*/ 0 w 109"/>
              <a:gd name="T47" fmla="*/ 22 h 124"/>
              <a:gd name="T48" fmla="*/ 2 w 109"/>
              <a:gd name="T49" fmla="*/ 15 h 124"/>
              <a:gd name="T50" fmla="*/ 3 w 109"/>
              <a:gd name="T51" fmla="*/ 11 h 124"/>
              <a:gd name="T52" fmla="*/ 9 w 109"/>
              <a:gd name="T53" fmla="*/ 9 h 124"/>
              <a:gd name="T54" fmla="*/ 18 w 109"/>
              <a:gd name="T55" fmla="*/ 6 h 124"/>
              <a:gd name="T56" fmla="*/ 18 w 109"/>
              <a:gd name="T57" fmla="*/ 6 h 124"/>
              <a:gd name="T58" fmla="*/ 40 w 109"/>
              <a:gd name="T59" fmla="*/ 2 h 124"/>
              <a:gd name="T60" fmla="*/ 63 w 109"/>
              <a:gd name="T61" fmla="*/ 0 h 124"/>
              <a:gd name="T62" fmla="*/ 63 w 109"/>
              <a:gd name="T63" fmla="*/ 0 h 124"/>
              <a:gd name="T64" fmla="*/ 83 w 109"/>
              <a:gd name="T65" fmla="*/ 2 h 124"/>
              <a:gd name="T66" fmla="*/ 90 w 109"/>
              <a:gd name="T67" fmla="*/ 4 h 124"/>
              <a:gd name="T68" fmla="*/ 96 w 109"/>
              <a:gd name="T69" fmla="*/ 7 h 124"/>
              <a:gd name="T70" fmla="*/ 101 w 109"/>
              <a:gd name="T71" fmla="*/ 11 h 124"/>
              <a:gd name="T72" fmla="*/ 105 w 109"/>
              <a:gd name="T73" fmla="*/ 18 h 124"/>
              <a:gd name="T74" fmla="*/ 107 w 109"/>
              <a:gd name="T75" fmla="*/ 26 h 124"/>
              <a:gd name="T76" fmla="*/ 109 w 109"/>
              <a:gd name="T77" fmla="*/ 35 h 124"/>
              <a:gd name="T78" fmla="*/ 109 w 109"/>
              <a:gd name="T79" fmla="*/ 120 h 124"/>
              <a:gd name="T80" fmla="*/ 109 w 109"/>
              <a:gd name="T81" fmla="*/ 120 h 124"/>
              <a:gd name="T82" fmla="*/ 107 w 109"/>
              <a:gd name="T83" fmla="*/ 124 h 124"/>
              <a:gd name="T84" fmla="*/ 105 w 109"/>
              <a:gd name="T85" fmla="*/ 124 h 124"/>
              <a:gd name="T86" fmla="*/ 105 w 109"/>
              <a:gd name="T8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" h="124">
                <a:moveTo>
                  <a:pt x="105" y="124"/>
                </a:moveTo>
                <a:lnTo>
                  <a:pt x="81" y="124"/>
                </a:lnTo>
                <a:lnTo>
                  <a:pt x="81" y="124"/>
                </a:lnTo>
                <a:lnTo>
                  <a:pt x="78" y="124"/>
                </a:lnTo>
                <a:lnTo>
                  <a:pt x="78" y="120"/>
                </a:lnTo>
                <a:lnTo>
                  <a:pt x="78" y="38"/>
                </a:lnTo>
                <a:lnTo>
                  <a:pt x="78" y="38"/>
                </a:lnTo>
                <a:lnTo>
                  <a:pt x="76" y="31"/>
                </a:lnTo>
                <a:lnTo>
                  <a:pt x="74" y="26"/>
                </a:lnTo>
                <a:lnTo>
                  <a:pt x="69" y="22"/>
                </a:lnTo>
                <a:lnTo>
                  <a:pt x="60" y="22"/>
                </a:lnTo>
                <a:lnTo>
                  <a:pt x="60" y="22"/>
                </a:lnTo>
                <a:lnTo>
                  <a:pt x="40" y="24"/>
                </a:lnTo>
                <a:lnTo>
                  <a:pt x="31" y="26"/>
                </a:lnTo>
                <a:lnTo>
                  <a:pt x="31" y="120"/>
                </a:lnTo>
                <a:lnTo>
                  <a:pt x="31" y="120"/>
                </a:lnTo>
                <a:lnTo>
                  <a:pt x="31" y="124"/>
                </a:lnTo>
                <a:lnTo>
                  <a:pt x="27" y="124"/>
                </a:lnTo>
                <a:lnTo>
                  <a:pt x="3" y="124"/>
                </a:lnTo>
                <a:lnTo>
                  <a:pt x="3" y="124"/>
                </a:lnTo>
                <a:lnTo>
                  <a:pt x="2" y="124"/>
                </a:lnTo>
                <a:lnTo>
                  <a:pt x="0" y="120"/>
                </a:lnTo>
                <a:lnTo>
                  <a:pt x="0" y="22"/>
                </a:lnTo>
                <a:lnTo>
                  <a:pt x="0" y="22"/>
                </a:lnTo>
                <a:lnTo>
                  <a:pt x="2" y="15"/>
                </a:lnTo>
                <a:lnTo>
                  <a:pt x="3" y="11"/>
                </a:lnTo>
                <a:lnTo>
                  <a:pt x="9" y="9"/>
                </a:lnTo>
                <a:lnTo>
                  <a:pt x="18" y="6"/>
                </a:lnTo>
                <a:lnTo>
                  <a:pt x="18" y="6"/>
                </a:lnTo>
                <a:lnTo>
                  <a:pt x="40" y="2"/>
                </a:lnTo>
                <a:lnTo>
                  <a:pt x="63" y="0"/>
                </a:lnTo>
                <a:lnTo>
                  <a:pt x="63" y="0"/>
                </a:lnTo>
                <a:lnTo>
                  <a:pt x="83" y="2"/>
                </a:lnTo>
                <a:lnTo>
                  <a:pt x="90" y="4"/>
                </a:lnTo>
                <a:lnTo>
                  <a:pt x="96" y="7"/>
                </a:lnTo>
                <a:lnTo>
                  <a:pt x="101" y="11"/>
                </a:lnTo>
                <a:lnTo>
                  <a:pt x="105" y="18"/>
                </a:lnTo>
                <a:lnTo>
                  <a:pt x="107" y="26"/>
                </a:lnTo>
                <a:lnTo>
                  <a:pt x="109" y="35"/>
                </a:lnTo>
                <a:lnTo>
                  <a:pt x="109" y="120"/>
                </a:lnTo>
                <a:lnTo>
                  <a:pt x="109" y="120"/>
                </a:lnTo>
                <a:lnTo>
                  <a:pt x="107" y="124"/>
                </a:lnTo>
                <a:lnTo>
                  <a:pt x="105" y="124"/>
                </a:lnTo>
                <a:lnTo>
                  <a:pt x="105" y="124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71"/>
          <p:cNvSpPr>
            <a:spLocks/>
          </p:cNvSpPr>
          <p:nvPr userDrawn="1"/>
        </p:nvSpPr>
        <p:spPr bwMode="auto">
          <a:xfrm>
            <a:off x="5159375" y="3854450"/>
            <a:ext cx="47625" cy="187325"/>
          </a:xfrm>
          <a:custGeom>
            <a:avLst/>
            <a:gdLst>
              <a:gd name="T0" fmla="*/ 29 w 30"/>
              <a:gd name="T1" fmla="*/ 118 h 118"/>
              <a:gd name="T2" fmla="*/ 5 w 30"/>
              <a:gd name="T3" fmla="*/ 118 h 118"/>
              <a:gd name="T4" fmla="*/ 5 w 30"/>
              <a:gd name="T5" fmla="*/ 118 h 118"/>
              <a:gd name="T6" fmla="*/ 1 w 30"/>
              <a:gd name="T7" fmla="*/ 118 h 118"/>
              <a:gd name="T8" fmla="*/ 0 w 30"/>
              <a:gd name="T9" fmla="*/ 114 h 118"/>
              <a:gd name="T10" fmla="*/ 0 w 30"/>
              <a:gd name="T11" fmla="*/ 3 h 118"/>
              <a:gd name="T12" fmla="*/ 0 w 30"/>
              <a:gd name="T13" fmla="*/ 3 h 118"/>
              <a:gd name="T14" fmla="*/ 1 w 30"/>
              <a:gd name="T15" fmla="*/ 0 h 118"/>
              <a:gd name="T16" fmla="*/ 5 w 30"/>
              <a:gd name="T17" fmla="*/ 0 h 118"/>
              <a:gd name="T18" fmla="*/ 29 w 30"/>
              <a:gd name="T19" fmla="*/ 0 h 118"/>
              <a:gd name="T20" fmla="*/ 29 w 30"/>
              <a:gd name="T21" fmla="*/ 0 h 118"/>
              <a:gd name="T22" fmla="*/ 30 w 30"/>
              <a:gd name="T23" fmla="*/ 0 h 118"/>
              <a:gd name="T24" fmla="*/ 30 w 30"/>
              <a:gd name="T25" fmla="*/ 3 h 118"/>
              <a:gd name="T26" fmla="*/ 30 w 30"/>
              <a:gd name="T27" fmla="*/ 114 h 118"/>
              <a:gd name="T28" fmla="*/ 30 w 30"/>
              <a:gd name="T29" fmla="*/ 114 h 118"/>
              <a:gd name="T30" fmla="*/ 30 w 30"/>
              <a:gd name="T31" fmla="*/ 118 h 118"/>
              <a:gd name="T32" fmla="*/ 29 w 30"/>
              <a:gd name="T33" fmla="*/ 118 h 118"/>
              <a:gd name="T34" fmla="*/ 29 w 30"/>
              <a:gd name="T3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118">
                <a:moveTo>
                  <a:pt x="29" y="118"/>
                </a:moveTo>
                <a:lnTo>
                  <a:pt x="5" y="118"/>
                </a:lnTo>
                <a:lnTo>
                  <a:pt x="5" y="118"/>
                </a:lnTo>
                <a:lnTo>
                  <a:pt x="1" y="118"/>
                </a:lnTo>
                <a:lnTo>
                  <a:pt x="0" y="114"/>
                </a:lnTo>
                <a:lnTo>
                  <a:pt x="0" y="3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29" y="0"/>
                </a:lnTo>
                <a:lnTo>
                  <a:pt x="29" y="0"/>
                </a:lnTo>
                <a:lnTo>
                  <a:pt x="30" y="0"/>
                </a:lnTo>
                <a:lnTo>
                  <a:pt x="30" y="3"/>
                </a:lnTo>
                <a:lnTo>
                  <a:pt x="30" y="114"/>
                </a:lnTo>
                <a:lnTo>
                  <a:pt x="30" y="114"/>
                </a:lnTo>
                <a:lnTo>
                  <a:pt x="30" y="118"/>
                </a:lnTo>
                <a:lnTo>
                  <a:pt x="29" y="118"/>
                </a:lnTo>
                <a:lnTo>
                  <a:pt x="29" y="118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72"/>
          <p:cNvSpPr>
            <a:spLocks/>
          </p:cNvSpPr>
          <p:nvPr userDrawn="1"/>
        </p:nvSpPr>
        <p:spPr bwMode="auto">
          <a:xfrm>
            <a:off x="5248275" y="3848100"/>
            <a:ext cx="177800" cy="193675"/>
          </a:xfrm>
          <a:custGeom>
            <a:avLst/>
            <a:gdLst>
              <a:gd name="T0" fmla="*/ 80 w 112"/>
              <a:gd name="T1" fmla="*/ 118 h 122"/>
              <a:gd name="T2" fmla="*/ 80 w 112"/>
              <a:gd name="T3" fmla="*/ 118 h 122"/>
              <a:gd name="T4" fmla="*/ 78 w 112"/>
              <a:gd name="T5" fmla="*/ 122 h 122"/>
              <a:gd name="T6" fmla="*/ 76 w 112"/>
              <a:gd name="T7" fmla="*/ 122 h 122"/>
              <a:gd name="T8" fmla="*/ 38 w 112"/>
              <a:gd name="T9" fmla="*/ 122 h 122"/>
              <a:gd name="T10" fmla="*/ 38 w 112"/>
              <a:gd name="T11" fmla="*/ 122 h 122"/>
              <a:gd name="T12" fmla="*/ 34 w 112"/>
              <a:gd name="T13" fmla="*/ 122 h 122"/>
              <a:gd name="T14" fmla="*/ 33 w 112"/>
              <a:gd name="T15" fmla="*/ 118 h 122"/>
              <a:gd name="T16" fmla="*/ 0 w 112"/>
              <a:gd name="T17" fmla="*/ 5 h 122"/>
              <a:gd name="T18" fmla="*/ 0 w 112"/>
              <a:gd name="T19" fmla="*/ 5 h 122"/>
              <a:gd name="T20" fmla="*/ 0 w 112"/>
              <a:gd name="T21" fmla="*/ 5 h 122"/>
              <a:gd name="T22" fmla="*/ 0 w 112"/>
              <a:gd name="T23" fmla="*/ 5 h 122"/>
              <a:gd name="T24" fmla="*/ 0 w 112"/>
              <a:gd name="T25" fmla="*/ 2 h 122"/>
              <a:gd name="T26" fmla="*/ 2 w 112"/>
              <a:gd name="T27" fmla="*/ 0 h 122"/>
              <a:gd name="T28" fmla="*/ 25 w 112"/>
              <a:gd name="T29" fmla="*/ 0 h 122"/>
              <a:gd name="T30" fmla="*/ 25 w 112"/>
              <a:gd name="T31" fmla="*/ 0 h 122"/>
              <a:gd name="T32" fmla="*/ 29 w 112"/>
              <a:gd name="T33" fmla="*/ 2 h 122"/>
              <a:gd name="T34" fmla="*/ 31 w 112"/>
              <a:gd name="T35" fmla="*/ 4 h 122"/>
              <a:gd name="T36" fmla="*/ 56 w 112"/>
              <a:gd name="T37" fmla="*/ 100 h 122"/>
              <a:gd name="T38" fmla="*/ 58 w 112"/>
              <a:gd name="T39" fmla="*/ 100 h 122"/>
              <a:gd name="T40" fmla="*/ 80 w 112"/>
              <a:gd name="T41" fmla="*/ 5 h 122"/>
              <a:gd name="T42" fmla="*/ 80 w 112"/>
              <a:gd name="T43" fmla="*/ 5 h 122"/>
              <a:gd name="T44" fmla="*/ 82 w 112"/>
              <a:gd name="T45" fmla="*/ 2 h 122"/>
              <a:gd name="T46" fmla="*/ 85 w 112"/>
              <a:gd name="T47" fmla="*/ 0 h 122"/>
              <a:gd name="T48" fmla="*/ 109 w 112"/>
              <a:gd name="T49" fmla="*/ 0 h 122"/>
              <a:gd name="T50" fmla="*/ 109 w 112"/>
              <a:gd name="T51" fmla="*/ 0 h 122"/>
              <a:gd name="T52" fmla="*/ 112 w 112"/>
              <a:gd name="T53" fmla="*/ 2 h 122"/>
              <a:gd name="T54" fmla="*/ 112 w 112"/>
              <a:gd name="T55" fmla="*/ 4 h 122"/>
              <a:gd name="T56" fmla="*/ 112 w 112"/>
              <a:gd name="T57" fmla="*/ 4 h 122"/>
              <a:gd name="T58" fmla="*/ 112 w 112"/>
              <a:gd name="T59" fmla="*/ 5 h 122"/>
              <a:gd name="T60" fmla="*/ 80 w 112"/>
              <a:gd name="T61" fmla="*/ 11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" h="122">
                <a:moveTo>
                  <a:pt x="80" y="118"/>
                </a:moveTo>
                <a:lnTo>
                  <a:pt x="80" y="118"/>
                </a:lnTo>
                <a:lnTo>
                  <a:pt x="78" y="122"/>
                </a:lnTo>
                <a:lnTo>
                  <a:pt x="76" y="122"/>
                </a:lnTo>
                <a:lnTo>
                  <a:pt x="38" y="122"/>
                </a:lnTo>
                <a:lnTo>
                  <a:pt x="38" y="122"/>
                </a:lnTo>
                <a:lnTo>
                  <a:pt x="34" y="122"/>
                </a:lnTo>
                <a:lnTo>
                  <a:pt x="33" y="118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9" y="2"/>
                </a:lnTo>
                <a:lnTo>
                  <a:pt x="31" y="4"/>
                </a:lnTo>
                <a:lnTo>
                  <a:pt x="56" y="100"/>
                </a:lnTo>
                <a:lnTo>
                  <a:pt x="58" y="100"/>
                </a:lnTo>
                <a:lnTo>
                  <a:pt x="80" y="5"/>
                </a:lnTo>
                <a:lnTo>
                  <a:pt x="80" y="5"/>
                </a:lnTo>
                <a:lnTo>
                  <a:pt x="82" y="2"/>
                </a:lnTo>
                <a:lnTo>
                  <a:pt x="85" y="0"/>
                </a:lnTo>
                <a:lnTo>
                  <a:pt x="109" y="0"/>
                </a:lnTo>
                <a:lnTo>
                  <a:pt x="109" y="0"/>
                </a:lnTo>
                <a:lnTo>
                  <a:pt x="112" y="2"/>
                </a:lnTo>
                <a:lnTo>
                  <a:pt x="112" y="4"/>
                </a:lnTo>
                <a:lnTo>
                  <a:pt x="112" y="4"/>
                </a:lnTo>
                <a:lnTo>
                  <a:pt x="112" y="5"/>
                </a:lnTo>
                <a:lnTo>
                  <a:pt x="80" y="118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73"/>
          <p:cNvSpPr>
            <a:spLocks noEditPoints="1"/>
          </p:cNvSpPr>
          <p:nvPr userDrawn="1"/>
        </p:nvSpPr>
        <p:spPr bwMode="auto">
          <a:xfrm>
            <a:off x="5449888" y="3844925"/>
            <a:ext cx="173038" cy="201613"/>
          </a:xfrm>
          <a:custGeom>
            <a:avLst/>
            <a:gdLst>
              <a:gd name="T0" fmla="*/ 87 w 109"/>
              <a:gd name="T1" fmla="*/ 124 h 127"/>
              <a:gd name="T2" fmla="*/ 56 w 109"/>
              <a:gd name="T3" fmla="*/ 127 h 127"/>
              <a:gd name="T4" fmla="*/ 36 w 109"/>
              <a:gd name="T5" fmla="*/ 127 h 127"/>
              <a:gd name="T6" fmla="*/ 18 w 109"/>
              <a:gd name="T7" fmla="*/ 122 h 127"/>
              <a:gd name="T8" fmla="*/ 5 w 109"/>
              <a:gd name="T9" fmla="*/ 109 h 127"/>
              <a:gd name="T10" fmla="*/ 0 w 109"/>
              <a:gd name="T11" fmla="*/ 87 h 127"/>
              <a:gd name="T12" fmla="*/ 0 w 109"/>
              <a:gd name="T13" fmla="*/ 78 h 127"/>
              <a:gd name="T14" fmla="*/ 7 w 109"/>
              <a:gd name="T15" fmla="*/ 64 h 127"/>
              <a:gd name="T16" fmla="*/ 18 w 109"/>
              <a:gd name="T17" fmla="*/ 55 h 127"/>
              <a:gd name="T18" fmla="*/ 38 w 109"/>
              <a:gd name="T19" fmla="*/ 49 h 127"/>
              <a:gd name="T20" fmla="*/ 78 w 109"/>
              <a:gd name="T21" fmla="*/ 38 h 127"/>
              <a:gd name="T22" fmla="*/ 78 w 109"/>
              <a:gd name="T23" fmla="*/ 29 h 127"/>
              <a:gd name="T24" fmla="*/ 72 w 109"/>
              <a:gd name="T25" fmla="*/ 24 h 127"/>
              <a:gd name="T26" fmla="*/ 65 w 109"/>
              <a:gd name="T27" fmla="*/ 22 h 127"/>
              <a:gd name="T28" fmla="*/ 54 w 109"/>
              <a:gd name="T29" fmla="*/ 22 h 127"/>
              <a:gd name="T30" fmla="*/ 31 w 109"/>
              <a:gd name="T31" fmla="*/ 24 h 127"/>
              <a:gd name="T32" fmla="*/ 14 w 109"/>
              <a:gd name="T33" fmla="*/ 27 h 127"/>
              <a:gd name="T34" fmla="*/ 13 w 109"/>
              <a:gd name="T35" fmla="*/ 29 h 127"/>
              <a:gd name="T36" fmla="*/ 11 w 109"/>
              <a:gd name="T37" fmla="*/ 26 h 127"/>
              <a:gd name="T38" fmla="*/ 7 w 109"/>
              <a:gd name="T39" fmla="*/ 11 h 127"/>
              <a:gd name="T40" fmla="*/ 7 w 109"/>
              <a:gd name="T41" fmla="*/ 9 h 127"/>
              <a:gd name="T42" fmla="*/ 9 w 109"/>
              <a:gd name="T43" fmla="*/ 7 h 127"/>
              <a:gd name="T44" fmla="*/ 43 w 109"/>
              <a:gd name="T45" fmla="*/ 0 h 127"/>
              <a:gd name="T46" fmla="*/ 60 w 109"/>
              <a:gd name="T47" fmla="*/ 0 h 127"/>
              <a:gd name="T48" fmla="*/ 89 w 109"/>
              <a:gd name="T49" fmla="*/ 4 h 127"/>
              <a:gd name="T50" fmla="*/ 96 w 109"/>
              <a:gd name="T51" fmla="*/ 6 h 127"/>
              <a:gd name="T52" fmla="*/ 107 w 109"/>
              <a:gd name="T53" fmla="*/ 18 h 127"/>
              <a:gd name="T54" fmla="*/ 109 w 109"/>
              <a:gd name="T55" fmla="*/ 36 h 127"/>
              <a:gd name="T56" fmla="*/ 109 w 109"/>
              <a:gd name="T57" fmla="*/ 100 h 127"/>
              <a:gd name="T58" fmla="*/ 105 w 109"/>
              <a:gd name="T59" fmla="*/ 116 h 127"/>
              <a:gd name="T60" fmla="*/ 87 w 109"/>
              <a:gd name="T61" fmla="*/ 124 h 127"/>
              <a:gd name="T62" fmla="*/ 78 w 109"/>
              <a:gd name="T63" fmla="*/ 65 h 127"/>
              <a:gd name="T64" fmla="*/ 49 w 109"/>
              <a:gd name="T65" fmla="*/ 69 h 127"/>
              <a:gd name="T66" fmla="*/ 36 w 109"/>
              <a:gd name="T67" fmla="*/ 73 h 127"/>
              <a:gd name="T68" fmla="*/ 31 w 109"/>
              <a:gd name="T69" fmla="*/ 87 h 127"/>
              <a:gd name="T70" fmla="*/ 33 w 109"/>
              <a:gd name="T71" fmla="*/ 95 h 127"/>
              <a:gd name="T72" fmla="*/ 36 w 109"/>
              <a:gd name="T73" fmla="*/ 102 h 127"/>
              <a:gd name="T74" fmla="*/ 49 w 109"/>
              <a:gd name="T75" fmla="*/ 107 h 127"/>
              <a:gd name="T76" fmla="*/ 56 w 109"/>
              <a:gd name="T77" fmla="*/ 107 h 127"/>
              <a:gd name="T78" fmla="*/ 78 w 109"/>
              <a:gd name="T79" fmla="*/ 10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27">
                <a:moveTo>
                  <a:pt x="87" y="124"/>
                </a:moveTo>
                <a:lnTo>
                  <a:pt x="87" y="124"/>
                </a:lnTo>
                <a:lnTo>
                  <a:pt x="74" y="127"/>
                </a:lnTo>
                <a:lnTo>
                  <a:pt x="56" y="127"/>
                </a:lnTo>
                <a:lnTo>
                  <a:pt x="56" y="127"/>
                </a:lnTo>
                <a:lnTo>
                  <a:pt x="36" y="127"/>
                </a:lnTo>
                <a:lnTo>
                  <a:pt x="27" y="125"/>
                </a:lnTo>
                <a:lnTo>
                  <a:pt x="18" y="122"/>
                </a:lnTo>
                <a:lnTo>
                  <a:pt x="11" y="116"/>
                </a:lnTo>
                <a:lnTo>
                  <a:pt x="5" y="109"/>
                </a:lnTo>
                <a:lnTo>
                  <a:pt x="2" y="100"/>
                </a:lnTo>
                <a:lnTo>
                  <a:pt x="0" y="87"/>
                </a:lnTo>
                <a:lnTo>
                  <a:pt x="0" y="87"/>
                </a:lnTo>
                <a:lnTo>
                  <a:pt x="0" y="78"/>
                </a:lnTo>
                <a:lnTo>
                  <a:pt x="4" y="69"/>
                </a:lnTo>
                <a:lnTo>
                  <a:pt x="7" y="64"/>
                </a:lnTo>
                <a:lnTo>
                  <a:pt x="13" y="58"/>
                </a:lnTo>
                <a:lnTo>
                  <a:pt x="18" y="55"/>
                </a:lnTo>
                <a:lnTo>
                  <a:pt x="23" y="53"/>
                </a:lnTo>
                <a:lnTo>
                  <a:pt x="38" y="49"/>
                </a:lnTo>
                <a:lnTo>
                  <a:pt x="78" y="46"/>
                </a:lnTo>
                <a:lnTo>
                  <a:pt x="78" y="38"/>
                </a:lnTo>
                <a:lnTo>
                  <a:pt x="78" y="38"/>
                </a:lnTo>
                <a:lnTo>
                  <a:pt x="78" y="29"/>
                </a:lnTo>
                <a:lnTo>
                  <a:pt x="76" y="26"/>
                </a:lnTo>
                <a:lnTo>
                  <a:pt x="72" y="24"/>
                </a:lnTo>
                <a:lnTo>
                  <a:pt x="72" y="24"/>
                </a:lnTo>
                <a:lnTo>
                  <a:pt x="65" y="22"/>
                </a:lnTo>
                <a:lnTo>
                  <a:pt x="54" y="22"/>
                </a:lnTo>
                <a:lnTo>
                  <a:pt x="54" y="22"/>
                </a:lnTo>
                <a:lnTo>
                  <a:pt x="42" y="22"/>
                </a:lnTo>
                <a:lnTo>
                  <a:pt x="31" y="24"/>
                </a:lnTo>
                <a:lnTo>
                  <a:pt x="14" y="27"/>
                </a:lnTo>
                <a:lnTo>
                  <a:pt x="14" y="27"/>
                </a:lnTo>
                <a:lnTo>
                  <a:pt x="13" y="29"/>
                </a:lnTo>
                <a:lnTo>
                  <a:pt x="13" y="29"/>
                </a:lnTo>
                <a:lnTo>
                  <a:pt x="11" y="27"/>
                </a:lnTo>
                <a:lnTo>
                  <a:pt x="11" y="26"/>
                </a:lnTo>
                <a:lnTo>
                  <a:pt x="7" y="13"/>
                </a:lnTo>
                <a:lnTo>
                  <a:pt x="7" y="11"/>
                </a:lnTo>
                <a:lnTo>
                  <a:pt x="7" y="11"/>
                </a:lnTo>
                <a:lnTo>
                  <a:pt x="7" y="9"/>
                </a:lnTo>
                <a:lnTo>
                  <a:pt x="9" y="7"/>
                </a:lnTo>
                <a:lnTo>
                  <a:pt x="9" y="7"/>
                </a:lnTo>
                <a:lnTo>
                  <a:pt x="29" y="4"/>
                </a:lnTo>
                <a:lnTo>
                  <a:pt x="43" y="0"/>
                </a:lnTo>
                <a:lnTo>
                  <a:pt x="60" y="0"/>
                </a:lnTo>
                <a:lnTo>
                  <a:pt x="60" y="0"/>
                </a:lnTo>
                <a:lnTo>
                  <a:pt x="82" y="2"/>
                </a:lnTo>
                <a:lnTo>
                  <a:pt x="89" y="4"/>
                </a:lnTo>
                <a:lnTo>
                  <a:pt x="96" y="6"/>
                </a:lnTo>
                <a:lnTo>
                  <a:pt x="96" y="6"/>
                </a:lnTo>
                <a:lnTo>
                  <a:pt x="102" y="11"/>
                </a:lnTo>
                <a:lnTo>
                  <a:pt x="107" y="18"/>
                </a:lnTo>
                <a:lnTo>
                  <a:pt x="109" y="27"/>
                </a:lnTo>
                <a:lnTo>
                  <a:pt x="109" y="36"/>
                </a:lnTo>
                <a:lnTo>
                  <a:pt x="109" y="100"/>
                </a:lnTo>
                <a:lnTo>
                  <a:pt x="109" y="100"/>
                </a:lnTo>
                <a:lnTo>
                  <a:pt x="109" y="111"/>
                </a:lnTo>
                <a:lnTo>
                  <a:pt x="105" y="116"/>
                </a:lnTo>
                <a:lnTo>
                  <a:pt x="98" y="122"/>
                </a:lnTo>
                <a:lnTo>
                  <a:pt x="87" y="124"/>
                </a:lnTo>
                <a:lnTo>
                  <a:pt x="87" y="124"/>
                </a:lnTo>
                <a:close/>
                <a:moveTo>
                  <a:pt x="78" y="65"/>
                </a:moveTo>
                <a:lnTo>
                  <a:pt x="49" y="69"/>
                </a:lnTo>
                <a:lnTo>
                  <a:pt x="49" y="69"/>
                </a:lnTo>
                <a:lnTo>
                  <a:pt x="43" y="69"/>
                </a:lnTo>
                <a:lnTo>
                  <a:pt x="36" y="73"/>
                </a:lnTo>
                <a:lnTo>
                  <a:pt x="33" y="78"/>
                </a:lnTo>
                <a:lnTo>
                  <a:pt x="31" y="87"/>
                </a:lnTo>
                <a:lnTo>
                  <a:pt x="31" y="87"/>
                </a:lnTo>
                <a:lnTo>
                  <a:pt x="33" y="95"/>
                </a:lnTo>
                <a:lnTo>
                  <a:pt x="34" y="98"/>
                </a:lnTo>
                <a:lnTo>
                  <a:pt x="36" y="102"/>
                </a:lnTo>
                <a:lnTo>
                  <a:pt x="40" y="104"/>
                </a:lnTo>
                <a:lnTo>
                  <a:pt x="49" y="107"/>
                </a:lnTo>
                <a:lnTo>
                  <a:pt x="56" y="107"/>
                </a:lnTo>
                <a:lnTo>
                  <a:pt x="56" y="107"/>
                </a:lnTo>
                <a:lnTo>
                  <a:pt x="69" y="105"/>
                </a:lnTo>
                <a:lnTo>
                  <a:pt x="78" y="104"/>
                </a:lnTo>
                <a:lnTo>
                  <a:pt x="78" y="65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4"/>
          <p:cNvSpPr>
            <a:spLocks/>
          </p:cNvSpPr>
          <p:nvPr userDrawn="1"/>
        </p:nvSpPr>
        <p:spPr bwMode="auto">
          <a:xfrm>
            <a:off x="5156200" y="3767138"/>
            <a:ext cx="57150" cy="55563"/>
          </a:xfrm>
          <a:custGeom>
            <a:avLst/>
            <a:gdLst>
              <a:gd name="T0" fmla="*/ 36 w 36"/>
              <a:gd name="T1" fmla="*/ 17 h 35"/>
              <a:gd name="T2" fmla="*/ 36 w 36"/>
              <a:gd name="T3" fmla="*/ 17 h 35"/>
              <a:gd name="T4" fmla="*/ 34 w 36"/>
              <a:gd name="T5" fmla="*/ 11 h 35"/>
              <a:gd name="T6" fmla="*/ 31 w 36"/>
              <a:gd name="T7" fmla="*/ 4 h 35"/>
              <a:gd name="T8" fmla="*/ 25 w 36"/>
              <a:gd name="T9" fmla="*/ 0 h 35"/>
              <a:gd name="T10" fmla="*/ 18 w 36"/>
              <a:gd name="T11" fmla="*/ 0 h 35"/>
              <a:gd name="T12" fmla="*/ 18 w 36"/>
              <a:gd name="T13" fmla="*/ 0 h 35"/>
              <a:gd name="T14" fmla="*/ 11 w 36"/>
              <a:gd name="T15" fmla="*/ 0 h 35"/>
              <a:gd name="T16" fmla="*/ 5 w 36"/>
              <a:gd name="T17" fmla="*/ 4 h 35"/>
              <a:gd name="T18" fmla="*/ 2 w 36"/>
              <a:gd name="T19" fmla="*/ 11 h 35"/>
              <a:gd name="T20" fmla="*/ 0 w 36"/>
              <a:gd name="T21" fmla="*/ 17 h 35"/>
              <a:gd name="T22" fmla="*/ 0 w 36"/>
              <a:gd name="T23" fmla="*/ 17 h 35"/>
              <a:gd name="T24" fmla="*/ 2 w 36"/>
              <a:gd name="T25" fmla="*/ 24 h 35"/>
              <a:gd name="T26" fmla="*/ 5 w 36"/>
              <a:gd name="T27" fmla="*/ 29 h 35"/>
              <a:gd name="T28" fmla="*/ 11 w 36"/>
              <a:gd name="T29" fmla="*/ 35 h 35"/>
              <a:gd name="T30" fmla="*/ 18 w 36"/>
              <a:gd name="T31" fmla="*/ 35 h 35"/>
              <a:gd name="T32" fmla="*/ 18 w 36"/>
              <a:gd name="T33" fmla="*/ 35 h 35"/>
              <a:gd name="T34" fmla="*/ 25 w 36"/>
              <a:gd name="T35" fmla="*/ 35 h 35"/>
              <a:gd name="T36" fmla="*/ 31 w 36"/>
              <a:gd name="T37" fmla="*/ 29 h 35"/>
              <a:gd name="T38" fmla="*/ 34 w 36"/>
              <a:gd name="T39" fmla="*/ 24 h 35"/>
              <a:gd name="T40" fmla="*/ 36 w 36"/>
              <a:gd name="T41" fmla="*/ 17 h 35"/>
              <a:gd name="T42" fmla="*/ 36 w 36"/>
              <a:gd name="T43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5">
                <a:moveTo>
                  <a:pt x="36" y="17"/>
                </a:moveTo>
                <a:lnTo>
                  <a:pt x="36" y="17"/>
                </a:lnTo>
                <a:lnTo>
                  <a:pt x="34" y="11"/>
                </a:lnTo>
                <a:lnTo>
                  <a:pt x="31" y="4"/>
                </a:lnTo>
                <a:lnTo>
                  <a:pt x="25" y="0"/>
                </a:lnTo>
                <a:lnTo>
                  <a:pt x="18" y="0"/>
                </a:lnTo>
                <a:lnTo>
                  <a:pt x="18" y="0"/>
                </a:lnTo>
                <a:lnTo>
                  <a:pt x="11" y="0"/>
                </a:lnTo>
                <a:lnTo>
                  <a:pt x="5" y="4"/>
                </a:lnTo>
                <a:lnTo>
                  <a:pt x="2" y="11"/>
                </a:lnTo>
                <a:lnTo>
                  <a:pt x="0" y="17"/>
                </a:lnTo>
                <a:lnTo>
                  <a:pt x="0" y="17"/>
                </a:lnTo>
                <a:lnTo>
                  <a:pt x="2" y="24"/>
                </a:lnTo>
                <a:lnTo>
                  <a:pt x="5" y="29"/>
                </a:lnTo>
                <a:lnTo>
                  <a:pt x="11" y="35"/>
                </a:lnTo>
                <a:lnTo>
                  <a:pt x="18" y="35"/>
                </a:lnTo>
                <a:lnTo>
                  <a:pt x="18" y="35"/>
                </a:lnTo>
                <a:lnTo>
                  <a:pt x="25" y="35"/>
                </a:lnTo>
                <a:lnTo>
                  <a:pt x="31" y="29"/>
                </a:lnTo>
                <a:lnTo>
                  <a:pt x="34" y="24"/>
                </a:lnTo>
                <a:lnTo>
                  <a:pt x="36" y="17"/>
                </a:lnTo>
                <a:lnTo>
                  <a:pt x="36" y="17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75"/>
          <p:cNvSpPr>
            <a:spLocks noEditPoints="1"/>
          </p:cNvSpPr>
          <p:nvPr userDrawn="1"/>
        </p:nvSpPr>
        <p:spPr bwMode="auto">
          <a:xfrm>
            <a:off x="4352925" y="3844925"/>
            <a:ext cx="201613" cy="201613"/>
          </a:xfrm>
          <a:custGeom>
            <a:avLst/>
            <a:gdLst>
              <a:gd name="T0" fmla="*/ 63 w 127"/>
              <a:gd name="T1" fmla="*/ 0 h 127"/>
              <a:gd name="T2" fmla="*/ 38 w 127"/>
              <a:gd name="T3" fmla="*/ 6 h 127"/>
              <a:gd name="T4" fmla="*/ 18 w 127"/>
              <a:gd name="T5" fmla="*/ 18 h 127"/>
              <a:gd name="T6" fmla="*/ 5 w 127"/>
              <a:gd name="T7" fmla="*/ 38 h 127"/>
              <a:gd name="T8" fmla="*/ 0 w 127"/>
              <a:gd name="T9" fmla="*/ 64 h 127"/>
              <a:gd name="T10" fmla="*/ 1 w 127"/>
              <a:gd name="T11" fmla="*/ 76 h 127"/>
              <a:gd name="T12" fmla="*/ 10 w 127"/>
              <a:gd name="T13" fmla="*/ 100 h 127"/>
              <a:gd name="T14" fmla="*/ 27 w 127"/>
              <a:gd name="T15" fmla="*/ 116 h 127"/>
              <a:gd name="T16" fmla="*/ 50 w 127"/>
              <a:gd name="T17" fmla="*/ 125 h 127"/>
              <a:gd name="T18" fmla="*/ 63 w 127"/>
              <a:gd name="T19" fmla="*/ 127 h 127"/>
              <a:gd name="T20" fmla="*/ 89 w 127"/>
              <a:gd name="T21" fmla="*/ 122 h 127"/>
              <a:gd name="T22" fmla="*/ 108 w 127"/>
              <a:gd name="T23" fmla="*/ 109 h 127"/>
              <a:gd name="T24" fmla="*/ 121 w 127"/>
              <a:gd name="T25" fmla="*/ 89 h 127"/>
              <a:gd name="T26" fmla="*/ 127 w 127"/>
              <a:gd name="T27" fmla="*/ 64 h 127"/>
              <a:gd name="T28" fmla="*/ 125 w 127"/>
              <a:gd name="T29" fmla="*/ 51 h 127"/>
              <a:gd name="T30" fmla="*/ 116 w 127"/>
              <a:gd name="T31" fmla="*/ 27 h 127"/>
              <a:gd name="T32" fmla="*/ 99 w 127"/>
              <a:gd name="T33" fmla="*/ 11 h 127"/>
              <a:gd name="T34" fmla="*/ 76 w 127"/>
              <a:gd name="T35" fmla="*/ 2 h 127"/>
              <a:gd name="T36" fmla="*/ 63 w 127"/>
              <a:gd name="T37" fmla="*/ 0 h 127"/>
              <a:gd name="T38" fmla="*/ 63 w 127"/>
              <a:gd name="T39" fmla="*/ 100 h 127"/>
              <a:gd name="T40" fmla="*/ 49 w 127"/>
              <a:gd name="T41" fmla="*/ 96 h 127"/>
              <a:gd name="T42" fmla="*/ 38 w 127"/>
              <a:gd name="T43" fmla="*/ 89 h 127"/>
              <a:gd name="T44" fmla="*/ 30 w 127"/>
              <a:gd name="T45" fmla="*/ 78 h 127"/>
              <a:gd name="T46" fmla="*/ 27 w 127"/>
              <a:gd name="T47" fmla="*/ 64 h 127"/>
              <a:gd name="T48" fmla="*/ 27 w 127"/>
              <a:gd name="T49" fmla="*/ 56 h 127"/>
              <a:gd name="T50" fmla="*/ 32 w 127"/>
              <a:gd name="T51" fmla="*/ 44 h 127"/>
              <a:gd name="T52" fmla="*/ 43 w 127"/>
              <a:gd name="T53" fmla="*/ 33 h 127"/>
              <a:gd name="T54" fmla="*/ 56 w 127"/>
              <a:gd name="T55" fmla="*/ 27 h 127"/>
              <a:gd name="T56" fmla="*/ 63 w 127"/>
              <a:gd name="T57" fmla="*/ 27 h 127"/>
              <a:gd name="T58" fmla="*/ 78 w 127"/>
              <a:gd name="T59" fmla="*/ 29 h 127"/>
              <a:gd name="T60" fmla="*/ 89 w 127"/>
              <a:gd name="T61" fmla="*/ 38 h 127"/>
              <a:gd name="T62" fmla="*/ 96 w 127"/>
              <a:gd name="T63" fmla="*/ 49 h 127"/>
              <a:gd name="T64" fmla="*/ 99 w 127"/>
              <a:gd name="T65" fmla="*/ 64 h 127"/>
              <a:gd name="T66" fmla="*/ 99 w 127"/>
              <a:gd name="T67" fmla="*/ 71 h 127"/>
              <a:gd name="T68" fmla="*/ 94 w 127"/>
              <a:gd name="T69" fmla="*/ 84 h 127"/>
              <a:gd name="T70" fmla="*/ 83 w 127"/>
              <a:gd name="T71" fmla="*/ 95 h 127"/>
              <a:gd name="T72" fmla="*/ 70 w 127"/>
              <a:gd name="T73" fmla="*/ 100 h 127"/>
              <a:gd name="T74" fmla="*/ 63 w 127"/>
              <a:gd name="T75" fmla="*/ 10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63" y="0"/>
                </a:lnTo>
                <a:lnTo>
                  <a:pt x="50" y="2"/>
                </a:lnTo>
                <a:lnTo>
                  <a:pt x="38" y="6"/>
                </a:lnTo>
                <a:lnTo>
                  <a:pt x="27" y="11"/>
                </a:lnTo>
                <a:lnTo>
                  <a:pt x="18" y="18"/>
                </a:lnTo>
                <a:lnTo>
                  <a:pt x="10" y="27"/>
                </a:lnTo>
                <a:lnTo>
                  <a:pt x="5" y="38"/>
                </a:lnTo>
                <a:lnTo>
                  <a:pt x="1" y="51"/>
                </a:lnTo>
                <a:lnTo>
                  <a:pt x="0" y="64"/>
                </a:lnTo>
                <a:lnTo>
                  <a:pt x="0" y="64"/>
                </a:lnTo>
                <a:lnTo>
                  <a:pt x="1" y="76"/>
                </a:lnTo>
                <a:lnTo>
                  <a:pt x="5" y="89"/>
                </a:lnTo>
                <a:lnTo>
                  <a:pt x="10" y="100"/>
                </a:lnTo>
                <a:lnTo>
                  <a:pt x="18" y="109"/>
                </a:lnTo>
                <a:lnTo>
                  <a:pt x="27" y="116"/>
                </a:lnTo>
                <a:lnTo>
                  <a:pt x="38" y="122"/>
                </a:lnTo>
                <a:lnTo>
                  <a:pt x="50" y="125"/>
                </a:lnTo>
                <a:lnTo>
                  <a:pt x="63" y="127"/>
                </a:lnTo>
                <a:lnTo>
                  <a:pt x="63" y="127"/>
                </a:lnTo>
                <a:lnTo>
                  <a:pt x="76" y="125"/>
                </a:lnTo>
                <a:lnTo>
                  <a:pt x="89" y="122"/>
                </a:lnTo>
                <a:lnTo>
                  <a:pt x="99" y="116"/>
                </a:lnTo>
                <a:lnTo>
                  <a:pt x="108" y="109"/>
                </a:lnTo>
                <a:lnTo>
                  <a:pt x="116" y="100"/>
                </a:lnTo>
                <a:lnTo>
                  <a:pt x="121" y="89"/>
                </a:lnTo>
                <a:lnTo>
                  <a:pt x="125" y="76"/>
                </a:lnTo>
                <a:lnTo>
                  <a:pt x="127" y="64"/>
                </a:lnTo>
                <a:lnTo>
                  <a:pt x="127" y="64"/>
                </a:lnTo>
                <a:lnTo>
                  <a:pt x="125" y="51"/>
                </a:lnTo>
                <a:lnTo>
                  <a:pt x="121" y="38"/>
                </a:lnTo>
                <a:lnTo>
                  <a:pt x="116" y="27"/>
                </a:lnTo>
                <a:lnTo>
                  <a:pt x="108" y="18"/>
                </a:lnTo>
                <a:lnTo>
                  <a:pt x="99" y="11"/>
                </a:lnTo>
                <a:lnTo>
                  <a:pt x="89" y="6"/>
                </a:lnTo>
                <a:lnTo>
                  <a:pt x="76" y="2"/>
                </a:lnTo>
                <a:lnTo>
                  <a:pt x="63" y="0"/>
                </a:lnTo>
                <a:lnTo>
                  <a:pt x="63" y="0"/>
                </a:lnTo>
                <a:close/>
                <a:moveTo>
                  <a:pt x="63" y="100"/>
                </a:moveTo>
                <a:lnTo>
                  <a:pt x="63" y="100"/>
                </a:lnTo>
                <a:lnTo>
                  <a:pt x="56" y="100"/>
                </a:lnTo>
                <a:lnTo>
                  <a:pt x="49" y="96"/>
                </a:lnTo>
                <a:lnTo>
                  <a:pt x="43" y="95"/>
                </a:lnTo>
                <a:lnTo>
                  <a:pt x="38" y="89"/>
                </a:lnTo>
                <a:lnTo>
                  <a:pt x="32" y="84"/>
                </a:lnTo>
                <a:lnTo>
                  <a:pt x="30" y="78"/>
                </a:lnTo>
                <a:lnTo>
                  <a:pt x="27" y="71"/>
                </a:lnTo>
                <a:lnTo>
                  <a:pt x="27" y="64"/>
                </a:lnTo>
                <a:lnTo>
                  <a:pt x="27" y="64"/>
                </a:lnTo>
                <a:lnTo>
                  <a:pt x="27" y="56"/>
                </a:lnTo>
                <a:lnTo>
                  <a:pt x="30" y="49"/>
                </a:lnTo>
                <a:lnTo>
                  <a:pt x="32" y="44"/>
                </a:lnTo>
                <a:lnTo>
                  <a:pt x="38" y="38"/>
                </a:lnTo>
                <a:lnTo>
                  <a:pt x="43" y="33"/>
                </a:lnTo>
                <a:lnTo>
                  <a:pt x="49" y="29"/>
                </a:lnTo>
                <a:lnTo>
                  <a:pt x="56" y="27"/>
                </a:lnTo>
                <a:lnTo>
                  <a:pt x="63" y="27"/>
                </a:lnTo>
                <a:lnTo>
                  <a:pt x="63" y="27"/>
                </a:lnTo>
                <a:lnTo>
                  <a:pt x="70" y="27"/>
                </a:lnTo>
                <a:lnTo>
                  <a:pt x="78" y="29"/>
                </a:lnTo>
                <a:lnTo>
                  <a:pt x="83" y="33"/>
                </a:lnTo>
                <a:lnTo>
                  <a:pt x="89" y="38"/>
                </a:lnTo>
                <a:lnTo>
                  <a:pt x="94" y="44"/>
                </a:lnTo>
                <a:lnTo>
                  <a:pt x="96" y="49"/>
                </a:lnTo>
                <a:lnTo>
                  <a:pt x="99" y="56"/>
                </a:lnTo>
                <a:lnTo>
                  <a:pt x="99" y="64"/>
                </a:lnTo>
                <a:lnTo>
                  <a:pt x="99" y="64"/>
                </a:lnTo>
                <a:lnTo>
                  <a:pt x="99" y="71"/>
                </a:lnTo>
                <a:lnTo>
                  <a:pt x="96" y="78"/>
                </a:lnTo>
                <a:lnTo>
                  <a:pt x="94" y="84"/>
                </a:lnTo>
                <a:lnTo>
                  <a:pt x="89" y="89"/>
                </a:lnTo>
                <a:lnTo>
                  <a:pt x="83" y="95"/>
                </a:lnTo>
                <a:lnTo>
                  <a:pt x="78" y="96"/>
                </a:lnTo>
                <a:lnTo>
                  <a:pt x="70" y="100"/>
                </a:lnTo>
                <a:lnTo>
                  <a:pt x="63" y="100"/>
                </a:lnTo>
                <a:lnTo>
                  <a:pt x="63" y="100"/>
                </a:lnTo>
                <a:close/>
              </a:path>
            </a:pathLst>
          </a:custGeom>
          <a:solidFill>
            <a:srgbClr val="EE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0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6" name="Group 6185"/>
          <p:cNvGrpSpPr/>
          <p:nvPr userDrawn="1"/>
        </p:nvGrpSpPr>
        <p:grpSpPr>
          <a:xfrm>
            <a:off x="1" y="-3175"/>
            <a:ext cx="1814513" cy="6861175"/>
            <a:chOff x="0" y="-3175"/>
            <a:chExt cx="1814513" cy="6861175"/>
          </a:xfrm>
        </p:grpSpPr>
        <p:pic>
          <p:nvPicPr>
            <p:cNvPr id="6204" name="Picture 6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75"/>
              <a:ext cx="1814513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61"/>
            <p:cNvSpPr>
              <a:spLocks/>
            </p:cNvSpPr>
            <p:nvPr userDrawn="1"/>
          </p:nvSpPr>
          <p:spPr bwMode="auto">
            <a:xfrm>
              <a:off x="904875" y="406400"/>
              <a:ext cx="117475" cy="282575"/>
            </a:xfrm>
            <a:custGeom>
              <a:avLst/>
              <a:gdLst>
                <a:gd name="T0" fmla="*/ 38 w 74"/>
                <a:gd name="T1" fmla="*/ 178 h 178"/>
                <a:gd name="T2" fmla="*/ 38 w 74"/>
                <a:gd name="T3" fmla="*/ 178 h 178"/>
                <a:gd name="T4" fmla="*/ 36 w 74"/>
                <a:gd name="T5" fmla="*/ 178 h 178"/>
                <a:gd name="T6" fmla="*/ 36 w 74"/>
                <a:gd name="T7" fmla="*/ 178 h 178"/>
                <a:gd name="T8" fmla="*/ 29 w 74"/>
                <a:gd name="T9" fmla="*/ 169 h 178"/>
                <a:gd name="T10" fmla="*/ 22 w 74"/>
                <a:gd name="T11" fmla="*/ 158 h 178"/>
                <a:gd name="T12" fmla="*/ 14 w 74"/>
                <a:gd name="T13" fmla="*/ 149 h 178"/>
                <a:gd name="T14" fmla="*/ 9 w 74"/>
                <a:gd name="T15" fmla="*/ 136 h 178"/>
                <a:gd name="T16" fmla="*/ 5 w 74"/>
                <a:gd name="T17" fmla="*/ 125 h 178"/>
                <a:gd name="T18" fmla="*/ 3 w 74"/>
                <a:gd name="T19" fmla="*/ 114 h 178"/>
                <a:gd name="T20" fmla="*/ 2 w 74"/>
                <a:gd name="T21" fmla="*/ 101 h 178"/>
                <a:gd name="T22" fmla="*/ 0 w 74"/>
                <a:gd name="T23" fmla="*/ 89 h 178"/>
                <a:gd name="T24" fmla="*/ 0 w 74"/>
                <a:gd name="T25" fmla="*/ 89 h 178"/>
                <a:gd name="T26" fmla="*/ 2 w 74"/>
                <a:gd name="T27" fmla="*/ 76 h 178"/>
                <a:gd name="T28" fmla="*/ 3 w 74"/>
                <a:gd name="T29" fmla="*/ 63 h 178"/>
                <a:gd name="T30" fmla="*/ 5 w 74"/>
                <a:gd name="T31" fmla="*/ 52 h 178"/>
                <a:gd name="T32" fmla="*/ 9 w 74"/>
                <a:gd name="T33" fmla="*/ 42 h 178"/>
                <a:gd name="T34" fmla="*/ 14 w 74"/>
                <a:gd name="T35" fmla="*/ 29 h 178"/>
                <a:gd name="T36" fmla="*/ 22 w 74"/>
                <a:gd name="T37" fmla="*/ 20 h 178"/>
                <a:gd name="T38" fmla="*/ 29 w 74"/>
                <a:gd name="T39" fmla="*/ 9 h 178"/>
                <a:gd name="T40" fmla="*/ 36 w 74"/>
                <a:gd name="T41" fmla="*/ 0 h 178"/>
                <a:gd name="T42" fmla="*/ 36 w 74"/>
                <a:gd name="T43" fmla="*/ 0 h 178"/>
                <a:gd name="T44" fmla="*/ 38 w 74"/>
                <a:gd name="T45" fmla="*/ 0 h 178"/>
                <a:gd name="T46" fmla="*/ 38 w 74"/>
                <a:gd name="T47" fmla="*/ 0 h 178"/>
                <a:gd name="T48" fmla="*/ 38 w 74"/>
                <a:gd name="T49" fmla="*/ 0 h 178"/>
                <a:gd name="T50" fmla="*/ 38 w 74"/>
                <a:gd name="T51" fmla="*/ 0 h 178"/>
                <a:gd name="T52" fmla="*/ 40 w 74"/>
                <a:gd name="T53" fmla="*/ 0 h 178"/>
                <a:gd name="T54" fmla="*/ 74 w 74"/>
                <a:gd name="T55" fmla="*/ 36 h 178"/>
                <a:gd name="T56" fmla="*/ 74 w 74"/>
                <a:gd name="T57" fmla="*/ 36 h 178"/>
                <a:gd name="T58" fmla="*/ 74 w 74"/>
                <a:gd name="T59" fmla="*/ 38 h 178"/>
                <a:gd name="T60" fmla="*/ 74 w 74"/>
                <a:gd name="T61" fmla="*/ 38 h 178"/>
                <a:gd name="T62" fmla="*/ 65 w 74"/>
                <a:gd name="T63" fmla="*/ 49 h 178"/>
                <a:gd name="T64" fmla="*/ 60 w 74"/>
                <a:gd name="T65" fmla="*/ 62 h 178"/>
                <a:gd name="T66" fmla="*/ 56 w 74"/>
                <a:gd name="T67" fmla="*/ 74 h 178"/>
                <a:gd name="T68" fmla="*/ 54 w 74"/>
                <a:gd name="T69" fmla="*/ 89 h 178"/>
                <a:gd name="T70" fmla="*/ 54 w 74"/>
                <a:gd name="T71" fmla="*/ 89 h 178"/>
                <a:gd name="T72" fmla="*/ 56 w 74"/>
                <a:gd name="T73" fmla="*/ 103 h 178"/>
                <a:gd name="T74" fmla="*/ 60 w 74"/>
                <a:gd name="T75" fmla="*/ 116 h 178"/>
                <a:gd name="T76" fmla="*/ 65 w 74"/>
                <a:gd name="T77" fmla="*/ 129 h 178"/>
                <a:gd name="T78" fmla="*/ 74 w 74"/>
                <a:gd name="T79" fmla="*/ 140 h 178"/>
                <a:gd name="T80" fmla="*/ 74 w 74"/>
                <a:gd name="T81" fmla="*/ 140 h 178"/>
                <a:gd name="T82" fmla="*/ 74 w 74"/>
                <a:gd name="T83" fmla="*/ 141 h 178"/>
                <a:gd name="T84" fmla="*/ 40 w 74"/>
                <a:gd name="T85" fmla="*/ 178 h 178"/>
                <a:gd name="T86" fmla="*/ 40 w 74"/>
                <a:gd name="T87" fmla="*/ 178 h 178"/>
                <a:gd name="T88" fmla="*/ 38 w 74"/>
                <a:gd name="T89" fmla="*/ 178 h 178"/>
                <a:gd name="T90" fmla="*/ 38 w 74"/>
                <a:gd name="T91" fmla="*/ 178 h 178"/>
                <a:gd name="T92" fmla="*/ 38 w 74"/>
                <a:gd name="T93" fmla="*/ 178 h 178"/>
                <a:gd name="T94" fmla="*/ 38 w 74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78">
                  <a:moveTo>
                    <a:pt x="38" y="178"/>
                  </a:moveTo>
                  <a:lnTo>
                    <a:pt x="38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29" y="169"/>
                  </a:lnTo>
                  <a:lnTo>
                    <a:pt x="22" y="158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5" y="125"/>
                  </a:lnTo>
                  <a:lnTo>
                    <a:pt x="3" y="114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" y="76"/>
                  </a:lnTo>
                  <a:lnTo>
                    <a:pt x="3" y="63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29" y="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5" y="49"/>
                  </a:lnTo>
                  <a:lnTo>
                    <a:pt x="60" y="62"/>
                  </a:lnTo>
                  <a:lnTo>
                    <a:pt x="56" y="74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6" y="103"/>
                  </a:lnTo>
                  <a:lnTo>
                    <a:pt x="60" y="116"/>
                  </a:lnTo>
                  <a:lnTo>
                    <a:pt x="65" y="129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1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close/>
                </a:path>
              </a:pathLst>
            </a:custGeom>
            <a:solidFill>
              <a:srgbClr val="F15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76" name="Freeform 62"/>
            <p:cNvSpPr>
              <a:spLocks/>
            </p:cNvSpPr>
            <p:nvPr userDrawn="1"/>
          </p:nvSpPr>
          <p:spPr bwMode="auto">
            <a:xfrm>
              <a:off x="739775" y="714375"/>
              <a:ext cx="285750" cy="120650"/>
            </a:xfrm>
            <a:custGeom>
              <a:avLst/>
              <a:gdLst>
                <a:gd name="T0" fmla="*/ 89 w 180"/>
                <a:gd name="T1" fmla="*/ 76 h 76"/>
                <a:gd name="T2" fmla="*/ 89 w 180"/>
                <a:gd name="T3" fmla="*/ 76 h 76"/>
                <a:gd name="T4" fmla="*/ 77 w 180"/>
                <a:gd name="T5" fmla="*/ 74 h 76"/>
                <a:gd name="T6" fmla="*/ 66 w 180"/>
                <a:gd name="T7" fmla="*/ 73 h 76"/>
                <a:gd name="T8" fmla="*/ 53 w 180"/>
                <a:gd name="T9" fmla="*/ 71 h 76"/>
                <a:gd name="T10" fmla="*/ 42 w 180"/>
                <a:gd name="T11" fmla="*/ 65 h 76"/>
                <a:gd name="T12" fmla="*/ 31 w 180"/>
                <a:gd name="T13" fmla="*/ 62 h 76"/>
                <a:gd name="T14" fmla="*/ 20 w 180"/>
                <a:gd name="T15" fmla="*/ 54 h 76"/>
                <a:gd name="T16" fmla="*/ 9 w 180"/>
                <a:gd name="T17" fmla="*/ 47 h 76"/>
                <a:gd name="T18" fmla="*/ 0 w 180"/>
                <a:gd name="T19" fmla="*/ 40 h 76"/>
                <a:gd name="T20" fmla="*/ 0 w 180"/>
                <a:gd name="T21" fmla="*/ 40 h 76"/>
                <a:gd name="T22" fmla="*/ 0 w 180"/>
                <a:gd name="T23" fmla="*/ 38 h 76"/>
                <a:gd name="T24" fmla="*/ 0 w 180"/>
                <a:gd name="T25" fmla="*/ 38 h 76"/>
                <a:gd name="T26" fmla="*/ 0 w 180"/>
                <a:gd name="T27" fmla="*/ 36 h 76"/>
                <a:gd name="T28" fmla="*/ 37 w 180"/>
                <a:gd name="T29" fmla="*/ 2 h 76"/>
                <a:gd name="T30" fmla="*/ 37 w 180"/>
                <a:gd name="T31" fmla="*/ 2 h 76"/>
                <a:gd name="T32" fmla="*/ 38 w 180"/>
                <a:gd name="T33" fmla="*/ 0 h 76"/>
                <a:gd name="T34" fmla="*/ 38 w 180"/>
                <a:gd name="T35" fmla="*/ 0 h 76"/>
                <a:gd name="T36" fmla="*/ 38 w 180"/>
                <a:gd name="T37" fmla="*/ 2 h 76"/>
                <a:gd name="T38" fmla="*/ 38 w 180"/>
                <a:gd name="T39" fmla="*/ 2 h 76"/>
                <a:gd name="T40" fmla="*/ 51 w 180"/>
                <a:gd name="T41" fmla="*/ 9 h 76"/>
                <a:gd name="T42" fmla="*/ 62 w 180"/>
                <a:gd name="T43" fmla="*/ 16 h 76"/>
                <a:gd name="T44" fmla="*/ 77 w 180"/>
                <a:gd name="T45" fmla="*/ 20 h 76"/>
                <a:gd name="T46" fmla="*/ 89 w 180"/>
                <a:gd name="T47" fmla="*/ 22 h 76"/>
                <a:gd name="T48" fmla="*/ 89 w 180"/>
                <a:gd name="T49" fmla="*/ 22 h 76"/>
                <a:gd name="T50" fmla="*/ 104 w 180"/>
                <a:gd name="T51" fmla="*/ 20 h 76"/>
                <a:gd name="T52" fmla="*/ 116 w 180"/>
                <a:gd name="T53" fmla="*/ 16 h 76"/>
                <a:gd name="T54" fmla="*/ 129 w 180"/>
                <a:gd name="T55" fmla="*/ 9 h 76"/>
                <a:gd name="T56" fmla="*/ 140 w 180"/>
                <a:gd name="T57" fmla="*/ 2 h 76"/>
                <a:gd name="T58" fmla="*/ 140 w 180"/>
                <a:gd name="T59" fmla="*/ 2 h 76"/>
                <a:gd name="T60" fmla="*/ 142 w 180"/>
                <a:gd name="T61" fmla="*/ 0 h 76"/>
                <a:gd name="T62" fmla="*/ 142 w 180"/>
                <a:gd name="T63" fmla="*/ 0 h 76"/>
                <a:gd name="T64" fmla="*/ 144 w 180"/>
                <a:gd name="T65" fmla="*/ 2 h 76"/>
                <a:gd name="T66" fmla="*/ 178 w 180"/>
                <a:gd name="T67" fmla="*/ 36 h 76"/>
                <a:gd name="T68" fmla="*/ 178 w 180"/>
                <a:gd name="T69" fmla="*/ 36 h 76"/>
                <a:gd name="T70" fmla="*/ 180 w 180"/>
                <a:gd name="T71" fmla="*/ 38 h 76"/>
                <a:gd name="T72" fmla="*/ 180 w 180"/>
                <a:gd name="T73" fmla="*/ 38 h 76"/>
                <a:gd name="T74" fmla="*/ 178 w 180"/>
                <a:gd name="T75" fmla="*/ 40 h 76"/>
                <a:gd name="T76" fmla="*/ 178 w 180"/>
                <a:gd name="T77" fmla="*/ 40 h 76"/>
                <a:gd name="T78" fmla="*/ 169 w 180"/>
                <a:gd name="T79" fmla="*/ 47 h 76"/>
                <a:gd name="T80" fmla="*/ 160 w 180"/>
                <a:gd name="T81" fmla="*/ 54 h 76"/>
                <a:gd name="T82" fmla="*/ 149 w 180"/>
                <a:gd name="T83" fmla="*/ 62 h 76"/>
                <a:gd name="T84" fmla="*/ 138 w 180"/>
                <a:gd name="T85" fmla="*/ 65 h 76"/>
                <a:gd name="T86" fmla="*/ 126 w 180"/>
                <a:gd name="T87" fmla="*/ 71 h 76"/>
                <a:gd name="T88" fmla="*/ 115 w 180"/>
                <a:gd name="T89" fmla="*/ 73 h 76"/>
                <a:gd name="T90" fmla="*/ 102 w 180"/>
                <a:gd name="T91" fmla="*/ 74 h 76"/>
                <a:gd name="T92" fmla="*/ 89 w 180"/>
                <a:gd name="T93" fmla="*/ 76 h 76"/>
                <a:gd name="T94" fmla="*/ 89 w 180"/>
                <a:gd name="T9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0" h="76">
                  <a:moveTo>
                    <a:pt x="89" y="76"/>
                  </a:moveTo>
                  <a:lnTo>
                    <a:pt x="89" y="76"/>
                  </a:lnTo>
                  <a:lnTo>
                    <a:pt x="77" y="74"/>
                  </a:lnTo>
                  <a:lnTo>
                    <a:pt x="66" y="73"/>
                  </a:lnTo>
                  <a:lnTo>
                    <a:pt x="53" y="71"/>
                  </a:lnTo>
                  <a:lnTo>
                    <a:pt x="42" y="65"/>
                  </a:lnTo>
                  <a:lnTo>
                    <a:pt x="31" y="62"/>
                  </a:lnTo>
                  <a:lnTo>
                    <a:pt x="20" y="54"/>
                  </a:lnTo>
                  <a:lnTo>
                    <a:pt x="9" y="4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1" y="9"/>
                  </a:lnTo>
                  <a:lnTo>
                    <a:pt x="62" y="16"/>
                  </a:lnTo>
                  <a:lnTo>
                    <a:pt x="77" y="20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104" y="20"/>
                  </a:lnTo>
                  <a:lnTo>
                    <a:pt x="116" y="16"/>
                  </a:lnTo>
                  <a:lnTo>
                    <a:pt x="129" y="9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69" y="47"/>
                  </a:lnTo>
                  <a:lnTo>
                    <a:pt x="160" y="54"/>
                  </a:lnTo>
                  <a:lnTo>
                    <a:pt x="149" y="62"/>
                  </a:lnTo>
                  <a:lnTo>
                    <a:pt x="138" y="65"/>
                  </a:lnTo>
                  <a:lnTo>
                    <a:pt x="126" y="71"/>
                  </a:lnTo>
                  <a:lnTo>
                    <a:pt x="115" y="73"/>
                  </a:lnTo>
                  <a:lnTo>
                    <a:pt x="102" y="74"/>
                  </a:lnTo>
                  <a:lnTo>
                    <a:pt x="89" y="76"/>
                  </a:lnTo>
                  <a:lnTo>
                    <a:pt x="89" y="76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77" name="Freeform 63"/>
            <p:cNvSpPr>
              <a:spLocks/>
            </p:cNvSpPr>
            <p:nvPr userDrawn="1"/>
          </p:nvSpPr>
          <p:spPr bwMode="auto">
            <a:xfrm>
              <a:off x="596900" y="406400"/>
              <a:ext cx="280988" cy="117475"/>
            </a:xfrm>
            <a:custGeom>
              <a:avLst/>
              <a:gdLst>
                <a:gd name="T0" fmla="*/ 89 w 177"/>
                <a:gd name="T1" fmla="*/ 74 h 74"/>
                <a:gd name="T2" fmla="*/ 89 w 177"/>
                <a:gd name="T3" fmla="*/ 74 h 74"/>
                <a:gd name="T4" fmla="*/ 76 w 177"/>
                <a:gd name="T5" fmla="*/ 74 h 74"/>
                <a:gd name="T6" fmla="*/ 65 w 177"/>
                <a:gd name="T7" fmla="*/ 72 h 74"/>
                <a:gd name="T8" fmla="*/ 52 w 177"/>
                <a:gd name="T9" fmla="*/ 69 h 74"/>
                <a:gd name="T10" fmla="*/ 41 w 177"/>
                <a:gd name="T11" fmla="*/ 65 h 74"/>
                <a:gd name="T12" fmla="*/ 30 w 177"/>
                <a:gd name="T13" fmla="*/ 60 h 74"/>
                <a:gd name="T14" fmla="*/ 20 w 177"/>
                <a:gd name="T15" fmla="*/ 54 h 74"/>
                <a:gd name="T16" fmla="*/ 9 w 177"/>
                <a:gd name="T17" fmla="*/ 47 h 74"/>
                <a:gd name="T18" fmla="*/ 0 w 177"/>
                <a:gd name="T19" fmla="*/ 38 h 74"/>
                <a:gd name="T20" fmla="*/ 0 w 177"/>
                <a:gd name="T21" fmla="*/ 38 h 74"/>
                <a:gd name="T22" fmla="*/ 0 w 177"/>
                <a:gd name="T23" fmla="*/ 36 h 74"/>
                <a:gd name="T24" fmla="*/ 0 w 177"/>
                <a:gd name="T25" fmla="*/ 36 h 74"/>
                <a:gd name="T26" fmla="*/ 0 w 177"/>
                <a:gd name="T27" fmla="*/ 36 h 74"/>
                <a:gd name="T28" fmla="*/ 36 w 177"/>
                <a:gd name="T29" fmla="*/ 0 h 74"/>
                <a:gd name="T30" fmla="*/ 36 w 177"/>
                <a:gd name="T31" fmla="*/ 0 h 74"/>
                <a:gd name="T32" fmla="*/ 38 w 177"/>
                <a:gd name="T33" fmla="*/ 0 h 74"/>
                <a:gd name="T34" fmla="*/ 38 w 177"/>
                <a:gd name="T35" fmla="*/ 0 h 74"/>
                <a:gd name="T36" fmla="*/ 38 w 177"/>
                <a:gd name="T37" fmla="*/ 0 h 74"/>
                <a:gd name="T38" fmla="*/ 38 w 177"/>
                <a:gd name="T39" fmla="*/ 0 h 74"/>
                <a:gd name="T40" fmla="*/ 49 w 177"/>
                <a:gd name="T41" fmla="*/ 9 h 74"/>
                <a:gd name="T42" fmla="*/ 61 w 177"/>
                <a:gd name="T43" fmla="*/ 14 h 74"/>
                <a:gd name="T44" fmla="*/ 76 w 177"/>
                <a:gd name="T45" fmla="*/ 18 h 74"/>
                <a:gd name="T46" fmla="*/ 89 w 177"/>
                <a:gd name="T47" fmla="*/ 20 h 74"/>
                <a:gd name="T48" fmla="*/ 89 w 177"/>
                <a:gd name="T49" fmla="*/ 20 h 74"/>
                <a:gd name="T50" fmla="*/ 103 w 177"/>
                <a:gd name="T51" fmla="*/ 18 h 74"/>
                <a:gd name="T52" fmla="*/ 116 w 177"/>
                <a:gd name="T53" fmla="*/ 14 h 74"/>
                <a:gd name="T54" fmla="*/ 128 w 177"/>
                <a:gd name="T55" fmla="*/ 9 h 74"/>
                <a:gd name="T56" fmla="*/ 139 w 177"/>
                <a:gd name="T57" fmla="*/ 0 h 74"/>
                <a:gd name="T58" fmla="*/ 139 w 177"/>
                <a:gd name="T59" fmla="*/ 0 h 74"/>
                <a:gd name="T60" fmla="*/ 141 w 177"/>
                <a:gd name="T61" fmla="*/ 0 h 74"/>
                <a:gd name="T62" fmla="*/ 141 w 177"/>
                <a:gd name="T63" fmla="*/ 0 h 74"/>
                <a:gd name="T64" fmla="*/ 141 w 177"/>
                <a:gd name="T65" fmla="*/ 0 h 74"/>
                <a:gd name="T66" fmla="*/ 177 w 177"/>
                <a:gd name="T67" fmla="*/ 36 h 74"/>
                <a:gd name="T68" fmla="*/ 177 w 177"/>
                <a:gd name="T69" fmla="*/ 36 h 74"/>
                <a:gd name="T70" fmla="*/ 177 w 177"/>
                <a:gd name="T71" fmla="*/ 36 h 74"/>
                <a:gd name="T72" fmla="*/ 177 w 177"/>
                <a:gd name="T73" fmla="*/ 36 h 74"/>
                <a:gd name="T74" fmla="*/ 177 w 177"/>
                <a:gd name="T75" fmla="*/ 38 h 74"/>
                <a:gd name="T76" fmla="*/ 177 w 177"/>
                <a:gd name="T77" fmla="*/ 38 h 74"/>
                <a:gd name="T78" fmla="*/ 168 w 177"/>
                <a:gd name="T79" fmla="*/ 47 h 74"/>
                <a:gd name="T80" fmla="*/ 159 w 177"/>
                <a:gd name="T81" fmla="*/ 54 h 74"/>
                <a:gd name="T82" fmla="*/ 148 w 177"/>
                <a:gd name="T83" fmla="*/ 60 h 74"/>
                <a:gd name="T84" fmla="*/ 138 w 177"/>
                <a:gd name="T85" fmla="*/ 65 h 74"/>
                <a:gd name="T86" fmla="*/ 125 w 177"/>
                <a:gd name="T87" fmla="*/ 69 h 74"/>
                <a:gd name="T88" fmla="*/ 114 w 177"/>
                <a:gd name="T89" fmla="*/ 72 h 74"/>
                <a:gd name="T90" fmla="*/ 101 w 177"/>
                <a:gd name="T91" fmla="*/ 74 h 74"/>
                <a:gd name="T92" fmla="*/ 89 w 177"/>
                <a:gd name="T93" fmla="*/ 74 h 74"/>
                <a:gd name="T94" fmla="*/ 89 w 177"/>
                <a:gd name="T9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74">
                  <a:moveTo>
                    <a:pt x="89" y="74"/>
                  </a:moveTo>
                  <a:lnTo>
                    <a:pt x="89" y="74"/>
                  </a:lnTo>
                  <a:lnTo>
                    <a:pt x="76" y="74"/>
                  </a:lnTo>
                  <a:lnTo>
                    <a:pt x="65" y="72"/>
                  </a:lnTo>
                  <a:lnTo>
                    <a:pt x="52" y="69"/>
                  </a:lnTo>
                  <a:lnTo>
                    <a:pt x="41" y="65"/>
                  </a:lnTo>
                  <a:lnTo>
                    <a:pt x="30" y="60"/>
                  </a:lnTo>
                  <a:lnTo>
                    <a:pt x="20" y="54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76" y="18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103" y="18"/>
                  </a:lnTo>
                  <a:lnTo>
                    <a:pt x="116" y="14"/>
                  </a:lnTo>
                  <a:lnTo>
                    <a:pt x="128" y="9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68" y="47"/>
                  </a:lnTo>
                  <a:lnTo>
                    <a:pt x="159" y="54"/>
                  </a:lnTo>
                  <a:lnTo>
                    <a:pt x="148" y="60"/>
                  </a:lnTo>
                  <a:lnTo>
                    <a:pt x="138" y="65"/>
                  </a:lnTo>
                  <a:lnTo>
                    <a:pt x="125" y="69"/>
                  </a:lnTo>
                  <a:lnTo>
                    <a:pt x="114" y="72"/>
                  </a:lnTo>
                  <a:lnTo>
                    <a:pt x="101" y="74"/>
                  </a:lnTo>
                  <a:lnTo>
                    <a:pt x="89" y="74"/>
                  </a:lnTo>
                  <a:lnTo>
                    <a:pt x="89" y="74"/>
                  </a:lnTo>
                  <a:close/>
                </a:path>
              </a:pathLst>
            </a:custGeom>
            <a:solidFill>
              <a:srgbClr val="F26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78" name="Freeform 64"/>
            <p:cNvSpPr>
              <a:spLocks/>
            </p:cNvSpPr>
            <p:nvPr userDrawn="1"/>
          </p:nvSpPr>
          <p:spPr bwMode="auto">
            <a:xfrm>
              <a:off x="596900" y="547688"/>
              <a:ext cx="117475" cy="284163"/>
            </a:xfrm>
            <a:custGeom>
              <a:avLst/>
              <a:gdLst>
                <a:gd name="T0" fmla="*/ 36 w 74"/>
                <a:gd name="T1" fmla="*/ 179 h 179"/>
                <a:gd name="T2" fmla="*/ 36 w 74"/>
                <a:gd name="T3" fmla="*/ 179 h 179"/>
                <a:gd name="T4" fmla="*/ 34 w 74"/>
                <a:gd name="T5" fmla="*/ 179 h 179"/>
                <a:gd name="T6" fmla="*/ 34 w 74"/>
                <a:gd name="T7" fmla="*/ 179 h 179"/>
                <a:gd name="T8" fmla="*/ 27 w 74"/>
                <a:gd name="T9" fmla="*/ 168 h 179"/>
                <a:gd name="T10" fmla="*/ 20 w 74"/>
                <a:gd name="T11" fmla="*/ 159 h 179"/>
                <a:gd name="T12" fmla="*/ 14 w 74"/>
                <a:gd name="T13" fmla="*/ 149 h 179"/>
                <a:gd name="T14" fmla="*/ 9 w 74"/>
                <a:gd name="T15" fmla="*/ 138 h 179"/>
                <a:gd name="T16" fmla="*/ 3 w 74"/>
                <a:gd name="T17" fmla="*/ 127 h 179"/>
                <a:gd name="T18" fmla="*/ 1 w 74"/>
                <a:gd name="T19" fmla="*/ 114 h 179"/>
                <a:gd name="T20" fmla="*/ 0 w 74"/>
                <a:gd name="T21" fmla="*/ 103 h 179"/>
                <a:gd name="T22" fmla="*/ 0 w 74"/>
                <a:gd name="T23" fmla="*/ 90 h 179"/>
                <a:gd name="T24" fmla="*/ 0 w 74"/>
                <a:gd name="T25" fmla="*/ 90 h 179"/>
                <a:gd name="T26" fmla="*/ 0 w 74"/>
                <a:gd name="T27" fmla="*/ 78 h 179"/>
                <a:gd name="T28" fmla="*/ 1 w 74"/>
                <a:gd name="T29" fmla="*/ 65 h 179"/>
                <a:gd name="T30" fmla="*/ 3 w 74"/>
                <a:gd name="T31" fmla="*/ 54 h 179"/>
                <a:gd name="T32" fmla="*/ 9 w 74"/>
                <a:gd name="T33" fmla="*/ 41 h 179"/>
                <a:gd name="T34" fmla="*/ 14 w 74"/>
                <a:gd name="T35" fmla="*/ 31 h 179"/>
                <a:gd name="T36" fmla="*/ 20 w 74"/>
                <a:gd name="T37" fmla="*/ 20 h 179"/>
                <a:gd name="T38" fmla="*/ 27 w 74"/>
                <a:gd name="T39" fmla="*/ 11 h 179"/>
                <a:gd name="T40" fmla="*/ 34 w 74"/>
                <a:gd name="T41" fmla="*/ 2 h 179"/>
                <a:gd name="T42" fmla="*/ 34 w 74"/>
                <a:gd name="T43" fmla="*/ 2 h 179"/>
                <a:gd name="T44" fmla="*/ 36 w 74"/>
                <a:gd name="T45" fmla="*/ 0 h 179"/>
                <a:gd name="T46" fmla="*/ 36 w 74"/>
                <a:gd name="T47" fmla="*/ 0 h 179"/>
                <a:gd name="T48" fmla="*/ 36 w 74"/>
                <a:gd name="T49" fmla="*/ 0 h 179"/>
                <a:gd name="T50" fmla="*/ 36 w 74"/>
                <a:gd name="T51" fmla="*/ 0 h 179"/>
                <a:gd name="T52" fmla="*/ 38 w 74"/>
                <a:gd name="T53" fmla="*/ 2 h 179"/>
                <a:gd name="T54" fmla="*/ 74 w 74"/>
                <a:gd name="T55" fmla="*/ 36 h 179"/>
                <a:gd name="T56" fmla="*/ 74 w 74"/>
                <a:gd name="T57" fmla="*/ 36 h 179"/>
                <a:gd name="T58" fmla="*/ 74 w 74"/>
                <a:gd name="T59" fmla="*/ 40 h 179"/>
                <a:gd name="T60" fmla="*/ 74 w 74"/>
                <a:gd name="T61" fmla="*/ 40 h 179"/>
                <a:gd name="T62" fmla="*/ 65 w 74"/>
                <a:gd name="T63" fmla="*/ 51 h 179"/>
                <a:gd name="T64" fmla="*/ 58 w 74"/>
                <a:gd name="T65" fmla="*/ 63 h 179"/>
                <a:gd name="T66" fmla="*/ 54 w 74"/>
                <a:gd name="T67" fmla="*/ 76 h 179"/>
                <a:gd name="T68" fmla="*/ 52 w 74"/>
                <a:gd name="T69" fmla="*/ 90 h 179"/>
                <a:gd name="T70" fmla="*/ 54 w 74"/>
                <a:gd name="T71" fmla="*/ 103 h 179"/>
                <a:gd name="T72" fmla="*/ 58 w 74"/>
                <a:gd name="T73" fmla="*/ 116 h 179"/>
                <a:gd name="T74" fmla="*/ 65 w 74"/>
                <a:gd name="T75" fmla="*/ 129 h 179"/>
                <a:gd name="T76" fmla="*/ 74 w 74"/>
                <a:gd name="T77" fmla="*/ 139 h 179"/>
                <a:gd name="T78" fmla="*/ 74 w 74"/>
                <a:gd name="T79" fmla="*/ 139 h 179"/>
                <a:gd name="T80" fmla="*/ 74 w 74"/>
                <a:gd name="T81" fmla="*/ 143 h 179"/>
                <a:gd name="T82" fmla="*/ 38 w 74"/>
                <a:gd name="T83" fmla="*/ 179 h 179"/>
                <a:gd name="T84" fmla="*/ 38 w 74"/>
                <a:gd name="T85" fmla="*/ 179 h 179"/>
                <a:gd name="T86" fmla="*/ 36 w 74"/>
                <a:gd name="T87" fmla="*/ 179 h 179"/>
                <a:gd name="T88" fmla="*/ 36 w 74"/>
                <a:gd name="T89" fmla="*/ 179 h 179"/>
                <a:gd name="T90" fmla="*/ 36 w 74"/>
                <a:gd name="T91" fmla="*/ 179 h 179"/>
                <a:gd name="T92" fmla="*/ 36 w 74"/>
                <a:gd name="T9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179">
                  <a:moveTo>
                    <a:pt x="36" y="179"/>
                  </a:moveTo>
                  <a:lnTo>
                    <a:pt x="36" y="179"/>
                  </a:lnTo>
                  <a:lnTo>
                    <a:pt x="34" y="179"/>
                  </a:lnTo>
                  <a:lnTo>
                    <a:pt x="34" y="179"/>
                  </a:lnTo>
                  <a:lnTo>
                    <a:pt x="27" y="168"/>
                  </a:lnTo>
                  <a:lnTo>
                    <a:pt x="20" y="159"/>
                  </a:lnTo>
                  <a:lnTo>
                    <a:pt x="14" y="149"/>
                  </a:lnTo>
                  <a:lnTo>
                    <a:pt x="9" y="138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1" y="65"/>
                  </a:lnTo>
                  <a:lnTo>
                    <a:pt x="3" y="54"/>
                  </a:lnTo>
                  <a:lnTo>
                    <a:pt x="9" y="41"/>
                  </a:lnTo>
                  <a:lnTo>
                    <a:pt x="14" y="31"/>
                  </a:lnTo>
                  <a:lnTo>
                    <a:pt x="20" y="20"/>
                  </a:lnTo>
                  <a:lnTo>
                    <a:pt x="27" y="1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5" y="51"/>
                  </a:lnTo>
                  <a:lnTo>
                    <a:pt x="58" y="63"/>
                  </a:lnTo>
                  <a:lnTo>
                    <a:pt x="54" y="76"/>
                  </a:lnTo>
                  <a:lnTo>
                    <a:pt x="52" y="90"/>
                  </a:lnTo>
                  <a:lnTo>
                    <a:pt x="54" y="103"/>
                  </a:lnTo>
                  <a:lnTo>
                    <a:pt x="58" y="116"/>
                  </a:lnTo>
                  <a:lnTo>
                    <a:pt x="65" y="12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43"/>
                  </a:lnTo>
                  <a:lnTo>
                    <a:pt x="38" y="179"/>
                  </a:lnTo>
                  <a:lnTo>
                    <a:pt x="38" y="179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9"/>
                  </a:lnTo>
                  <a:close/>
                </a:path>
              </a:pathLst>
            </a:custGeom>
            <a:solidFill>
              <a:srgbClr val="DB0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79" name="Freeform 65"/>
            <p:cNvSpPr>
              <a:spLocks/>
            </p:cNvSpPr>
            <p:nvPr userDrawn="1"/>
          </p:nvSpPr>
          <p:spPr bwMode="auto">
            <a:xfrm>
              <a:off x="717550" y="933450"/>
              <a:ext cx="152400" cy="100013"/>
            </a:xfrm>
            <a:custGeom>
              <a:avLst/>
              <a:gdLst>
                <a:gd name="T0" fmla="*/ 94 w 96"/>
                <a:gd name="T1" fmla="*/ 63 h 63"/>
                <a:gd name="T2" fmla="*/ 81 w 96"/>
                <a:gd name="T3" fmla="*/ 63 h 63"/>
                <a:gd name="T4" fmla="*/ 81 w 96"/>
                <a:gd name="T5" fmla="*/ 63 h 63"/>
                <a:gd name="T6" fmla="*/ 80 w 96"/>
                <a:gd name="T7" fmla="*/ 63 h 63"/>
                <a:gd name="T8" fmla="*/ 80 w 96"/>
                <a:gd name="T9" fmla="*/ 62 h 63"/>
                <a:gd name="T10" fmla="*/ 80 w 96"/>
                <a:gd name="T11" fmla="*/ 20 h 63"/>
                <a:gd name="T12" fmla="*/ 80 w 96"/>
                <a:gd name="T13" fmla="*/ 20 h 63"/>
                <a:gd name="T14" fmla="*/ 80 w 96"/>
                <a:gd name="T15" fmla="*/ 16 h 63"/>
                <a:gd name="T16" fmla="*/ 78 w 96"/>
                <a:gd name="T17" fmla="*/ 13 h 63"/>
                <a:gd name="T18" fmla="*/ 74 w 96"/>
                <a:gd name="T19" fmla="*/ 11 h 63"/>
                <a:gd name="T20" fmla="*/ 71 w 96"/>
                <a:gd name="T21" fmla="*/ 11 h 63"/>
                <a:gd name="T22" fmla="*/ 71 w 96"/>
                <a:gd name="T23" fmla="*/ 11 h 63"/>
                <a:gd name="T24" fmla="*/ 60 w 96"/>
                <a:gd name="T25" fmla="*/ 11 h 63"/>
                <a:gd name="T26" fmla="*/ 56 w 96"/>
                <a:gd name="T27" fmla="*/ 13 h 63"/>
                <a:gd name="T28" fmla="*/ 56 w 96"/>
                <a:gd name="T29" fmla="*/ 62 h 63"/>
                <a:gd name="T30" fmla="*/ 56 w 96"/>
                <a:gd name="T31" fmla="*/ 62 h 63"/>
                <a:gd name="T32" fmla="*/ 56 w 96"/>
                <a:gd name="T33" fmla="*/ 63 h 63"/>
                <a:gd name="T34" fmla="*/ 54 w 96"/>
                <a:gd name="T35" fmla="*/ 63 h 63"/>
                <a:gd name="T36" fmla="*/ 42 w 96"/>
                <a:gd name="T37" fmla="*/ 63 h 63"/>
                <a:gd name="T38" fmla="*/ 42 w 96"/>
                <a:gd name="T39" fmla="*/ 63 h 63"/>
                <a:gd name="T40" fmla="*/ 40 w 96"/>
                <a:gd name="T41" fmla="*/ 63 h 63"/>
                <a:gd name="T42" fmla="*/ 40 w 96"/>
                <a:gd name="T43" fmla="*/ 62 h 63"/>
                <a:gd name="T44" fmla="*/ 40 w 96"/>
                <a:gd name="T45" fmla="*/ 20 h 63"/>
                <a:gd name="T46" fmla="*/ 40 w 96"/>
                <a:gd name="T47" fmla="*/ 20 h 63"/>
                <a:gd name="T48" fmla="*/ 40 w 96"/>
                <a:gd name="T49" fmla="*/ 16 h 63"/>
                <a:gd name="T50" fmla="*/ 38 w 96"/>
                <a:gd name="T51" fmla="*/ 13 h 63"/>
                <a:gd name="T52" fmla="*/ 34 w 96"/>
                <a:gd name="T53" fmla="*/ 11 h 63"/>
                <a:gd name="T54" fmla="*/ 31 w 96"/>
                <a:gd name="T55" fmla="*/ 11 h 63"/>
                <a:gd name="T56" fmla="*/ 31 w 96"/>
                <a:gd name="T57" fmla="*/ 11 h 63"/>
                <a:gd name="T58" fmla="*/ 22 w 96"/>
                <a:gd name="T59" fmla="*/ 11 h 63"/>
                <a:gd name="T60" fmla="*/ 16 w 96"/>
                <a:gd name="T61" fmla="*/ 13 h 63"/>
                <a:gd name="T62" fmla="*/ 16 w 96"/>
                <a:gd name="T63" fmla="*/ 62 h 63"/>
                <a:gd name="T64" fmla="*/ 16 w 96"/>
                <a:gd name="T65" fmla="*/ 62 h 63"/>
                <a:gd name="T66" fmla="*/ 16 w 96"/>
                <a:gd name="T67" fmla="*/ 63 h 63"/>
                <a:gd name="T68" fmla="*/ 14 w 96"/>
                <a:gd name="T69" fmla="*/ 63 h 63"/>
                <a:gd name="T70" fmla="*/ 2 w 96"/>
                <a:gd name="T71" fmla="*/ 63 h 63"/>
                <a:gd name="T72" fmla="*/ 2 w 96"/>
                <a:gd name="T73" fmla="*/ 63 h 63"/>
                <a:gd name="T74" fmla="*/ 0 w 96"/>
                <a:gd name="T75" fmla="*/ 63 h 63"/>
                <a:gd name="T76" fmla="*/ 0 w 96"/>
                <a:gd name="T77" fmla="*/ 62 h 63"/>
                <a:gd name="T78" fmla="*/ 0 w 96"/>
                <a:gd name="T79" fmla="*/ 11 h 63"/>
                <a:gd name="T80" fmla="*/ 0 w 96"/>
                <a:gd name="T81" fmla="*/ 11 h 63"/>
                <a:gd name="T82" fmla="*/ 0 w 96"/>
                <a:gd name="T83" fmla="*/ 7 h 63"/>
                <a:gd name="T84" fmla="*/ 2 w 96"/>
                <a:gd name="T85" fmla="*/ 5 h 63"/>
                <a:gd name="T86" fmla="*/ 9 w 96"/>
                <a:gd name="T87" fmla="*/ 3 h 63"/>
                <a:gd name="T88" fmla="*/ 9 w 96"/>
                <a:gd name="T89" fmla="*/ 3 h 63"/>
                <a:gd name="T90" fmla="*/ 20 w 96"/>
                <a:gd name="T91" fmla="*/ 0 h 63"/>
                <a:gd name="T92" fmla="*/ 32 w 96"/>
                <a:gd name="T93" fmla="*/ 0 h 63"/>
                <a:gd name="T94" fmla="*/ 32 w 96"/>
                <a:gd name="T95" fmla="*/ 0 h 63"/>
                <a:gd name="T96" fmla="*/ 42 w 96"/>
                <a:gd name="T97" fmla="*/ 2 h 63"/>
                <a:gd name="T98" fmla="*/ 49 w 96"/>
                <a:gd name="T99" fmla="*/ 3 h 63"/>
                <a:gd name="T100" fmla="*/ 49 w 96"/>
                <a:gd name="T101" fmla="*/ 3 h 63"/>
                <a:gd name="T102" fmla="*/ 58 w 96"/>
                <a:gd name="T103" fmla="*/ 2 h 63"/>
                <a:gd name="T104" fmla="*/ 72 w 96"/>
                <a:gd name="T105" fmla="*/ 0 h 63"/>
                <a:gd name="T106" fmla="*/ 72 w 96"/>
                <a:gd name="T107" fmla="*/ 0 h 63"/>
                <a:gd name="T108" fmla="*/ 81 w 96"/>
                <a:gd name="T109" fmla="*/ 0 h 63"/>
                <a:gd name="T110" fmla="*/ 89 w 96"/>
                <a:gd name="T111" fmla="*/ 3 h 63"/>
                <a:gd name="T112" fmla="*/ 94 w 96"/>
                <a:gd name="T113" fmla="*/ 9 h 63"/>
                <a:gd name="T114" fmla="*/ 96 w 96"/>
                <a:gd name="T115" fmla="*/ 18 h 63"/>
                <a:gd name="T116" fmla="*/ 96 w 96"/>
                <a:gd name="T117" fmla="*/ 62 h 63"/>
                <a:gd name="T118" fmla="*/ 96 w 96"/>
                <a:gd name="T119" fmla="*/ 62 h 63"/>
                <a:gd name="T120" fmla="*/ 94 w 96"/>
                <a:gd name="T121" fmla="*/ 63 h 63"/>
                <a:gd name="T122" fmla="*/ 94 w 96"/>
                <a:gd name="T123" fmla="*/ 63 h 63"/>
                <a:gd name="T124" fmla="*/ 94 w 96"/>
                <a:gd name="T1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63">
                  <a:moveTo>
                    <a:pt x="94" y="63"/>
                  </a:moveTo>
                  <a:lnTo>
                    <a:pt x="81" y="63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2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0" y="11"/>
                  </a:lnTo>
                  <a:lnTo>
                    <a:pt x="56" y="13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4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2" y="11"/>
                  </a:lnTo>
                  <a:lnTo>
                    <a:pt x="16" y="13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9" y="3"/>
                  </a:lnTo>
                  <a:lnTo>
                    <a:pt x="94" y="9"/>
                  </a:lnTo>
                  <a:lnTo>
                    <a:pt x="96" y="1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0" name="Freeform 66"/>
            <p:cNvSpPr>
              <a:spLocks/>
            </p:cNvSpPr>
            <p:nvPr userDrawn="1"/>
          </p:nvSpPr>
          <p:spPr bwMode="auto">
            <a:xfrm>
              <a:off x="893763" y="933450"/>
              <a:ext cx="88900" cy="100013"/>
            </a:xfrm>
            <a:custGeom>
              <a:avLst/>
              <a:gdLst>
                <a:gd name="T0" fmla="*/ 54 w 56"/>
                <a:gd name="T1" fmla="*/ 63 h 63"/>
                <a:gd name="T2" fmla="*/ 41 w 56"/>
                <a:gd name="T3" fmla="*/ 63 h 63"/>
                <a:gd name="T4" fmla="*/ 41 w 56"/>
                <a:gd name="T5" fmla="*/ 63 h 63"/>
                <a:gd name="T6" fmla="*/ 39 w 56"/>
                <a:gd name="T7" fmla="*/ 63 h 63"/>
                <a:gd name="T8" fmla="*/ 39 w 56"/>
                <a:gd name="T9" fmla="*/ 62 h 63"/>
                <a:gd name="T10" fmla="*/ 39 w 56"/>
                <a:gd name="T11" fmla="*/ 20 h 63"/>
                <a:gd name="T12" fmla="*/ 39 w 56"/>
                <a:gd name="T13" fmla="*/ 20 h 63"/>
                <a:gd name="T14" fmla="*/ 39 w 56"/>
                <a:gd name="T15" fmla="*/ 16 h 63"/>
                <a:gd name="T16" fmla="*/ 38 w 56"/>
                <a:gd name="T17" fmla="*/ 13 h 63"/>
                <a:gd name="T18" fmla="*/ 34 w 56"/>
                <a:gd name="T19" fmla="*/ 11 h 63"/>
                <a:gd name="T20" fmla="*/ 30 w 56"/>
                <a:gd name="T21" fmla="*/ 11 h 63"/>
                <a:gd name="T22" fmla="*/ 30 w 56"/>
                <a:gd name="T23" fmla="*/ 11 h 63"/>
                <a:gd name="T24" fmla="*/ 21 w 56"/>
                <a:gd name="T25" fmla="*/ 11 h 63"/>
                <a:gd name="T26" fmla="*/ 16 w 56"/>
                <a:gd name="T27" fmla="*/ 13 h 63"/>
                <a:gd name="T28" fmla="*/ 16 w 56"/>
                <a:gd name="T29" fmla="*/ 62 h 63"/>
                <a:gd name="T30" fmla="*/ 16 w 56"/>
                <a:gd name="T31" fmla="*/ 62 h 63"/>
                <a:gd name="T32" fmla="*/ 16 w 56"/>
                <a:gd name="T33" fmla="*/ 63 h 63"/>
                <a:gd name="T34" fmla="*/ 14 w 56"/>
                <a:gd name="T35" fmla="*/ 63 h 63"/>
                <a:gd name="T36" fmla="*/ 1 w 56"/>
                <a:gd name="T37" fmla="*/ 63 h 63"/>
                <a:gd name="T38" fmla="*/ 1 w 56"/>
                <a:gd name="T39" fmla="*/ 63 h 63"/>
                <a:gd name="T40" fmla="*/ 1 w 56"/>
                <a:gd name="T41" fmla="*/ 63 h 63"/>
                <a:gd name="T42" fmla="*/ 0 w 56"/>
                <a:gd name="T43" fmla="*/ 62 h 63"/>
                <a:gd name="T44" fmla="*/ 0 w 56"/>
                <a:gd name="T45" fmla="*/ 11 h 63"/>
                <a:gd name="T46" fmla="*/ 0 w 56"/>
                <a:gd name="T47" fmla="*/ 11 h 63"/>
                <a:gd name="T48" fmla="*/ 0 w 56"/>
                <a:gd name="T49" fmla="*/ 7 h 63"/>
                <a:gd name="T50" fmla="*/ 1 w 56"/>
                <a:gd name="T51" fmla="*/ 5 h 63"/>
                <a:gd name="T52" fmla="*/ 9 w 56"/>
                <a:gd name="T53" fmla="*/ 3 h 63"/>
                <a:gd name="T54" fmla="*/ 9 w 56"/>
                <a:gd name="T55" fmla="*/ 3 h 63"/>
                <a:gd name="T56" fmla="*/ 19 w 56"/>
                <a:gd name="T57" fmla="*/ 0 h 63"/>
                <a:gd name="T58" fmla="*/ 32 w 56"/>
                <a:gd name="T59" fmla="*/ 0 h 63"/>
                <a:gd name="T60" fmla="*/ 32 w 56"/>
                <a:gd name="T61" fmla="*/ 0 h 63"/>
                <a:gd name="T62" fmla="*/ 43 w 56"/>
                <a:gd name="T63" fmla="*/ 0 h 63"/>
                <a:gd name="T64" fmla="*/ 49 w 56"/>
                <a:gd name="T65" fmla="*/ 3 h 63"/>
                <a:gd name="T66" fmla="*/ 54 w 56"/>
                <a:gd name="T67" fmla="*/ 9 h 63"/>
                <a:gd name="T68" fmla="*/ 56 w 56"/>
                <a:gd name="T69" fmla="*/ 18 h 63"/>
                <a:gd name="T70" fmla="*/ 56 w 56"/>
                <a:gd name="T71" fmla="*/ 62 h 63"/>
                <a:gd name="T72" fmla="*/ 56 w 56"/>
                <a:gd name="T73" fmla="*/ 62 h 63"/>
                <a:gd name="T74" fmla="*/ 54 w 56"/>
                <a:gd name="T75" fmla="*/ 63 h 63"/>
                <a:gd name="T76" fmla="*/ 54 w 56"/>
                <a:gd name="T77" fmla="*/ 63 h 63"/>
                <a:gd name="T78" fmla="*/ 54 w 56"/>
                <a:gd name="T7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3">
                  <a:moveTo>
                    <a:pt x="54" y="63"/>
                  </a:moveTo>
                  <a:lnTo>
                    <a:pt x="41" y="63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8" y="13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1" y="11"/>
                  </a:lnTo>
                  <a:lnTo>
                    <a:pt x="16" y="13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9"/>
                  </a:lnTo>
                  <a:lnTo>
                    <a:pt x="56" y="1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1" name="Freeform 67"/>
            <p:cNvSpPr>
              <a:spLocks/>
            </p:cNvSpPr>
            <p:nvPr userDrawn="1"/>
          </p:nvSpPr>
          <p:spPr bwMode="auto">
            <a:xfrm>
              <a:off x="1004888" y="936625"/>
              <a:ext cx="26988" cy="96838"/>
            </a:xfrm>
            <a:custGeom>
              <a:avLst/>
              <a:gdLst>
                <a:gd name="T0" fmla="*/ 15 w 17"/>
                <a:gd name="T1" fmla="*/ 61 h 61"/>
                <a:gd name="T2" fmla="*/ 2 w 17"/>
                <a:gd name="T3" fmla="*/ 61 h 61"/>
                <a:gd name="T4" fmla="*/ 2 w 17"/>
                <a:gd name="T5" fmla="*/ 61 h 61"/>
                <a:gd name="T6" fmla="*/ 2 w 17"/>
                <a:gd name="T7" fmla="*/ 61 h 61"/>
                <a:gd name="T8" fmla="*/ 0 w 17"/>
                <a:gd name="T9" fmla="*/ 60 h 61"/>
                <a:gd name="T10" fmla="*/ 0 w 17"/>
                <a:gd name="T11" fmla="*/ 1 h 61"/>
                <a:gd name="T12" fmla="*/ 0 w 17"/>
                <a:gd name="T13" fmla="*/ 1 h 61"/>
                <a:gd name="T14" fmla="*/ 2 w 17"/>
                <a:gd name="T15" fmla="*/ 1 h 61"/>
                <a:gd name="T16" fmla="*/ 2 w 17"/>
                <a:gd name="T17" fmla="*/ 0 h 61"/>
                <a:gd name="T18" fmla="*/ 15 w 17"/>
                <a:gd name="T19" fmla="*/ 0 h 61"/>
                <a:gd name="T20" fmla="*/ 15 w 17"/>
                <a:gd name="T21" fmla="*/ 0 h 61"/>
                <a:gd name="T22" fmla="*/ 17 w 17"/>
                <a:gd name="T23" fmla="*/ 1 h 61"/>
                <a:gd name="T24" fmla="*/ 17 w 17"/>
                <a:gd name="T25" fmla="*/ 1 h 61"/>
                <a:gd name="T26" fmla="*/ 17 w 17"/>
                <a:gd name="T27" fmla="*/ 60 h 61"/>
                <a:gd name="T28" fmla="*/ 17 w 17"/>
                <a:gd name="T29" fmla="*/ 60 h 61"/>
                <a:gd name="T30" fmla="*/ 17 w 17"/>
                <a:gd name="T31" fmla="*/ 61 h 61"/>
                <a:gd name="T32" fmla="*/ 15 w 17"/>
                <a:gd name="T33" fmla="*/ 61 h 61"/>
                <a:gd name="T34" fmla="*/ 15 w 17"/>
                <a:gd name="T3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1">
                  <a:moveTo>
                    <a:pt x="15" y="61"/>
                  </a:move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2" name="Freeform 68"/>
            <p:cNvSpPr>
              <a:spLocks/>
            </p:cNvSpPr>
            <p:nvPr userDrawn="1"/>
          </p:nvSpPr>
          <p:spPr bwMode="auto">
            <a:xfrm>
              <a:off x="1050925" y="936625"/>
              <a:ext cx="92075" cy="96838"/>
            </a:xfrm>
            <a:custGeom>
              <a:avLst/>
              <a:gdLst>
                <a:gd name="T0" fmla="*/ 40 w 58"/>
                <a:gd name="T1" fmla="*/ 60 h 61"/>
                <a:gd name="T2" fmla="*/ 40 w 58"/>
                <a:gd name="T3" fmla="*/ 60 h 61"/>
                <a:gd name="T4" fmla="*/ 40 w 58"/>
                <a:gd name="T5" fmla="*/ 61 h 61"/>
                <a:gd name="T6" fmla="*/ 38 w 58"/>
                <a:gd name="T7" fmla="*/ 61 h 61"/>
                <a:gd name="T8" fmla="*/ 18 w 58"/>
                <a:gd name="T9" fmla="*/ 61 h 61"/>
                <a:gd name="T10" fmla="*/ 18 w 58"/>
                <a:gd name="T11" fmla="*/ 61 h 61"/>
                <a:gd name="T12" fmla="*/ 18 w 58"/>
                <a:gd name="T13" fmla="*/ 61 h 61"/>
                <a:gd name="T14" fmla="*/ 17 w 58"/>
                <a:gd name="T15" fmla="*/ 60 h 61"/>
                <a:gd name="T16" fmla="*/ 0 w 58"/>
                <a:gd name="T17" fmla="*/ 1 h 61"/>
                <a:gd name="T18" fmla="*/ 0 w 58"/>
                <a:gd name="T19" fmla="*/ 1 h 61"/>
                <a:gd name="T20" fmla="*/ 0 w 58"/>
                <a:gd name="T21" fmla="*/ 1 h 61"/>
                <a:gd name="T22" fmla="*/ 0 w 58"/>
                <a:gd name="T23" fmla="*/ 1 h 61"/>
                <a:gd name="T24" fmla="*/ 0 w 58"/>
                <a:gd name="T25" fmla="*/ 0 h 61"/>
                <a:gd name="T26" fmla="*/ 2 w 58"/>
                <a:gd name="T27" fmla="*/ 0 h 61"/>
                <a:gd name="T28" fmla="*/ 13 w 58"/>
                <a:gd name="T29" fmla="*/ 0 h 61"/>
                <a:gd name="T30" fmla="*/ 13 w 58"/>
                <a:gd name="T31" fmla="*/ 0 h 61"/>
                <a:gd name="T32" fmla="*/ 15 w 58"/>
                <a:gd name="T33" fmla="*/ 0 h 61"/>
                <a:gd name="T34" fmla="*/ 17 w 58"/>
                <a:gd name="T35" fmla="*/ 1 h 61"/>
                <a:gd name="T36" fmla="*/ 29 w 58"/>
                <a:gd name="T37" fmla="*/ 50 h 61"/>
                <a:gd name="T38" fmla="*/ 29 w 58"/>
                <a:gd name="T39" fmla="*/ 50 h 61"/>
                <a:gd name="T40" fmla="*/ 40 w 58"/>
                <a:gd name="T41" fmla="*/ 1 h 61"/>
                <a:gd name="T42" fmla="*/ 40 w 58"/>
                <a:gd name="T43" fmla="*/ 1 h 61"/>
                <a:gd name="T44" fmla="*/ 42 w 58"/>
                <a:gd name="T45" fmla="*/ 0 h 61"/>
                <a:gd name="T46" fmla="*/ 44 w 58"/>
                <a:gd name="T47" fmla="*/ 0 h 61"/>
                <a:gd name="T48" fmla="*/ 57 w 58"/>
                <a:gd name="T49" fmla="*/ 0 h 61"/>
                <a:gd name="T50" fmla="*/ 57 w 58"/>
                <a:gd name="T51" fmla="*/ 0 h 61"/>
                <a:gd name="T52" fmla="*/ 57 w 58"/>
                <a:gd name="T53" fmla="*/ 0 h 61"/>
                <a:gd name="T54" fmla="*/ 58 w 58"/>
                <a:gd name="T55" fmla="*/ 1 h 61"/>
                <a:gd name="T56" fmla="*/ 58 w 58"/>
                <a:gd name="T57" fmla="*/ 1 h 61"/>
                <a:gd name="T58" fmla="*/ 58 w 58"/>
                <a:gd name="T59" fmla="*/ 1 h 61"/>
                <a:gd name="T60" fmla="*/ 40 w 58"/>
                <a:gd name="T6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61">
                  <a:moveTo>
                    <a:pt x="40" y="60"/>
                  </a:moveTo>
                  <a:lnTo>
                    <a:pt x="40" y="60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3" name="Freeform 69"/>
            <p:cNvSpPr>
              <a:spLocks noEditPoints="1"/>
            </p:cNvSpPr>
            <p:nvPr userDrawn="1"/>
          </p:nvSpPr>
          <p:spPr bwMode="auto">
            <a:xfrm>
              <a:off x="1155700" y="933450"/>
              <a:ext cx="85725" cy="103188"/>
            </a:xfrm>
            <a:custGeom>
              <a:avLst/>
              <a:gdLst>
                <a:gd name="T0" fmla="*/ 43 w 54"/>
                <a:gd name="T1" fmla="*/ 63 h 65"/>
                <a:gd name="T2" fmla="*/ 27 w 54"/>
                <a:gd name="T3" fmla="*/ 65 h 65"/>
                <a:gd name="T4" fmla="*/ 9 w 54"/>
                <a:gd name="T5" fmla="*/ 62 h 65"/>
                <a:gd name="T6" fmla="*/ 1 w 54"/>
                <a:gd name="T7" fmla="*/ 56 h 65"/>
                <a:gd name="T8" fmla="*/ 0 w 54"/>
                <a:gd name="T9" fmla="*/ 45 h 65"/>
                <a:gd name="T10" fmla="*/ 1 w 54"/>
                <a:gd name="T11" fmla="*/ 36 h 65"/>
                <a:gd name="T12" fmla="*/ 12 w 54"/>
                <a:gd name="T13" fmla="*/ 27 h 65"/>
                <a:gd name="T14" fmla="*/ 40 w 54"/>
                <a:gd name="T15" fmla="*/ 23 h 65"/>
                <a:gd name="T16" fmla="*/ 40 w 54"/>
                <a:gd name="T17" fmla="*/ 20 h 65"/>
                <a:gd name="T18" fmla="*/ 36 w 54"/>
                <a:gd name="T19" fmla="*/ 13 h 65"/>
                <a:gd name="T20" fmla="*/ 27 w 54"/>
                <a:gd name="T21" fmla="*/ 11 h 65"/>
                <a:gd name="T22" fmla="*/ 14 w 54"/>
                <a:gd name="T23" fmla="*/ 13 h 65"/>
                <a:gd name="T24" fmla="*/ 7 w 54"/>
                <a:gd name="T25" fmla="*/ 14 h 65"/>
                <a:gd name="T26" fmla="*/ 5 w 54"/>
                <a:gd name="T27" fmla="*/ 14 h 65"/>
                <a:gd name="T28" fmla="*/ 3 w 54"/>
                <a:gd name="T29" fmla="*/ 5 h 65"/>
                <a:gd name="T30" fmla="*/ 3 w 54"/>
                <a:gd name="T31" fmla="*/ 5 h 65"/>
                <a:gd name="T32" fmla="*/ 3 w 54"/>
                <a:gd name="T33" fmla="*/ 3 h 65"/>
                <a:gd name="T34" fmla="*/ 30 w 54"/>
                <a:gd name="T35" fmla="*/ 0 h 65"/>
                <a:gd name="T36" fmla="*/ 41 w 54"/>
                <a:gd name="T37" fmla="*/ 0 h 65"/>
                <a:gd name="T38" fmla="*/ 49 w 54"/>
                <a:gd name="T39" fmla="*/ 3 h 65"/>
                <a:gd name="T40" fmla="*/ 54 w 54"/>
                <a:gd name="T41" fmla="*/ 9 h 65"/>
                <a:gd name="T42" fmla="*/ 54 w 54"/>
                <a:gd name="T43" fmla="*/ 51 h 65"/>
                <a:gd name="T44" fmla="*/ 54 w 54"/>
                <a:gd name="T45" fmla="*/ 56 h 65"/>
                <a:gd name="T46" fmla="*/ 49 w 54"/>
                <a:gd name="T47" fmla="*/ 62 h 65"/>
                <a:gd name="T48" fmla="*/ 43 w 54"/>
                <a:gd name="T49" fmla="*/ 63 h 65"/>
                <a:gd name="T50" fmla="*/ 25 w 54"/>
                <a:gd name="T51" fmla="*/ 34 h 65"/>
                <a:gd name="T52" fmla="*/ 21 w 54"/>
                <a:gd name="T53" fmla="*/ 36 h 65"/>
                <a:gd name="T54" fmla="*/ 16 w 54"/>
                <a:gd name="T55" fmla="*/ 40 h 65"/>
                <a:gd name="T56" fmla="*/ 16 w 54"/>
                <a:gd name="T57" fmla="*/ 45 h 65"/>
                <a:gd name="T58" fmla="*/ 20 w 54"/>
                <a:gd name="T59" fmla="*/ 52 h 65"/>
                <a:gd name="T60" fmla="*/ 29 w 54"/>
                <a:gd name="T61" fmla="*/ 54 h 65"/>
                <a:gd name="T62" fmla="*/ 40 w 54"/>
                <a:gd name="T6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65">
                  <a:moveTo>
                    <a:pt x="43" y="63"/>
                  </a:moveTo>
                  <a:lnTo>
                    <a:pt x="43" y="63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18" y="65"/>
                  </a:lnTo>
                  <a:lnTo>
                    <a:pt x="9" y="62"/>
                  </a:lnTo>
                  <a:lnTo>
                    <a:pt x="5" y="60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5" y="29"/>
                  </a:lnTo>
                  <a:lnTo>
                    <a:pt x="12" y="27"/>
                  </a:lnTo>
                  <a:lnTo>
                    <a:pt x="18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4" y="1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2" y="60"/>
                  </a:lnTo>
                  <a:lnTo>
                    <a:pt x="49" y="62"/>
                  </a:lnTo>
                  <a:lnTo>
                    <a:pt x="43" y="63"/>
                  </a:lnTo>
                  <a:lnTo>
                    <a:pt x="43" y="63"/>
                  </a:lnTo>
                  <a:close/>
                  <a:moveTo>
                    <a:pt x="40" y="33"/>
                  </a:moveTo>
                  <a:lnTo>
                    <a:pt x="25" y="34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40" y="52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4" name="Freeform 70"/>
            <p:cNvSpPr>
              <a:spLocks/>
            </p:cNvSpPr>
            <p:nvPr userDrawn="1"/>
          </p:nvSpPr>
          <p:spPr bwMode="auto">
            <a:xfrm>
              <a:off x="1004888" y="892175"/>
              <a:ext cx="28575" cy="30163"/>
            </a:xfrm>
            <a:custGeom>
              <a:avLst/>
              <a:gdLst>
                <a:gd name="T0" fmla="*/ 18 w 18"/>
                <a:gd name="T1" fmla="*/ 10 h 19"/>
                <a:gd name="T2" fmla="*/ 18 w 18"/>
                <a:gd name="T3" fmla="*/ 10 h 19"/>
                <a:gd name="T4" fmla="*/ 17 w 18"/>
                <a:gd name="T5" fmla="*/ 6 h 19"/>
                <a:gd name="T6" fmla="*/ 15 w 18"/>
                <a:gd name="T7" fmla="*/ 2 h 19"/>
                <a:gd name="T8" fmla="*/ 13 w 18"/>
                <a:gd name="T9" fmla="*/ 0 h 19"/>
                <a:gd name="T10" fmla="*/ 9 w 18"/>
                <a:gd name="T11" fmla="*/ 0 h 19"/>
                <a:gd name="T12" fmla="*/ 9 w 18"/>
                <a:gd name="T13" fmla="*/ 0 h 19"/>
                <a:gd name="T14" fmla="*/ 6 w 18"/>
                <a:gd name="T15" fmla="*/ 0 h 19"/>
                <a:gd name="T16" fmla="*/ 2 w 18"/>
                <a:gd name="T17" fmla="*/ 2 h 19"/>
                <a:gd name="T18" fmla="*/ 0 w 18"/>
                <a:gd name="T19" fmla="*/ 6 h 19"/>
                <a:gd name="T20" fmla="*/ 0 w 18"/>
                <a:gd name="T21" fmla="*/ 10 h 19"/>
                <a:gd name="T22" fmla="*/ 0 w 18"/>
                <a:gd name="T23" fmla="*/ 10 h 19"/>
                <a:gd name="T24" fmla="*/ 0 w 18"/>
                <a:gd name="T25" fmla="*/ 13 h 19"/>
                <a:gd name="T26" fmla="*/ 2 w 18"/>
                <a:gd name="T27" fmla="*/ 17 h 19"/>
                <a:gd name="T28" fmla="*/ 6 w 18"/>
                <a:gd name="T29" fmla="*/ 19 h 19"/>
                <a:gd name="T30" fmla="*/ 9 w 18"/>
                <a:gd name="T31" fmla="*/ 19 h 19"/>
                <a:gd name="T32" fmla="*/ 9 w 18"/>
                <a:gd name="T33" fmla="*/ 19 h 19"/>
                <a:gd name="T34" fmla="*/ 13 w 18"/>
                <a:gd name="T35" fmla="*/ 19 h 19"/>
                <a:gd name="T36" fmla="*/ 15 w 18"/>
                <a:gd name="T37" fmla="*/ 17 h 19"/>
                <a:gd name="T38" fmla="*/ 17 w 18"/>
                <a:gd name="T39" fmla="*/ 13 h 19"/>
                <a:gd name="T40" fmla="*/ 18 w 18"/>
                <a:gd name="T41" fmla="*/ 10 h 19"/>
                <a:gd name="T42" fmla="*/ 18 w 18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lnTo>
                    <a:pt x="18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85" name="Freeform 71"/>
            <p:cNvSpPr>
              <a:spLocks noEditPoints="1"/>
            </p:cNvSpPr>
            <p:nvPr userDrawn="1"/>
          </p:nvSpPr>
          <p:spPr bwMode="auto">
            <a:xfrm>
              <a:off x="593725" y="933450"/>
              <a:ext cx="103188" cy="103188"/>
            </a:xfrm>
            <a:custGeom>
              <a:avLst/>
              <a:gdLst>
                <a:gd name="T0" fmla="*/ 32 w 65"/>
                <a:gd name="T1" fmla="*/ 0 h 65"/>
                <a:gd name="T2" fmla="*/ 32 w 65"/>
                <a:gd name="T3" fmla="*/ 0 h 65"/>
                <a:gd name="T4" fmla="*/ 25 w 65"/>
                <a:gd name="T5" fmla="*/ 0 h 65"/>
                <a:gd name="T6" fmla="*/ 20 w 65"/>
                <a:gd name="T7" fmla="*/ 2 h 65"/>
                <a:gd name="T8" fmla="*/ 14 w 65"/>
                <a:gd name="T9" fmla="*/ 5 h 65"/>
                <a:gd name="T10" fmla="*/ 9 w 65"/>
                <a:gd name="T11" fmla="*/ 9 h 65"/>
                <a:gd name="T12" fmla="*/ 5 w 65"/>
                <a:gd name="T13" fmla="*/ 14 h 65"/>
                <a:gd name="T14" fmla="*/ 2 w 65"/>
                <a:gd name="T15" fmla="*/ 20 h 65"/>
                <a:gd name="T16" fmla="*/ 0 w 65"/>
                <a:gd name="T17" fmla="*/ 25 h 65"/>
                <a:gd name="T18" fmla="*/ 0 w 65"/>
                <a:gd name="T19" fmla="*/ 33 h 65"/>
                <a:gd name="T20" fmla="*/ 0 w 65"/>
                <a:gd name="T21" fmla="*/ 33 h 65"/>
                <a:gd name="T22" fmla="*/ 0 w 65"/>
                <a:gd name="T23" fmla="*/ 40 h 65"/>
                <a:gd name="T24" fmla="*/ 2 w 65"/>
                <a:gd name="T25" fmla="*/ 45 h 65"/>
                <a:gd name="T26" fmla="*/ 5 w 65"/>
                <a:gd name="T27" fmla="*/ 51 h 65"/>
                <a:gd name="T28" fmla="*/ 9 w 65"/>
                <a:gd name="T29" fmla="*/ 56 h 65"/>
                <a:gd name="T30" fmla="*/ 14 w 65"/>
                <a:gd name="T31" fmla="*/ 60 h 65"/>
                <a:gd name="T32" fmla="*/ 20 w 65"/>
                <a:gd name="T33" fmla="*/ 62 h 65"/>
                <a:gd name="T34" fmla="*/ 25 w 65"/>
                <a:gd name="T35" fmla="*/ 63 h 65"/>
                <a:gd name="T36" fmla="*/ 32 w 65"/>
                <a:gd name="T37" fmla="*/ 65 h 65"/>
                <a:gd name="T38" fmla="*/ 32 w 65"/>
                <a:gd name="T39" fmla="*/ 65 h 65"/>
                <a:gd name="T40" fmla="*/ 38 w 65"/>
                <a:gd name="T41" fmla="*/ 63 h 65"/>
                <a:gd name="T42" fmla="*/ 45 w 65"/>
                <a:gd name="T43" fmla="*/ 62 h 65"/>
                <a:gd name="T44" fmla="*/ 51 w 65"/>
                <a:gd name="T45" fmla="*/ 60 h 65"/>
                <a:gd name="T46" fmla="*/ 54 w 65"/>
                <a:gd name="T47" fmla="*/ 56 h 65"/>
                <a:gd name="T48" fmla="*/ 60 w 65"/>
                <a:gd name="T49" fmla="*/ 51 h 65"/>
                <a:gd name="T50" fmla="*/ 61 w 65"/>
                <a:gd name="T51" fmla="*/ 45 h 65"/>
                <a:gd name="T52" fmla="*/ 63 w 65"/>
                <a:gd name="T53" fmla="*/ 40 h 65"/>
                <a:gd name="T54" fmla="*/ 65 w 65"/>
                <a:gd name="T55" fmla="*/ 33 h 65"/>
                <a:gd name="T56" fmla="*/ 65 w 65"/>
                <a:gd name="T57" fmla="*/ 33 h 65"/>
                <a:gd name="T58" fmla="*/ 63 w 65"/>
                <a:gd name="T59" fmla="*/ 25 h 65"/>
                <a:gd name="T60" fmla="*/ 61 w 65"/>
                <a:gd name="T61" fmla="*/ 20 h 65"/>
                <a:gd name="T62" fmla="*/ 60 w 65"/>
                <a:gd name="T63" fmla="*/ 14 h 65"/>
                <a:gd name="T64" fmla="*/ 54 w 65"/>
                <a:gd name="T65" fmla="*/ 9 h 65"/>
                <a:gd name="T66" fmla="*/ 51 w 65"/>
                <a:gd name="T67" fmla="*/ 5 h 65"/>
                <a:gd name="T68" fmla="*/ 45 w 65"/>
                <a:gd name="T69" fmla="*/ 2 h 65"/>
                <a:gd name="T70" fmla="*/ 38 w 65"/>
                <a:gd name="T71" fmla="*/ 0 h 65"/>
                <a:gd name="T72" fmla="*/ 32 w 65"/>
                <a:gd name="T73" fmla="*/ 0 h 65"/>
                <a:gd name="T74" fmla="*/ 32 w 65"/>
                <a:gd name="T75" fmla="*/ 0 h 65"/>
                <a:gd name="T76" fmla="*/ 32 w 65"/>
                <a:gd name="T77" fmla="*/ 51 h 65"/>
                <a:gd name="T78" fmla="*/ 32 w 65"/>
                <a:gd name="T79" fmla="*/ 51 h 65"/>
                <a:gd name="T80" fmla="*/ 25 w 65"/>
                <a:gd name="T81" fmla="*/ 49 h 65"/>
                <a:gd name="T82" fmla="*/ 20 w 65"/>
                <a:gd name="T83" fmla="*/ 45 h 65"/>
                <a:gd name="T84" fmla="*/ 14 w 65"/>
                <a:gd name="T85" fmla="*/ 40 h 65"/>
                <a:gd name="T86" fmla="*/ 14 w 65"/>
                <a:gd name="T87" fmla="*/ 33 h 65"/>
                <a:gd name="T88" fmla="*/ 14 w 65"/>
                <a:gd name="T89" fmla="*/ 33 h 65"/>
                <a:gd name="T90" fmla="*/ 14 w 65"/>
                <a:gd name="T91" fmla="*/ 25 h 65"/>
                <a:gd name="T92" fmla="*/ 20 w 65"/>
                <a:gd name="T93" fmla="*/ 20 h 65"/>
                <a:gd name="T94" fmla="*/ 25 w 65"/>
                <a:gd name="T95" fmla="*/ 14 h 65"/>
                <a:gd name="T96" fmla="*/ 32 w 65"/>
                <a:gd name="T97" fmla="*/ 14 h 65"/>
                <a:gd name="T98" fmla="*/ 32 w 65"/>
                <a:gd name="T99" fmla="*/ 14 h 65"/>
                <a:gd name="T100" fmla="*/ 40 w 65"/>
                <a:gd name="T101" fmla="*/ 14 h 65"/>
                <a:gd name="T102" fmla="*/ 45 w 65"/>
                <a:gd name="T103" fmla="*/ 20 h 65"/>
                <a:gd name="T104" fmla="*/ 49 w 65"/>
                <a:gd name="T105" fmla="*/ 25 h 65"/>
                <a:gd name="T106" fmla="*/ 51 w 65"/>
                <a:gd name="T107" fmla="*/ 33 h 65"/>
                <a:gd name="T108" fmla="*/ 51 w 65"/>
                <a:gd name="T109" fmla="*/ 33 h 65"/>
                <a:gd name="T110" fmla="*/ 49 w 65"/>
                <a:gd name="T111" fmla="*/ 40 h 65"/>
                <a:gd name="T112" fmla="*/ 45 w 65"/>
                <a:gd name="T113" fmla="*/ 45 h 65"/>
                <a:gd name="T114" fmla="*/ 40 w 65"/>
                <a:gd name="T115" fmla="*/ 49 h 65"/>
                <a:gd name="T116" fmla="*/ 32 w 65"/>
                <a:gd name="T117" fmla="*/ 51 h 65"/>
                <a:gd name="T118" fmla="*/ 32 w 65"/>
                <a:gd name="T11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32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6"/>
                  </a:lnTo>
                  <a:lnTo>
                    <a:pt x="14" y="60"/>
                  </a:lnTo>
                  <a:lnTo>
                    <a:pt x="20" y="62"/>
                  </a:lnTo>
                  <a:lnTo>
                    <a:pt x="25" y="63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8" y="63"/>
                  </a:lnTo>
                  <a:lnTo>
                    <a:pt x="45" y="62"/>
                  </a:lnTo>
                  <a:lnTo>
                    <a:pt x="51" y="60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1" y="45"/>
                  </a:lnTo>
                  <a:lnTo>
                    <a:pt x="63" y="4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3" y="25"/>
                  </a:lnTo>
                  <a:lnTo>
                    <a:pt x="61" y="20"/>
                  </a:lnTo>
                  <a:lnTo>
                    <a:pt x="60" y="14"/>
                  </a:lnTo>
                  <a:lnTo>
                    <a:pt x="54" y="9"/>
                  </a:lnTo>
                  <a:lnTo>
                    <a:pt x="51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51"/>
                  </a:moveTo>
                  <a:lnTo>
                    <a:pt x="32" y="51"/>
                  </a:lnTo>
                  <a:lnTo>
                    <a:pt x="25" y="49"/>
                  </a:lnTo>
                  <a:lnTo>
                    <a:pt x="20" y="45"/>
                  </a:lnTo>
                  <a:lnTo>
                    <a:pt x="14" y="4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20" y="20"/>
                  </a:lnTo>
                  <a:lnTo>
                    <a:pt x="25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5" y="20"/>
                  </a:lnTo>
                  <a:lnTo>
                    <a:pt x="49" y="2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40"/>
                  </a:lnTo>
                  <a:lnTo>
                    <a:pt x="45" y="45"/>
                  </a:lnTo>
                  <a:lnTo>
                    <a:pt x="40" y="49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EE1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4838" y="1376680"/>
            <a:ext cx="7266039" cy="51155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58595B"/>
                </a:solidFill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sz="1600" dirty="0" smtClean="0">
                <a:solidFill>
                  <a:srgbClr val="58595B"/>
                </a:solidFill>
                <a:latin typeface="MaxPro_S-Light" panose="020B0504020101020102" pitchFamily="34" charset="-52"/>
              </a:rPr>
              <a:t>Text here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874839" y="617879"/>
            <a:ext cx="7266039" cy="56364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E7470A"/>
                </a:solidFill>
                <a:latin typeface="MaxPro_S-Light" panose="020B0504020101020102" pitchFamily="34" charset="-52"/>
              </a:defRPr>
            </a:lvl1pPr>
          </a:lstStyle>
          <a:p>
            <a:r>
              <a:rPr lang="et-EE" dirty="0" smtClean="0"/>
              <a:t>Strateegia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4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925" y="541379"/>
            <a:ext cx="8717728" cy="1082757"/>
          </a:xfrm>
        </p:spPr>
        <p:txBody>
          <a:bodyPr tIns="54000" anchor="t" anchorCtr="0"/>
          <a:lstStyle>
            <a:lvl1pPr>
              <a:defRPr sz="3609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27" y="1772990"/>
            <a:ext cx="8717728" cy="4524784"/>
          </a:xfrm>
        </p:spPr>
        <p:txBody>
          <a:bodyPr/>
          <a:lstStyle>
            <a:lvl1pPr marL="0" indent="0">
              <a:spcAft>
                <a:spcPts val="802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41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185E-0E9B-4FDD-89D7-7786B6901014}" type="datetimeFigureOut">
              <a:rPr lang="et-EE" smtClean="0"/>
              <a:t>31.08.2016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5ABC-83C6-4BA3-AF81-80608B1F979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401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F27F-2F02-4A69-ADC4-C11F8AA4273D}" type="datetimeFigureOut">
              <a:rPr lang="et-EE" smtClean="0"/>
              <a:t>31.08.2016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630-E9E9-4BE6-8267-E4A227EE0EA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32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64BD-CF73-4D25-A1C7-A7EFC67EF52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8508-DE80-467E-9156-33A1E2366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71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xPro_S-Light" panose="020B0504020101020102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xPro_S-Light" panose="020B0504020101020102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xPro_S-Light" panose="020B0504020101020102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xPro_S-Light" panose="020B0504020101020102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xPro_S-Light" panose="020B0504020101020102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ee/url?sa=i&amp;rct=j&amp;q=&amp;esrc=s&amp;source=images&amp;cd=&amp;cad=rja&amp;uact=8&amp;ved=0ahUKEwix7ZbRzsrOAhXD7RQKHQlBADoQjRwIBw&amp;url=http://tarbija24.postimees.ee/3235623/postiljon-roomustab-omaparase-postitolla-ule&amp;bvm=bv.129759880,d.d24&amp;psig=AFQjCNEB1jQ4JianUSeg4Sc3Ry4nfjWkrA&amp;ust=147159757397804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ee/url?sa=i&amp;rct=j&amp;q=&amp;esrc=s&amp;source=images&amp;cd=&amp;cad=rja&amp;uact=8&amp;ved=0ahUKEwiSj7v21srOAhVmKpoKHerWAPMQjRwIBw&amp;url=http://maaleht.delfi.ee/news/maaleht/uudised/haldusreformi-eelnou-saab-kriitikat?id%3D68227247&amp;bvm=bv.129759880,d.d24&amp;psig=AFQjCNE0CnfKoMHV29Kts4OBK1tpYIir2g&amp;ust=147159988099446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e/url?sa=i&amp;rct=j&amp;q=&amp;esrc=s&amp;source=images&amp;cd=&amp;cad=rja&amp;uact=8&amp;ved=0ahUKEwj5pdjP9MjOAhUnKpoKHe7VDgEQjRwIBw&amp;url=http://www.lasnamaecentrum.ee/shop/omniva-postiautomaat/&amp;psig=AFQjCNHz2uroAsAJEMH5wUhMNNQ9M7UvvA&amp;ust=1471539088342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3" y="-22324"/>
            <a:ext cx="1957741" cy="69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/>
          </p:cNvSpPr>
          <p:nvPr/>
        </p:nvSpPr>
        <p:spPr bwMode="auto">
          <a:xfrm>
            <a:off x="1828801" y="2117996"/>
            <a:ext cx="5900156" cy="268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064" tIns="28064" rIns="28064" bIns="28064"/>
          <a:lstStyle>
            <a:lvl1pPr eaLnBrk="0" hangingPunct="0"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ヒラギノ角ゴ ProN W3" charset="-128"/>
                <a:sym typeface="Helvetica" charset="0"/>
              </a:defRPr>
            </a:lvl9pPr>
          </a:lstStyle>
          <a:p>
            <a:pPr algn="ctr"/>
            <a:r>
              <a:rPr lang="et-EE" sz="3600" dirty="0">
                <a:solidFill>
                  <a:srgbClr val="E7470A"/>
                </a:solidFill>
                <a:latin typeface="MaxPro_S-Demibold" panose="020B0704030101020102" pitchFamily="34" charset="0"/>
                <a:cs typeface="MaxPro_S-Demibold" panose="020B0704030101020102" pitchFamily="34" charset="0"/>
              </a:rPr>
              <a:t>Posti- ja pakivaldkonna tulevik</a:t>
            </a:r>
          </a:p>
          <a:p>
            <a:pPr algn="ctr"/>
            <a:r>
              <a:rPr lang="et-EE" sz="2800" dirty="0">
                <a:solidFill>
                  <a:srgbClr val="E7470A"/>
                </a:solidFill>
                <a:latin typeface="MaxPro_S-Demibold" panose="020B0704030101020102" pitchFamily="34" charset="0"/>
                <a:cs typeface="MaxPro_S-Demibold" panose="020B0704030101020102" pitchFamily="34" charset="0"/>
              </a:rPr>
              <a:t>Omniva uuenevas omavalitsuses</a:t>
            </a:r>
            <a:endParaRPr lang="en-US" sz="2800" dirty="0">
              <a:solidFill>
                <a:srgbClr val="E7470A"/>
              </a:solidFill>
              <a:latin typeface="MaxPro_S-Demibold" panose="020B0704030101020102" pitchFamily="34" charset="0"/>
              <a:cs typeface="MaxPro_S-Demibold" panose="020B0704030101020102" pitchFamily="34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88" y="1894712"/>
            <a:ext cx="14123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stkülik 1"/>
          <p:cNvSpPr/>
          <p:nvPr/>
        </p:nvSpPr>
        <p:spPr>
          <a:xfrm>
            <a:off x="2048635" y="4805916"/>
            <a:ext cx="578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Aavo Kärmas,</a:t>
            </a:r>
          </a:p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Omniva juhatuse esimees</a:t>
            </a:r>
          </a:p>
          <a:p>
            <a:pPr lvl="0"/>
            <a:endParaRPr lang="et-EE" dirty="0">
              <a:solidFill>
                <a:srgbClr val="F15623"/>
              </a:solidFill>
              <a:latin typeface="MaxPro_S-Light" panose="020B0504020101020102" pitchFamily="34" charset="-52"/>
            </a:endParaRPr>
          </a:p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Lepaninas, 25.augustil 2016</a:t>
            </a:r>
          </a:p>
        </p:txBody>
      </p:sp>
    </p:spTree>
    <p:extLst>
      <p:ext uri="{BB962C8B-B14F-4D97-AF65-F5344CB8AC3E}">
        <p14:creationId xmlns:p14="http://schemas.microsoft.com/office/powerpoint/2010/main" val="32033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Inimesed vajavad teenust, mitte elukohajärgset postkontorit</a:t>
            </a:r>
          </a:p>
          <a:p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Omniva peab </a:t>
            </a:r>
            <a:r>
              <a:rPr lang="et-EE" dirty="0"/>
              <a:t>tagama </a:t>
            </a:r>
            <a:r>
              <a:rPr lang="et-EE" dirty="0" smtClean="0"/>
              <a:t>saadetiste saatmise </a:t>
            </a:r>
            <a:r>
              <a:rPr lang="et-EE" dirty="0"/>
              <a:t>ja </a:t>
            </a:r>
            <a:r>
              <a:rPr lang="et-EE" dirty="0" smtClean="0"/>
              <a:t>kättesaamise </a:t>
            </a:r>
            <a:r>
              <a:rPr lang="et-EE" dirty="0"/>
              <a:t>paindlikul </a:t>
            </a:r>
            <a:r>
              <a:rPr lang="et-EE" dirty="0" smtClean="0"/>
              <a:t>viisil, vastavalt klientide soovile</a:t>
            </a:r>
          </a:p>
          <a:p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Postivõrk peab muutuma pakivõrguks – teistsugused ootused lahtiolekuaegadele, autoga ligipääsetavusele jm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Postiteenuse osutamine jääb, aga käib samuti muutustega kaasas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Järeldused?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663822" y="1109393"/>
            <a:ext cx="7266039" cy="5115560"/>
          </a:xfrm>
        </p:spPr>
        <p:txBody>
          <a:bodyPr/>
          <a:lstStyle/>
          <a:p>
            <a:r>
              <a:rPr lang="et-EE" dirty="0" smtClean="0">
                <a:solidFill>
                  <a:srgbClr val="E26714"/>
                </a:solidFill>
              </a:rPr>
              <a:t>Postipunkt partneri juures </a:t>
            </a:r>
          </a:p>
          <a:p>
            <a:r>
              <a:rPr lang="et-E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Koht, kus inimene niikuinii käib (nt poes)</a:t>
            </a:r>
          </a:p>
          <a:p>
            <a:r>
              <a:rPr lang="et-E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Pikemate lahtiolekuaegadega</a:t>
            </a:r>
          </a:p>
          <a:p>
            <a:endParaRPr lang="et-EE" dirty="0">
              <a:solidFill>
                <a:srgbClr val="E26714"/>
              </a:solidFill>
            </a:endParaRPr>
          </a:p>
          <a:p>
            <a:r>
              <a:rPr lang="et-EE" dirty="0" smtClean="0">
                <a:solidFill>
                  <a:srgbClr val="E26714"/>
                </a:solidFill>
              </a:rPr>
              <a:t>Postiteenus koju</a:t>
            </a:r>
          </a:p>
          <a:p>
            <a:r>
              <a:rPr lang="et-EE" dirty="0" smtClean="0"/>
              <a:t>Maapiirkondades, kui </a:t>
            </a:r>
            <a:r>
              <a:rPr lang="et-EE" dirty="0"/>
              <a:t>lähim postiasutus asub elu- või asukohast kaugemal kui 10km, saab </a:t>
            </a:r>
            <a:r>
              <a:rPr lang="et-EE" dirty="0" smtClean="0"/>
              <a:t>kõiki postiteenuseid </a:t>
            </a:r>
            <a:r>
              <a:rPr lang="et-EE" dirty="0"/>
              <a:t>kirjakandja vahendusel </a:t>
            </a:r>
          </a:p>
          <a:p>
            <a:pPr indent="-228600"/>
            <a:endParaRPr lang="et-EE" dirty="0" smtClean="0">
              <a:solidFill>
                <a:srgbClr val="E26714"/>
              </a:solidFill>
            </a:endParaRPr>
          </a:p>
          <a:p>
            <a:pPr indent="-228600"/>
            <a:r>
              <a:rPr lang="et-EE" dirty="0" smtClean="0">
                <a:solidFill>
                  <a:srgbClr val="E26714"/>
                </a:solidFill>
              </a:rPr>
              <a:t>Pakiautomaadid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S</a:t>
            </a:r>
            <a:r>
              <a:rPr lang="et-EE" dirty="0" smtClean="0"/>
              <a:t>uurim võrgustik Baltikumis 246 asukohaga </a:t>
            </a: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Üha enam jõuame pakiautomaatidega väiksematesse linnadesse, varsti ka maapiirkondadesse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Tulevikus lihtsad pakiautomaadid külapoodi jm</a:t>
            </a:r>
          </a:p>
          <a:p>
            <a:pPr indent="-228600"/>
            <a:endParaRPr lang="et-E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endParaRPr lang="et-E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818567" y="308390"/>
            <a:ext cx="7266039" cy="563640"/>
          </a:xfrm>
        </p:spPr>
        <p:txBody>
          <a:bodyPr>
            <a:normAutofit/>
          </a:bodyPr>
          <a:lstStyle/>
          <a:p>
            <a:r>
              <a:rPr lang="et-EE" sz="2600" dirty="0" smtClean="0"/>
              <a:t>Tuleviku lahendused </a:t>
            </a:r>
            <a:endParaRPr lang="et-EE" sz="2600" dirty="0"/>
          </a:p>
        </p:txBody>
      </p:sp>
      <p:pic>
        <p:nvPicPr>
          <p:cNvPr id="1026" name="Picture 2" descr="http://f.pmo.ee/f/2015/06/25/4215673t81h08e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4" y="5201786"/>
            <a:ext cx="3526465" cy="16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arn2-1.xx.fbcdn.net/v/t1.0-9/13718616_1193192747368151_4767121306742231062_n.jpg?oh=6606258a7b826b14295b39d6983dc2f7&amp;oe=585965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05" y="5225046"/>
            <a:ext cx="2449429" cy="16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600" dirty="0" smtClean="0"/>
              <a:t>Pilk teistesse riikidesse</a:t>
            </a:r>
            <a:endParaRPr lang="et-EE" sz="2600" dirty="0"/>
          </a:p>
        </p:txBody>
      </p:sp>
      <p:pic>
        <p:nvPicPr>
          <p:cNvPr id="5" name="Picture 4" descr="http://www.post.at/gb2011/pics/magazin_e/2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540" y="3798276"/>
            <a:ext cx="3648319" cy="30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13576" r="30509" b="22463"/>
          <a:stretch/>
        </p:blipFill>
        <p:spPr bwMode="auto">
          <a:xfrm>
            <a:off x="2585947" y="3798275"/>
            <a:ext cx="3241925" cy="30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12364" r="43293" b="46424"/>
          <a:stretch/>
        </p:blipFill>
        <p:spPr bwMode="auto">
          <a:xfrm>
            <a:off x="4704920" y="1111346"/>
            <a:ext cx="5201080" cy="30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http://www.speedline.dk/images/news/2012/20121126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01" y="1293200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4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264038"/>
              </p:ext>
            </p:extLst>
          </p:nvPr>
        </p:nvGraphicFramePr>
        <p:xfrm>
          <a:off x="1874838" y="1376363"/>
          <a:ext cx="7264846" cy="97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423"/>
                <a:gridCol w="363242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Riik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Kiirused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Läti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D+1/D+3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Leedu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D+1/D+3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Soome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D+1/D+2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Norra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D+1/D+3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Taani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D+5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192" marR="821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600" dirty="0" smtClean="0"/>
              <a:t>Kirjateenus: teiste riikide kogemus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009553" y="2647507"/>
            <a:ext cx="6783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Enamik </a:t>
            </a: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lähiriike </a:t>
            </a: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kasutab </a:t>
            </a: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kahte </a:t>
            </a: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kirja kättetoimetamise </a:t>
            </a: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kiirust (D+1 ehk järgmisel päeval ja soodsamat D+2 või D+3, ka D+5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t-EE" altLang="en-US" dirty="0">
              <a:solidFill>
                <a:schemeClr val="tx1">
                  <a:lumMod val="65000"/>
                  <a:lumOff val="35000"/>
                </a:schemeClr>
              </a:solidFill>
              <a:latin typeface="MaxPro_S-Light" pitchFamily="34" charset="0"/>
              <a:ea typeface="Calibri" pitchFamily="34" charset="0"/>
              <a:cs typeface="MaxPro_S-Light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Tarbija </a:t>
            </a: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jaoks </a:t>
            </a: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tähendab see mõistlikku </a:t>
            </a: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kulusäästlikku alternatiivi saadetiste puhul, mille kohaletoimetamine pole ajakriitiline või mida </a:t>
            </a:r>
            <a:r>
              <a:rPr lang="et-E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saab </a:t>
            </a:r>
            <a:r>
              <a:rPr lang="et-E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axPro_S-Light" pitchFamily="34" charset="0"/>
                <a:ea typeface="Calibri" pitchFamily="34" charset="0"/>
                <a:cs typeface="MaxPro_S-Light" pitchFamily="34" charset="0"/>
              </a:rPr>
              <a:t>ette planeerida. </a:t>
            </a:r>
            <a:endParaRPr lang="et-EE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880" y="2882614"/>
            <a:ext cx="7266039" cy="563640"/>
          </a:xfrm>
        </p:spPr>
        <p:txBody>
          <a:bodyPr/>
          <a:lstStyle/>
          <a:p>
            <a:r>
              <a:rPr lang="et-EE" dirty="0" smtClean="0"/>
              <a:t>Mis hakkab toimuma 2017...?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Muutused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Haldusreform, mis mõjutab kohalikke omavalitsusi</a:t>
            </a:r>
          </a:p>
          <a:p>
            <a:endParaRPr lang="et-EE" dirty="0" smtClean="0"/>
          </a:p>
          <a:p>
            <a:r>
              <a:rPr lang="et-EE" dirty="0" smtClean="0"/>
              <a:t>Postiseaduse muutmise väljatöötamiskavatsus, mis mõjutab Omnivat</a:t>
            </a:r>
            <a:endParaRPr lang="en-US" dirty="0"/>
          </a:p>
        </p:txBody>
      </p:sp>
      <p:pic>
        <p:nvPicPr>
          <p:cNvPr id="3074" name="Picture 2" descr="http://g4.nh.ee/images/pix/eesti-tombekeskuste-kaart-juhul-kui-omavalitsuskorralduse-reformi-seaduse-6822726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4" y="2466087"/>
            <a:ext cx="4827479" cy="37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5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1874838" y="540605"/>
            <a:ext cx="7266039" cy="563640"/>
          </a:xfrm>
        </p:spPr>
        <p:txBody>
          <a:bodyPr/>
          <a:lstStyle/>
          <a:p>
            <a:r>
              <a:rPr lang="et-EE" sz="3200" dirty="0" smtClean="0"/>
              <a:t>Postivõrk</a:t>
            </a:r>
            <a:r>
              <a:rPr lang="et-EE" dirty="0" smtClean="0"/>
              <a:t> Eestis/Pärnumaal</a:t>
            </a:r>
            <a:endParaRPr lang="et-E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38738"/>
              </p:ext>
            </p:extLst>
          </p:nvPr>
        </p:nvGraphicFramePr>
        <p:xfrm>
          <a:off x="1637413" y="1722474"/>
          <a:ext cx="3152004" cy="40191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25518"/>
                <a:gridCol w="1326486"/>
              </a:tblGrid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 dirty="0">
                          <a:effectLst/>
                        </a:rPr>
                        <a:t>Postiasutus</a:t>
                      </a:r>
                      <a:endParaRPr lang="et-EE" sz="1600" b="1" i="0" u="none" strike="noStrike" dirty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2016</a:t>
                      </a:r>
                      <a:r>
                        <a:rPr lang="et-EE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 (25.08)</a:t>
                      </a:r>
                    </a:p>
                    <a:p>
                      <a:pPr algn="ctr" fontAlgn="b"/>
                      <a:r>
                        <a:rPr lang="et-E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Eesti/Pärnumaa</a:t>
                      </a:r>
                      <a:endParaRPr lang="et-E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ctr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 dirty="0">
                          <a:effectLst/>
                        </a:rPr>
                        <a:t>postkontor</a:t>
                      </a:r>
                      <a:endParaRPr lang="et-EE" sz="1600" b="0" i="0" u="none" strike="noStrike" dirty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163 /13</a:t>
                      </a:r>
                      <a:endParaRPr lang="et-EE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 dirty="0">
                          <a:effectLst/>
                        </a:rPr>
                        <a:t>postipunkt</a:t>
                      </a:r>
                      <a:endParaRPr lang="et-EE" sz="1600" b="0" i="0" u="none" strike="noStrike" dirty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158/16</a:t>
                      </a:r>
                      <a:endParaRPr lang="et-EE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 dirty="0">
                          <a:effectLst/>
                        </a:rPr>
                        <a:t>postibussi peatus</a:t>
                      </a:r>
                      <a:endParaRPr lang="et-EE" sz="1600" b="0" i="0" u="none" strike="noStrike" dirty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0</a:t>
                      </a:r>
                      <a:endParaRPr lang="et-EE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u="none" strike="noStrike" dirty="0" smtClean="0">
                          <a:effectLst/>
                        </a:rPr>
                        <a:t>postipood</a:t>
                      </a:r>
                      <a:endParaRPr lang="et-EE" sz="1600" u="none" strike="noStrike" dirty="0" smtClean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2/1</a:t>
                      </a:r>
                      <a:endParaRPr lang="et-EE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axPro_S-Light" panose="020B0504020101020102" pitchFamily="34" charset="-70"/>
                          <a:cs typeface="MaxPro_S-Light" panose="020B0504020101020102" pitchFamily="34" charset="-70"/>
                        </a:rPr>
                        <a:t>pakiautomaat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123/7</a:t>
                      </a:r>
                      <a:endParaRPr lang="et-EE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  <a:tr h="574158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Kokku</a:t>
                      </a:r>
                      <a:endParaRPr lang="et-EE" sz="1600" b="1" i="0" u="none" strike="noStrike" dirty="0">
                        <a:solidFill>
                          <a:srgbClr val="58595B"/>
                        </a:solidFill>
                        <a:effectLst/>
                        <a:latin typeface="MaxPro_S-Light" panose="020B0504020101020102" pitchFamily="34" charset="-70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MaxPro_S-Light" panose="020B0504020101020102" pitchFamily="34" charset="-70"/>
                        </a:rPr>
                        <a:t>446/37</a:t>
                      </a:r>
                      <a:endParaRPr lang="et-E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MaxPro_S-Light" panose="020B0504020101020102" pitchFamily="34" charset="-7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54" y="1089491"/>
            <a:ext cx="5673932" cy="56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3219" y="1348484"/>
            <a:ext cx="3725605" cy="5115560"/>
          </a:xfrm>
        </p:spPr>
        <p:txBody>
          <a:bodyPr>
            <a:normAutofit/>
          </a:bodyPr>
          <a:lstStyle/>
          <a:p>
            <a:r>
              <a:rPr lang="en-GB" sz="1800" dirty="0" err="1"/>
              <a:t>Häädmeeste</a:t>
            </a:r>
            <a:r>
              <a:rPr lang="en-GB" sz="1800" dirty="0"/>
              <a:t>, </a:t>
            </a:r>
            <a:r>
              <a:rPr lang="en-GB" sz="1800" dirty="0" err="1"/>
              <a:t>Tahkuranna</a:t>
            </a:r>
            <a:r>
              <a:rPr lang="en-GB" sz="1800" dirty="0"/>
              <a:t>, </a:t>
            </a:r>
            <a:r>
              <a:rPr lang="en-GB" sz="1800" dirty="0" err="1"/>
              <a:t>Surju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Saarde</a:t>
            </a:r>
            <a:r>
              <a:rPr lang="et-EE" sz="1800" dirty="0"/>
              <a:t> </a:t>
            </a:r>
            <a:r>
              <a:rPr lang="et-EE" sz="1800" dirty="0" smtClean="0"/>
              <a:t>– </a:t>
            </a:r>
            <a:r>
              <a:rPr lang="et-EE" sz="1800" b="1" dirty="0" smtClean="0"/>
              <a:t>(</a:t>
            </a:r>
            <a:r>
              <a:rPr lang="et-EE" sz="1800" b="1" dirty="0"/>
              <a:t>Põhja-)Liivimaa </a:t>
            </a:r>
            <a:r>
              <a:rPr lang="et-EE" sz="1800" b="1" dirty="0" smtClean="0"/>
              <a:t>vald</a:t>
            </a:r>
            <a:endParaRPr lang="et-EE" sz="1800" b="1" dirty="0"/>
          </a:p>
          <a:p>
            <a:endParaRPr lang="et-EE" sz="1800" dirty="0"/>
          </a:p>
          <a:p>
            <a:r>
              <a:rPr lang="en-GB" sz="1800" dirty="0" err="1" smtClean="0"/>
              <a:t>Pärnu</a:t>
            </a:r>
            <a:r>
              <a:rPr lang="en-GB" sz="1800" dirty="0" smtClean="0"/>
              <a:t> </a:t>
            </a:r>
            <a:r>
              <a:rPr lang="en-GB" sz="1800" dirty="0" err="1"/>
              <a:t>linn</a:t>
            </a:r>
            <a:r>
              <a:rPr lang="en-GB" sz="1800" dirty="0"/>
              <a:t>, </a:t>
            </a:r>
            <a:r>
              <a:rPr lang="en-GB" sz="1800" dirty="0" err="1"/>
              <a:t>Paikuse</a:t>
            </a:r>
            <a:r>
              <a:rPr lang="en-GB" sz="1800" dirty="0"/>
              <a:t>, </a:t>
            </a:r>
            <a:r>
              <a:rPr lang="en-GB" sz="1800" dirty="0" err="1"/>
              <a:t>Sauga</a:t>
            </a:r>
            <a:r>
              <a:rPr lang="en-GB" sz="1800" dirty="0"/>
              <a:t>, Tori, Are, </a:t>
            </a:r>
            <a:r>
              <a:rPr lang="en-GB" sz="1800" dirty="0" err="1"/>
              <a:t>Audru</a:t>
            </a:r>
            <a:r>
              <a:rPr lang="en-GB" sz="1800" dirty="0"/>
              <a:t>, </a:t>
            </a:r>
            <a:r>
              <a:rPr lang="en-GB" sz="1800" dirty="0" err="1"/>
              <a:t>Tõstamaa</a:t>
            </a:r>
            <a:r>
              <a:rPr lang="et-EE" sz="1800" dirty="0"/>
              <a:t> </a:t>
            </a:r>
            <a:r>
              <a:rPr lang="et-EE" sz="1800" dirty="0" smtClean="0"/>
              <a:t>– </a:t>
            </a:r>
            <a:r>
              <a:rPr lang="et-EE" sz="1800" dirty="0" smtClean="0"/>
              <a:t>Suur-Pärnu vald</a:t>
            </a:r>
            <a:endParaRPr lang="et-EE" sz="1800" dirty="0"/>
          </a:p>
          <a:p>
            <a:endParaRPr lang="et-EE" sz="1800" dirty="0"/>
          </a:p>
          <a:p>
            <a:r>
              <a:rPr lang="en-GB" sz="1800" dirty="0" err="1" smtClean="0"/>
              <a:t>Halinga</a:t>
            </a:r>
            <a:r>
              <a:rPr lang="en-GB" sz="1800" dirty="0"/>
              <a:t>, </a:t>
            </a:r>
            <a:r>
              <a:rPr lang="en-GB" sz="1800" dirty="0" err="1"/>
              <a:t>Tootsi</a:t>
            </a:r>
            <a:r>
              <a:rPr lang="en-GB" sz="1800" dirty="0"/>
              <a:t>, </a:t>
            </a:r>
            <a:r>
              <a:rPr lang="en-GB" sz="1800" dirty="0" err="1"/>
              <a:t>Vändra</a:t>
            </a:r>
            <a:r>
              <a:rPr lang="en-GB" sz="1800" dirty="0"/>
              <a:t> </a:t>
            </a:r>
            <a:r>
              <a:rPr lang="en-GB" sz="1800" dirty="0" err="1"/>
              <a:t>alev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Vändra</a:t>
            </a:r>
            <a:r>
              <a:rPr lang="en-GB" sz="1800" dirty="0"/>
              <a:t> </a:t>
            </a:r>
            <a:r>
              <a:rPr lang="en-GB" sz="1800" dirty="0" err="1"/>
              <a:t>vald</a:t>
            </a:r>
            <a:r>
              <a:rPr lang="et-EE" sz="1800" dirty="0"/>
              <a:t> - </a:t>
            </a:r>
            <a:r>
              <a:rPr lang="et-EE" sz="1800" b="1" dirty="0"/>
              <a:t>Põhja-Pärnumaa </a:t>
            </a:r>
            <a:r>
              <a:rPr lang="et-EE" sz="1800" b="1" dirty="0" smtClean="0"/>
              <a:t>vald </a:t>
            </a:r>
            <a:endParaRPr lang="et-EE" sz="1800" dirty="0"/>
          </a:p>
          <a:p>
            <a:r>
              <a:rPr lang="en-GB" sz="1800" dirty="0" err="1" smtClean="0"/>
              <a:t>Koonga</a:t>
            </a:r>
            <a:r>
              <a:rPr lang="en-GB" sz="1800" dirty="0"/>
              <a:t>, </a:t>
            </a:r>
            <a:r>
              <a:rPr lang="en-GB" sz="1800" dirty="0" err="1"/>
              <a:t>Varbla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Läänemaalt</a:t>
            </a:r>
            <a:r>
              <a:rPr lang="en-GB" sz="1800" dirty="0"/>
              <a:t> </a:t>
            </a:r>
            <a:r>
              <a:rPr lang="en-GB" sz="1800" dirty="0" err="1"/>
              <a:t>Hanila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Lihula</a:t>
            </a:r>
            <a:r>
              <a:rPr lang="et-E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t-EE" sz="1800" b="1" dirty="0"/>
              <a:t>Lääneranna </a:t>
            </a:r>
            <a:r>
              <a:rPr lang="et-EE" sz="1800" b="1" dirty="0" smtClean="0"/>
              <a:t>vald</a:t>
            </a:r>
          </a:p>
          <a:p>
            <a:endParaRPr lang="et-EE" sz="1800" dirty="0"/>
          </a:p>
          <a:p>
            <a:r>
              <a:rPr lang="en-GB" sz="1800" dirty="0" err="1" smtClean="0"/>
              <a:t>Sindi</a:t>
            </a:r>
            <a:endParaRPr lang="en-US" sz="1800" dirty="0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1874838" y="579779"/>
            <a:ext cx="7266039" cy="563640"/>
          </a:xfrm>
        </p:spPr>
        <p:txBody>
          <a:bodyPr>
            <a:normAutofit/>
          </a:bodyPr>
          <a:lstStyle/>
          <a:p>
            <a:r>
              <a:rPr lang="et-EE" sz="3200" dirty="0"/>
              <a:t>Valdade </a:t>
            </a:r>
            <a:r>
              <a:rPr lang="et-EE" sz="3200" dirty="0" smtClean="0"/>
              <a:t>ühinemine ja postivõrk</a:t>
            </a:r>
            <a:endParaRPr lang="et-E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54" y="1786713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03" y="1691159"/>
            <a:ext cx="296547" cy="1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0" y="2291538"/>
            <a:ext cx="278074" cy="3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4" y="197721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3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Oluline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Postiasutuste süsteemi ei muudeta päevapealt – tegutseme vajaduspõhiselt ning vastavalt teenusemahtudele nagu ka praegu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Postivõrgu muudatuste korral teeme koostööd kohaliku omavalitsusega</a:t>
            </a:r>
          </a:p>
          <a:p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Pakiautomaatide avamisel teeme koostööd kohaliku omavalitsusega </a:t>
            </a:r>
          </a:p>
          <a:p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Perioodika kanne säilib 6 päeval nädalas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Teenuse kättesaadavus ei halvene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8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509824" y="5305647"/>
            <a:ext cx="5781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Aavo Kärmas</a:t>
            </a:r>
          </a:p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Omniva juhatuse esimees</a:t>
            </a:r>
          </a:p>
          <a:p>
            <a:pPr lvl="0"/>
            <a:r>
              <a:rPr lang="et-EE" dirty="0" smtClean="0">
                <a:solidFill>
                  <a:srgbClr val="F15623"/>
                </a:solidFill>
                <a:latin typeface="MaxPro_S-Light" panose="020B0504020101020102" pitchFamily="34" charset="-52"/>
              </a:rPr>
              <a:t>25.08.2016</a:t>
            </a:r>
            <a:endParaRPr lang="et-EE" dirty="0">
              <a:solidFill>
                <a:srgbClr val="F15623"/>
              </a:solidFill>
              <a:latin typeface="MaxPro_S-Light" panose="020B050402010102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77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126609"/>
            <a:ext cx="9505341" cy="65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72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286742"/>
            <a:ext cx="9299199" cy="64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4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438777"/>
            <a:ext cx="9129932" cy="641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6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414300"/>
            <a:ext cx="9188548" cy="64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Omniva\2014\ÜRITUSED\Juhtide foorum 2015\ansi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/>
        </p:blipFill>
        <p:spPr bwMode="auto">
          <a:xfrm>
            <a:off x="-88085" y="387426"/>
            <a:ext cx="9630621" cy="64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Omniva\2014\ÜRITUSED\Juhtide foorum 2015\ansi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11370"/>
          <a:stretch/>
        </p:blipFill>
        <p:spPr bwMode="auto">
          <a:xfrm>
            <a:off x="-93594" y="573394"/>
            <a:ext cx="9988577" cy="62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Omniva\2014\ÜRITUSED\Juhtide foorum 2015\ansi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11408"/>
          <a:stretch/>
        </p:blipFill>
        <p:spPr bwMode="auto">
          <a:xfrm>
            <a:off x="-88085" y="719291"/>
            <a:ext cx="9994085" cy="6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Omniva\2014\ÜRITUSED\Juhtide foorum 2015\ansi\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r="11370"/>
          <a:stretch/>
        </p:blipFill>
        <p:spPr bwMode="auto">
          <a:xfrm>
            <a:off x="-88087" y="1011083"/>
            <a:ext cx="9988578" cy="58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Omniva\2014\ÜRITUSED\Juhtide foorum 2015\ansi\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 r="11370"/>
          <a:stretch/>
        </p:blipFill>
        <p:spPr bwMode="auto">
          <a:xfrm>
            <a:off x="-88085" y="1189403"/>
            <a:ext cx="9988576" cy="56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Omniva\2014\ÜRITUSED\Juhtide foorum 2015\ansi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r="11408"/>
          <a:stretch/>
        </p:blipFill>
        <p:spPr bwMode="auto">
          <a:xfrm>
            <a:off x="-93594" y="1708147"/>
            <a:ext cx="9994085" cy="51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Omniva\2014\ÜRITUSED\Juhtide foorum 2015\ansi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81" y="3791291"/>
            <a:ext cx="2148236" cy="19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07817" y="688225"/>
            <a:ext cx="7602279" cy="490463"/>
          </a:xfrm>
          <a:prstGeom prst="rect">
            <a:avLst/>
          </a:prstGeom>
        </p:spPr>
        <p:txBody>
          <a:bodyPr lIns="91429" tIns="45715" rIns="91429" bIns="4571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3200" dirty="0" smtClean="0">
                <a:solidFill>
                  <a:schemeClr val="accent2"/>
                </a:solidFill>
                <a:latin typeface="MaxPro_S-Light" panose="020B0504020101020102" pitchFamily="34" charset="-70"/>
                <a:cs typeface="MaxPro_S-Light" panose="020B0504020101020102" pitchFamily="34" charset="-70"/>
              </a:rPr>
              <a:t>Pakid on meie tulevik</a:t>
            </a:r>
            <a:endParaRPr lang="et-EE" sz="2800" dirty="0">
              <a:solidFill>
                <a:schemeClr val="accent2"/>
              </a:solidFill>
              <a:latin typeface="MaxPro_S-Light" panose="020B0504020101020102" pitchFamily="34" charset="-70"/>
              <a:cs typeface="MaxPro_S-Light" panose="020B0504020101020102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7028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2"/>
          <p:cNvSpPr>
            <a:spLocks noGrp="1"/>
          </p:cNvSpPr>
          <p:nvPr>
            <p:ph type="title"/>
          </p:nvPr>
        </p:nvSpPr>
        <p:spPr>
          <a:xfrm>
            <a:off x="1509823" y="453173"/>
            <a:ext cx="8396177" cy="563640"/>
          </a:xfrm>
        </p:spPr>
        <p:txBody>
          <a:bodyPr>
            <a:normAutofit/>
          </a:bodyPr>
          <a:lstStyle/>
          <a:p>
            <a:r>
              <a:rPr lang="et-EE" sz="2600" dirty="0" smtClean="0"/>
              <a:t>Inimeste vaade: muutunud tarbimisharjumused</a:t>
            </a:r>
            <a:endParaRPr lang="et-EE" sz="2600" dirty="0"/>
          </a:p>
        </p:txBody>
      </p:sp>
      <p:sp>
        <p:nvSpPr>
          <p:cNvPr id="8" name="Rectangle 7"/>
          <p:cNvSpPr/>
          <p:nvPr/>
        </p:nvSpPr>
        <p:spPr>
          <a:xfrm>
            <a:off x="2395191" y="6072512"/>
            <a:ext cx="7238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 smtClean="0">
                <a:solidFill>
                  <a:schemeClr val="bg2">
                    <a:lumMod val="25000"/>
                  </a:schemeClr>
                </a:solidFill>
                <a:latin typeface="MaxPro_S-Light" panose="020B0504020101020102" pitchFamily="34" charset="-70"/>
                <a:cs typeface="MaxPro_S-Light" panose="020B0504020101020102" pitchFamily="34" charset="-70"/>
              </a:rPr>
              <a:t>(% kõikidest vastajatest, n=1000)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5189" y="1016813"/>
            <a:ext cx="422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Põhjused, miks külastatakse postkontorit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15642329"/>
              </p:ext>
            </p:extLst>
          </p:nvPr>
        </p:nvGraphicFramePr>
        <p:xfrm>
          <a:off x="1665068" y="1434073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0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2"/>
          <p:cNvSpPr>
            <a:spLocks noGrp="1"/>
          </p:cNvSpPr>
          <p:nvPr>
            <p:ph type="title"/>
          </p:nvPr>
        </p:nvSpPr>
        <p:spPr>
          <a:xfrm>
            <a:off x="1509823" y="540605"/>
            <a:ext cx="8396177" cy="563640"/>
          </a:xfrm>
        </p:spPr>
        <p:txBody>
          <a:bodyPr>
            <a:noAutofit/>
          </a:bodyPr>
          <a:lstStyle/>
          <a:p>
            <a:r>
              <a:rPr lang="et-EE" sz="2600" dirty="0" smtClean="0"/>
              <a:t>Muutunud teenusekasutuse kohad: kui sageli minnakse postkontorisse?</a:t>
            </a:r>
            <a:endParaRPr lang="et-EE" sz="2600" dirty="0"/>
          </a:p>
        </p:txBody>
      </p:sp>
      <p:sp>
        <p:nvSpPr>
          <p:cNvPr id="8" name="Rectangle 7"/>
          <p:cNvSpPr/>
          <p:nvPr/>
        </p:nvSpPr>
        <p:spPr>
          <a:xfrm>
            <a:off x="2395191" y="6072512"/>
            <a:ext cx="7238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 smtClean="0">
                <a:solidFill>
                  <a:schemeClr val="bg2">
                    <a:lumMod val="25000"/>
                  </a:schemeClr>
                </a:solidFill>
                <a:latin typeface="MaxPro_S-Light" panose="020B0504020101020102" pitchFamily="34" charset="-70"/>
                <a:cs typeface="MaxPro_S-Light" panose="020B0504020101020102" pitchFamily="34" charset="-70"/>
              </a:rPr>
              <a:t>Postkontorite külastamise sagedus viimase 2 aasta jooksu, EMOR (% kõikidest vastajatest, n=1000)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29403997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2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Ostetakse e-poest üle maailma</a:t>
            </a:r>
          </a:p>
          <a:p>
            <a:endParaRPr lang="et-EE" dirty="0"/>
          </a:p>
          <a:p>
            <a:r>
              <a:rPr lang="et-EE" dirty="0" smtClean="0"/>
              <a:t>Kui e-pood on avatud 24/7, peab ka tellitu kätte saama 24/7</a:t>
            </a:r>
          </a:p>
          <a:p>
            <a:endParaRPr lang="et-EE" dirty="0"/>
          </a:p>
          <a:p>
            <a:r>
              <a:rPr lang="et-EE" dirty="0" smtClean="0"/>
              <a:t>Kättesaamine ei pea nõudma suhtlemist (vs vanema põlvkonna argument: postkontor on kokkusaamise koht)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600" dirty="0"/>
              <a:t>N</a:t>
            </a:r>
            <a:r>
              <a:rPr lang="et-EE" sz="2600" dirty="0" smtClean="0"/>
              <a:t>oorte teistsugused ootused ja harjumused</a:t>
            </a:r>
            <a:endParaRPr lang="en-US" sz="2600" dirty="0"/>
          </a:p>
        </p:txBody>
      </p:sp>
      <p:pic>
        <p:nvPicPr>
          <p:cNvPr id="6" name="Picture 2" descr="http://www.lasnamaecentrum.ee/wp-content/uploads/2015/12/sam_47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56" y="4371703"/>
            <a:ext cx="3729444" cy="2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4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Omniva kujundus</Template>
  <TotalTime>8561</TotalTime>
  <Words>458</Words>
  <Application>Microsoft Office PowerPoint</Application>
  <PresentationFormat>A4 Paper (210x297 mm)</PresentationFormat>
  <Paragraphs>116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Inimeste vaade: muutunud tarbimisharjumused</vt:lpstr>
      <vt:lpstr>Muutunud teenusekasutuse kohad: kui sageli minnakse postkontorisse?</vt:lpstr>
      <vt:lpstr>Noorte teistsugused ootused ja harjumused</vt:lpstr>
      <vt:lpstr>Järeldused?</vt:lpstr>
      <vt:lpstr>Tuleviku lahendused </vt:lpstr>
      <vt:lpstr>Pilk teistesse riikidesse</vt:lpstr>
      <vt:lpstr>Kirjateenus: teiste riikide kogemus</vt:lpstr>
      <vt:lpstr>Mis hakkab toimuma 2017...?</vt:lpstr>
      <vt:lpstr>Muutused</vt:lpstr>
      <vt:lpstr>Postivõrk Eestis/Pärnumaal</vt:lpstr>
      <vt:lpstr>Valdade ühinemine ja postivõrk</vt:lpstr>
      <vt:lpstr>Oluline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Leff .</dc:creator>
  <cp:lastModifiedBy>Kaja Sepp</cp:lastModifiedBy>
  <cp:revision>315</cp:revision>
  <cp:lastPrinted>2015-03-30T06:56:24Z</cp:lastPrinted>
  <dcterms:created xsi:type="dcterms:W3CDTF">2014-03-06T14:29:19Z</dcterms:created>
  <dcterms:modified xsi:type="dcterms:W3CDTF">2016-08-31T08:57:18Z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442887734</vt:i4>
  </property>
  <property fmtid="{D5CDD505-2E9C-101B-9397-08002B2CF9AE}" pid="3" name="_NewReviewCycle">
    <vt:lpwstr/>
  </property>
  <property fmtid="{D5CDD505-2E9C-101B-9397-08002B2CF9AE}" pid="4" name="_EmailSubject">
    <vt:lpwstr>EMOL presentatsioon</vt:lpwstr>
  </property>
  <property fmtid="{D5CDD505-2E9C-101B-9397-08002B2CF9AE}" pid="5" name="_AuthorEmail">
    <vt:lpwstr>erki.varma@omniva.ee</vt:lpwstr>
  </property>
  <property fmtid="{D5CDD505-2E9C-101B-9397-08002B2CF9AE}" pid="6" name="_AuthorEmailDisplayName">
    <vt:lpwstr>Erki Varma</vt:lpwstr>
  </property>
  <property fmtid="{D5CDD505-2E9C-101B-9397-08002B2CF9AE}" pid="7" name="_PreviousAdHocReviewCycleID">
    <vt:i4>1444918221</vt:i4>
  </property>
</Properties>
</file>