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5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261" r:id="rId3"/>
    <p:sldId id="294" r:id="rId4"/>
    <p:sldId id="303" r:id="rId5"/>
    <p:sldId id="295" r:id="rId6"/>
    <p:sldId id="296" r:id="rId7"/>
    <p:sldId id="304" r:id="rId8"/>
    <p:sldId id="28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79CC93D-E52E-4D84-901B-11D7331DD495}">
          <p14:sldIdLst>
            <p14:sldId id="259"/>
          </p14:sldIdLst>
        </p14:section>
        <p14:section name="Overview and Objectives" id="{ABA716BF-3A5C-4ADB-94C9-CFEF84EBA240}">
          <p14:sldIdLst>
            <p14:sldId id="261"/>
            <p14:sldId id="294"/>
            <p14:sldId id="303"/>
            <p14:sldId id="295"/>
            <p14:sldId id="296"/>
            <p14:sldId id="304"/>
          </p14:sldIdLst>
        </p14:section>
        <p14:section name="Topic 1" id="{6D9936A3-3945-4757-BC8B-B5C252D8E036}">
          <p14:sldIdLst>
            <p14:sldId id="286"/>
          </p14:sldIdLst>
        </p14:section>
        <p14:section name="Sample Slides for Visuals" id="{BAB3A466-96C9-4230-9978-795378D75699}">
          <p14:sldIdLst/>
        </p14:section>
        <p14:section name="Case Study" id="{8C0305C9-B152-4FBA-A789-FE1976D53990}">
          <p14:sldIdLst/>
        </p14:section>
        <p14:section name="Conclusion and Summary" id="{790CEF5B-569A-4C2F-BED5-750B08C0E5AD}">
          <p14:sldIdLst/>
        </p14:section>
        <p14:section name="Appendix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4" autoAdjust="0"/>
    <p:restoredTop sz="83977" autoAdjust="0"/>
  </p:normalViewPr>
  <p:slideViewPr>
    <p:cSldViewPr>
      <p:cViewPr varScale="1">
        <p:scale>
          <a:sx n="78" d="100"/>
          <a:sy n="78" d="100"/>
        </p:scale>
        <p:origin x="-168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805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FDC75-7F73-4A4A-A77C-09AADF00E0EA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226BF-1F13-42D3-80DC-373E7ADD1EB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448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EF76B-3757-4A0B-AF93-28494465C1DD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693FD4-8F83-4EF7-AC3F-0DC0388986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473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>
              <a:defRPr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ackgroun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>
              <a:defRPr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 dirty="0" smtClean="0"/>
              <a:t>Company Logo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400">
                <a:latin typeface="+mn-lt"/>
              </a:defRPr>
            </a:lvl4pPr>
            <a:lvl5pPr>
              <a:defRPr sz="2400"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en-US" smtClean="0"/>
              <a:pPr/>
              <a:t>8/25/2016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en-US" sz="4400" kern="120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mailto:valdor.telve@parnu.maavalitsus.ee" TargetMode="External"/><Relationship Id="rId3" Type="http://schemas.openxmlformats.org/officeDocument/2006/relationships/tags" Target="../tags/tag27.xml"/><Relationship Id="rId7" Type="http://schemas.openxmlformats.org/officeDocument/2006/relationships/hyperlink" Target="mailto:olav@topest.ee" TargetMode="Externa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2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hyperlink" Target="mailto:valdor.telve@parnu.maavalitsus.ee" TargetMode="External"/><Relationship Id="rId5" Type="http://schemas.openxmlformats.org/officeDocument/2006/relationships/hyperlink" Target="mailto:olav@topest.ee" TargetMode="Externa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l"/>
            <a:r>
              <a:rPr lang="et-EE" dirty="0" smtClean="0"/>
              <a:t>Kiired internetiühendused PÄRNUMAAL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932040" y="5318720"/>
            <a:ext cx="3802888" cy="990600"/>
          </a:xfrm>
        </p:spPr>
        <p:txBody>
          <a:bodyPr>
            <a:normAutofit/>
          </a:bodyPr>
          <a:lstStyle/>
          <a:p>
            <a:r>
              <a:rPr lang="et-EE" dirty="0" smtClean="0">
                <a:solidFill>
                  <a:srgbClr val="009ED6"/>
                </a:solidFill>
                <a:latin typeface="+mn-lt"/>
              </a:rPr>
              <a:t>Olav Harjo ja Valdor Telve</a:t>
            </a:r>
          </a:p>
          <a:p>
            <a:r>
              <a:rPr lang="et-EE" dirty="0" smtClean="0">
                <a:solidFill>
                  <a:srgbClr val="009ED6"/>
                </a:solidFill>
                <a:latin typeface="+mn-lt"/>
              </a:rPr>
              <a:t>26.08.2016</a:t>
            </a:r>
            <a:endParaRPr lang="en-US" dirty="0" smtClean="0">
              <a:solidFill>
                <a:srgbClr val="009ED6"/>
              </a:solidFill>
              <a:latin typeface="+mn-lt"/>
            </a:endParaRPr>
          </a:p>
        </p:txBody>
      </p:sp>
      <p:sp>
        <p:nvSpPr>
          <p:cNvPr id="6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762000" y="1124744"/>
            <a:ext cx="8077200" cy="5328592"/>
          </a:xfrm>
        </p:spPr>
        <p:txBody>
          <a:bodyPr>
            <a:noAutofit/>
          </a:bodyPr>
          <a:lstStyle/>
          <a:p>
            <a:r>
              <a:rPr lang="fi-FI" b="1" dirty="0" smtClean="0"/>
              <a:t>E</a:t>
            </a:r>
            <a:r>
              <a:rPr lang="et-EE" b="1" dirty="0" smtClean="0"/>
              <a:t>ESMÄRK: </a:t>
            </a:r>
            <a:r>
              <a:rPr lang="et-EE" dirty="0" smtClean="0"/>
              <a:t>Ühendada kõik Pärnumaa kodud ja ettevõtted lairibaühendusega, et parandada elukvaliteeti ja ettevõtluse keskkonda.</a:t>
            </a:r>
          </a:p>
          <a:p>
            <a:r>
              <a:rPr lang="et-EE" b="1" dirty="0"/>
              <a:t>Eestvedajad: </a:t>
            </a:r>
            <a:r>
              <a:rPr lang="et-EE" dirty="0"/>
              <a:t>Pärnu Maavalitsus, Pärnumaa Omavalitsuste Liit </a:t>
            </a:r>
            <a:r>
              <a:rPr lang="et-EE" dirty="0" smtClean="0"/>
              <a:t>ning </a:t>
            </a:r>
            <a:r>
              <a:rPr lang="et-EE" dirty="0"/>
              <a:t>Pärnumaa Ettevõtlus- ja </a:t>
            </a:r>
            <a:r>
              <a:rPr lang="et-EE" dirty="0" smtClean="0"/>
              <a:t>Arenduskeskus. Aitab kaasa Topest.</a:t>
            </a:r>
          </a:p>
          <a:p>
            <a:r>
              <a:rPr lang="et-EE" dirty="0" smtClean="0"/>
              <a:t>Projekti juhivad Valdor Telve ja Olav Harjo, meeskonda kaasatakse esindajad omavalitsustest.</a:t>
            </a:r>
          </a:p>
        </p:txBody>
      </p:sp>
      <p:sp>
        <p:nvSpPr>
          <p:cNvPr id="8" name="Title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11560" y="-27384"/>
            <a:ext cx="4026024" cy="1143000"/>
          </a:xfrm>
        </p:spPr>
        <p:txBody>
          <a:bodyPr>
            <a:normAutofit fontScale="90000"/>
          </a:bodyPr>
          <a:lstStyle/>
          <a:p>
            <a:r>
              <a:rPr lang="et-EE" dirty="0" smtClean="0"/>
              <a:t>Projekt: „Digitee“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53752"/>
            <a:ext cx="4026024" cy="1143000"/>
          </a:xfrm>
        </p:spPr>
        <p:txBody>
          <a:bodyPr/>
          <a:lstStyle/>
          <a:p>
            <a:r>
              <a:rPr lang="et-EE" dirty="0" smtClean="0"/>
              <a:t>Miks lairiba?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124744"/>
            <a:ext cx="8077200" cy="5544616"/>
          </a:xfrm>
        </p:spPr>
        <p:txBody>
          <a:bodyPr>
            <a:noAutofit/>
          </a:bodyPr>
          <a:lstStyle/>
          <a:p>
            <a:r>
              <a:rPr lang="et-EE" sz="2800" dirty="0" smtClean="0"/>
              <a:t>Ühiskonna võrgustumine ja digitaliseerumine: </a:t>
            </a:r>
            <a:r>
              <a:rPr lang="et-EE" sz="2800" dirty="0" smtClean="0"/>
              <a:t>ärikeskkond</a:t>
            </a:r>
            <a:r>
              <a:rPr lang="et-EE" sz="2800" dirty="0" smtClean="0"/>
              <a:t>, info, suhtlus, meelelahutus, turvalisus, teenused, tootmine, demokraartia, </a:t>
            </a:r>
            <a:r>
              <a:rPr lang="et-EE" sz="2800" dirty="0" smtClean="0"/>
              <a:t>kaasamine</a:t>
            </a:r>
            <a:endParaRPr lang="et-EE" sz="2800" dirty="0" smtClean="0"/>
          </a:p>
          <a:p>
            <a:r>
              <a:rPr lang="et-EE" sz="2800" dirty="0" smtClean="0"/>
              <a:t>Lairiba suurendab piirkonna konkurentsivõimet ja tõstab kinnisvara </a:t>
            </a:r>
            <a:r>
              <a:rPr lang="et-EE" sz="2800" dirty="0" smtClean="0"/>
              <a:t>väärtust</a:t>
            </a:r>
            <a:endParaRPr lang="et-EE" sz="2800" dirty="0" smtClean="0"/>
          </a:p>
          <a:p>
            <a:r>
              <a:rPr lang="et-EE" sz="2800" dirty="0" smtClean="0"/>
              <a:t>EstWin ei too interneti koju ega ettevõttesse. Selleks</a:t>
            </a:r>
            <a:r>
              <a:rPr lang="et-EE" sz="2800" dirty="0"/>
              <a:t>, et lairibaühendused </a:t>
            </a:r>
            <a:r>
              <a:rPr lang="et-EE" sz="2800" dirty="0" smtClean="0"/>
              <a:t>jõuaksid lõpptarbijani, </a:t>
            </a:r>
            <a:r>
              <a:rPr lang="et-EE" sz="2800" dirty="0"/>
              <a:t>tuleb alustada reaalsete </a:t>
            </a:r>
            <a:r>
              <a:rPr lang="et-EE" sz="2800" dirty="0" smtClean="0"/>
              <a:t>projektidega kohapeal.</a:t>
            </a:r>
          </a:p>
          <a:p>
            <a:r>
              <a:rPr lang="et-EE" sz="2800" dirty="0" smtClean="0"/>
              <a:t>Maapiirkonnad on sideettevõtjalele „turutõrke piirkonnad“</a:t>
            </a:r>
          </a:p>
          <a:p>
            <a:r>
              <a:rPr lang="et-EE" sz="2800" dirty="0" smtClean="0"/>
              <a:t>Mobiilinternet ei ole sobiv lahendus majade ühendamiseks nüüd ega ka </a:t>
            </a:r>
            <a:r>
              <a:rPr lang="et-EE" sz="2800" dirty="0" smtClean="0"/>
              <a:t>tulevikus</a:t>
            </a:r>
            <a:endParaRPr lang="et-EE" sz="2800" dirty="0" smtClean="0"/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099053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53752"/>
            <a:ext cx="4026024" cy="1143000"/>
          </a:xfrm>
        </p:spPr>
        <p:txBody>
          <a:bodyPr/>
          <a:lstStyle/>
          <a:p>
            <a:r>
              <a:rPr lang="et-EE" dirty="0" smtClean="0"/>
              <a:t>Miks nüüd?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124744"/>
            <a:ext cx="8077200" cy="5256584"/>
          </a:xfrm>
        </p:spPr>
        <p:txBody>
          <a:bodyPr>
            <a:noAutofit/>
          </a:bodyPr>
          <a:lstStyle/>
          <a:p>
            <a:r>
              <a:rPr lang="et-EE" sz="2800" dirty="0" smtClean="0"/>
              <a:t>Valminud on suurem osa EstWin baasvõrgust</a:t>
            </a:r>
          </a:p>
          <a:p>
            <a:r>
              <a:rPr lang="et-EE" sz="2800" dirty="0" smtClean="0"/>
              <a:t>Võrkude ehitamine muutub lihtsamaks ja odavamaks:</a:t>
            </a:r>
          </a:p>
          <a:p>
            <a:pPr lvl="1"/>
            <a:r>
              <a:rPr lang="et-EE" sz="2400" dirty="0" smtClean="0"/>
              <a:t>EL kulude vähendamise direktiiv</a:t>
            </a:r>
          </a:p>
          <a:p>
            <a:pPr lvl="1"/>
            <a:r>
              <a:rPr lang="et-EE" sz="2400" dirty="0" smtClean="0"/>
              <a:t>Elektripostide kasutamise võimalus</a:t>
            </a:r>
          </a:p>
          <a:p>
            <a:r>
              <a:rPr lang="et-EE" sz="2800" dirty="0" smtClean="0"/>
              <a:t>Luuakse finantseerimisvõimalusi:</a:t>
            </a:r>
          </a:p>
          <a:p>
            <a:pPr lvl="1"/>
            <a:r>
              <a:rPr lang="et-EE" sz="2400" dirty="0" smtClean="0"/>
              <a:t>Rahandusministeeriumi kava</a:t>
            </a:r>
          </a:p>
          <a:p>
            <a:pPr lvl="1"/>
            <a:r>
              <a:rPr lang="et-EE" sz="2400" dirty="0" smtClean="0"/>
              <a:t>Finantsinstrumendid EL-st (s.h. Junkeri fond)</a:t>
            </a:r>
          </a:p>
          <a:p>
            <a:pPr lvl="1"/>
            <a:r>
              <a:rPr lang="et-EE" sz="2400" dirty="0" smtClean="0"/>
              <a:t>MAK ja piirkondade konkurentsivõime toetused</a:t>
            </a:r>
          </a:p>
          <a:p>
            <a:r>
              <a:rPr lang="et-EE" sz="2800" dirty="0" smtClean="0"/>
              <a:t>Riigikogus arutelul ja moodustatud toetusrühm</a:t>
            </a:r>
          </a:p>
          <a:p>
            <a:r>
              <a:rPr lang="et-EE" sz="2800" dirty="0" smtClean="0"/>
              <a:t>Vabariigi Valitsuse prioriteet</a:t>
            </a:r>
          </a:p>
        </p:txBody>
      </p:sp>
      <p:sp>
        <p:nvSpPr>
          <p:cNvPr id="6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07824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53752"/>
            <a:ext cx="4026024" cy="1143000"/>
          </a:xfrm>
        </p:spPr>
        <p:txBody>
          <a:bodyPr/>
          <a:lstStyle/>
          <a:p>
            <a:r>
              <a:rPr lang="et-EE" dirty="0" smtClean="0"/>
              <a:t>Miks Pärnumaa?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340768"/>
            <a:ext cx="8077200" cy="4752528"/>
          </a:xfrm>
        </p:spPr>
        <p:txBody>
          <a:bodyPr>
            <a:normAutofit/>
          </a:bodyPr>
          <a:lstStyle/>
          <a:p>
            <a:r>
              <a:rPr lang="et-EE" sz="2800" dirty="0"/>
              <a:t>Väga perspektiivne ja suurte võimalustega maakond</a:t>
            </a:r>
          </a:p>
          <a:p>
            <a:r>
              <a:rPr lang="et-EE" sz="2800" dirty="0" smtClean="0"/>
              <a:t>Pärnumaa </a:t>
            </a:r>
            <a:r>
              <a:rPr lang="et-EE" sz="2800" dirty="0"/>
              <a:t>on paraja suurusega, et projekti korraga elluviia ning olla atraktiivne nii investoritele kui ka </a:t>
            </a:r>
            <a:r>
              <a:rPr lang="et-EE" sz="2800" dirty="0" smtClean="0"/>
              <a:t>teenusepakkujatele</a:t>
            </a:r>
          </a:p>
          <a:p>
            <a:r>
              <a:rPr lang="et-EE" sz="2800" dirty="0" smtClean="0"/>
              <a:t>Kodude ja ettevõtluse paiknemine</a:t>
            </a:r>
          </a:p>
          <a:p>
            <a:r>
              <a:rPr lang="et-EE" sz="2800" dirty="0" smtClean="0"/>
              <a:t>Keskmisest halvem traadiga telefonivõrgu olukord</a:t>
            </a:r>
          </a:p>
          <a:p>
            <a:r>
              <a:rPr lang="et-EE" sz="2800" dirty="0" smtClean="0"/>
              <a:t>Aktiivsed ja piirkonna arengusse panustavad juhid</a:t>
            </a:r>
          </a:p>
          <a:p>
            <a:r>
              <a:rPr lang="fi-FI" sz="2800" dirty="0" smtClean="0"/>
              <a:t>Pärnumaast </a:t>
            </a:r>
            <a:r>
              <a:rPr lang="fi-FI" sz="2800" dirty="0"/>
              <a:t>võiks saada </a:t>
            </a:r>
            <a:r>
              <a:rPr lang="fi-FI" sz="2800" dirty="0" smtClean="0"/>
              <a:t>näidislahendus </a:t>
            </a:r>
            <a:r>
              <a:rPr lang="fi-FI" sz="2800" dirty="0"/>
              <a:t>kõigi teiste </a:t>
            </a:r>
            <a:r>
              <a:rPr lang="fi-FI" sz="2800" dirty="0" smtClean="0"/>
              <a:t>jaoks</a:t>
            </a:r>
            <a:endParaRPr lang="et-EE" sz="2800" dirty="0" smtClean="0"/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825549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53752"/>
            <a:ext cx="4026024" cy="1143000"/>
          </a:xfrm>
        </p:spPr>
        <p:txBody>
          <a:bodyPr/>
          <a:lstStyle/>
          <a:p>
            <a:r>
              <a:rPr lang="et-EE" dirty="0" smtClean="0"/>
              <a:t>Etapid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340768"/>
            <a:ext cx="8077200" cy="51845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t-EE" sz="2800" dirty="0" smtClean="0"/>
              <a:t>Ettevalmistav etapp (sept-okt):</a:t>
            </a:r>
          </a:p>
          <a:p>
            <a:pPr lvl="1"/>
            <a:r>
              <a:rPr lang="et-EE" sz="2400" dirty="0" smtClean="0"/>
              <a:t>Tehnilised ettevalmistused vajaduste kaardistamiseks ja võrkude planeerimseks</a:t>
            </a:r>
          </a:p>
          <a:p>
            <a:pPr lvl="1"/>
            <a:r>
              <a:rPr lang="et-EE" sz="2400" dirty="0" smtClean="0"/>
              <a:t>Omavalitsuste kaasamine, turunduse- ja kommunikatsiooniplaani koostamine ning küsitluste ettevalmistamine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dirty="0" smtClean="0"/>
              <a:t>Küsitluste läbiviimine ja nõudluse kaardistamine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dirty="0" smtClean="0"/>
              <a:t>Võrkude tehniline planeerimine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dirty="0" smtClean="0"/>
              <a:t>Tegevusmudeli valik, finantseerimise korraldamine</a:t>
            </a:r>
          </a:p>
          <a:p>
            <a:pPr marL="514350" indent="-514350">
              <a:buFont typeface="+mj-lt"/>
              <a:buAutoNum type="arabicPeriod"/>
            </a:pPr>
            <a:r>
              <a:rPr lang="et-EE" sz="2800" dirty="0" smtClean="0"/>
              <a:t>Lairibavõrgu rajamine</a:t>
            </a:r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563023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762000" y="53752"/>
            <a:ext cx="5466184" cy="1143000"/>
          </a:xfrm>
        </p:spPr>
        <p:txBody>
          <a:bodyPr>
            <a:noAutofit/>
          </a:bodyPr>
          <a:lstStyle/>
          <a:p>
            <a:r>
              <a:rPr lang="et-EE" sz="3600" b="1" dirty="0" smtClean="0"/>
              <a:t>Omavalitsuste kaasamine</a:t>
            </a:r>
            <a:endParaRPr lang="en-US" sz="36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762000" y="1340768"/>
            <a:ext cx="8077200" cy="5184576"/>
          </a:xfrm>
        </p:spPr>
        <p:txBody>
          <a:bodyPr>
            <a:normAutofit fontScale="92500" lnSpcReduction="10000"/>
          </a:bodyPr>
          <a:lstStyle/>
          <a:p>
            <a:r>
              <a:rPr lang="et-EE" sz="2800" dirty="0" smtClean="0"/>
              <a:t>Aktiivne kaasamõtlemine ja arvamused: </a:t>
            </a:r>
            <a:r>
              <a:rPr lang="et-EE" sz="2800" dirty="0" smtClean="0">
                <a:hlinkClick r:id="rId7"/>
              </a:rPr>
              <a:t>olav@topest.ee</a:t>
            </a:r>
            <a:r>
              <a:rPr lang="et-EE" sz="2800" dirty="0"/>
              <a:t> ja </a:t>
            </a:r>
            <a:r>
              <a:rPr lang="et-EE" sz="2800" dirty="0" smtClean="0">
                <a:hlinkClick r:id="rId8"/>
              </a:rPr>
              <a:t>valdor.telve@parnu.maavalitsus.ee</a:t>
            </a:r>
            <a:r>
              <a:rPr lang="et-EE" sz="2800" dirty="0" smtClean="0"/>
              <a:t> </a:t>
            </a:r>
          </a:p>
          <a:p>
            <a:r>
              <a:rPr lang="et-EE" sz="2800" dirty="0" smtClean="0"/>
              <a:t>Projekti </a:t>
            </a:r>
            <a:r>
              <a:rPr lang="et-EE" sz="2800" dirty="0"/>
              <a:t>arutelud, ümarlauad, üks-ühele kohtumised, toetusrühma loomine</a:t>
            </a:r>
          </a:p>
          <a:p>
            <a:r>
              <a:rPr lang="et-EE" sz="2800" dirty="0" smtClean="0"/>
              <a:t>Kommunikatsioon:</a:t>
            </a:r>
          </a:p>
          <a:p>
            <a:pPr lvl="1"/>
            <a:r>
              <a:rPr lang="et-EE" sz="2400" dirty="0" smtClean="0"/>
              <a:t>Kohalikud lehed</a:t>
            </a:r>
          </a:p>
          <a:p>
            <a:pPr lvl="1"/>
            <a:r>
              <a:rPr lang="et-EE" sz="2400" dirty="0" smtClean="0"/>
              <a:t>Sotsiaalmeedia</a:t>
            </a:r>
          </a:p>
          <a:p>
            <a:pPr lvl="1"/>
            <a:r>
              <a:rPr lang="et-EE" sz="2400" dirty="0" smtClean="0"/>
              <a:t>Kogukonnad ja külaseltsid</a:t>
            </a:r>
          </a:p>
          <a:p>
            <a:r>
              <a:rPr lang="et-EE" sz="2800" dirty="0" smtClean="0"/>
              <a:t>Küsitluste läbiviimine</a:t>
            </a:r>
          </a:p>
          <a:p>
            <a:r>
              <a:rPr lang="et-EE" sz="2800" dirty="0" smtClean="0"/>
              <a:t>Toetus projekteerimisel ja ehitamisel:</a:t>
            </a:r>
          </a:p>
          <a:p>
            <a:pPr lvl="1"/>
            <a:r>
              <a:rPr lang="et-EE" sz="2400" dirty="0" smtClean="0"/>
              <a:t>Olemasolev taristu</a:t>
            </a:r>
          </a:p>
          <a:p>
            <a:pPr lvl="1"/>
            <a:r>
              <a:rPr lang="et-EE" sz="2400" dirty="0" smtClean="0"/>
              <a:t>Maakasutus</a:t>
            </a:r>
          </a:p>
          <a:p>
            <a:pPr lvl="1"/>
            <a:r>
              <a:rPr lang="et-EE" sz="2400" dirty="0" smtClean="0"/>
              <a:t>Load</a:t>
            </a:r>
          </a:p>
        </p:txBody>
      </p:sp>
      <p:sp>
        <p:nvSpPr>
          <p:cNvPr id="7" name="Titl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444208" y="446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265683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sz="5400" dirty="0" smtClean="0"/>
              <a:t>Täname!</a:t>
            </a:r>
            <a:endParaRPr lang="en-US" sz="5400" dirty="0"/>
          </a:p>
        </p:txBody>
      </p:sp>
      <p:sp>
        <p:nvSpPr>
          <p:cNvPr id="3" name="Subtitle 2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3923928" y="4563083"/>
            <a:ext cx="4968552" cy="4953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t-EE" sz="2400" dirty="0" smtClean="0">
                <a:hlinkClick r:id="rId5"/>
              </a:rPr>
              <a:t>olav@topest.ee</a:t>
            </a:r>
            <a:r>
              <a:rPr lang="et-EE" sz="2400" dirty="0" smtClean="0"/>
              <a:t> ja </a:t>
            </a:r>
            <a:r>
              <a:rPr lang="et-EE" sz="2400" dirty="0">
                <a:hlinkClick r:id="rId6"/>
              </a:rPr>
              <a:t>valdor.telve@parnu.maavalitsus.ee</a:t>
            </a:r>
            <a:r>
              <a:rPr lang="et-EE" sz="2400" dirty="0"/>
              <a:t> </a:t>
            </a:r>
          </a:p>
          <a:p>
            <a:pPr marL="0" indent="0">
              <a:buNone/>
            </a:pPr>
            <a:endParaRPr lang="et-EE" sz="24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5" name="Title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323528" y="5445224"/>
            <a:ext cx="2513856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4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t-EE" sz="5400" dirty="0" smtClean="0">
                <a:solidFill>
                  <a:srgbClr val="6666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Digitee</a:t>
            </a:r>
            <a:endParaRPr lang="et-EE" sz="5400" dirty="0">
              <a:solidFill>
                <a:srgbClr val="6666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etnMj4SFfqbVIhVK0Rf8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q8QELArFIgadhH063fpq"/>
</p:tagLst>
</file>

<file path=ppt/theme/theme1.xml><?xml version="1.0" encoding="utf-8"?>
<a:theme xmlns:a="http://schemas.openxmlformats.org/drawingml/2006/main" name="Trai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</Template>
  <TotalTime>0</TotalTime>
  <Words>330</Words>
  <Application>Microsoft Office PowerPoint</Application>
  <PresentationFormat>On-screen Show (4:3)</PresentationFormat>
  <Paragraphs>69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Training</vt:lpstr>
      <vt:lpstr>Kiired internetiühendused PÄRNUMAAL</vt:lpstr>
      <vt:lpstr>Projekt: „Digitee“</vt:lpstr>
      <vt:lpstr>Miks lairiba?</vt:lpstr>
      <vt:lpstr>Miks nüüd?</vt:lpstr>
      <vt:lpstr>Miks Pärnumaa?</vt:lpstr>
      <vt:lpstr>Etapid</vt:lpstr>
      <vt:lpstr>Omavalitsuste kaasamine</vt:lpstr>
      <vt:lpstr>Täname!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2016-03-06T16:29:30Z</dcterms:created>
  <dcterms:modified xsi:type="dcterms:W3CDTF">2016-08-25T17:06:48Z</dcterms:modified>
</cp:coreProperties>
</file>