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59" r:id="rId4"/>
    <p:sldId id="258" r:id="rId5"/>
    <p:sldId id="262" r:id="rId6"/>
    <p:sldId id="260" r:id="rId7"/>
    <p:sldId id="261" r:id="rId8"/>
    <p:sldId id="265" r:id="rId9"/>
    <p:sldId id="264" r:id="rId10"/>
    <p:sldId id="25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95" d="100"/>
          <a:sy n="95" d="100"/>
        </p:scale>
        <p:origin x="72" y="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4232072608"/>
              </p:ext>
            </p:extLst>
          </p:nvPr>
        </p:nvGraphicFramePr>
        <p:xfrm>
          <a:off x="9504591" y="0"/>
          <a:ext cx="2530254" cy="599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r:id="rId3" imgW="3904488" imgH="944880" progId="">
                  <p:embed/>
                </p:oleObj>
              </mc:Choice>
              <mc:Fallback>
                <p:oleObj r:id="rId3" imgW="3904488" imgH="9448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4591" y="0"/>
                        <a:ext cx="2530254" cy="59927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1922106"/>
            <a:ext cx="8915399" cy="2855275"/>
          </a:xfrm>
        </p:spPr>
        <p:txBody>
          <a:bodyPr>
            <a:normAutofit/>
          </a:bodyPr>
          <a:lstStyle/>
          <a:p>
            <a:r>
              <a:rPr lang="et-EE" dirty="0" smtClean="0"/>
              <a:t>Maakondlik koostöö haldusreformi ajal ja järgselt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smtClean="0"/>
              <a:t>Lepanina</a:t>
            </a:r>
          </a:p>
          <a:p>
            <a:r>
              <a:rPr lang="et-EE" dirty="0" smtClean="0"/>
              <a:t>25. august 2016</a:t>
            </a:r>
          </a:p>
        </p:txBody>
      </p:sp>
    </p:spTree>
    <p:extLst>
      <p:ext uri="{BB962C8B-B14F-4D97-AF65-F5344CB8AC3E}">
        <p14:creationId xmlns:p14="http://schemas.microsoft.com/office/powerpoint/2010/main" val="132771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84812"/>
          </a:xfrm>
        </p:spPr>
        <p:txBody>
          <a:bodyPr/>
          <a:lstStyle/>
          <a:p>
            <a:r>
              <a:rPr lang="et-EE" dirty="0" smtClean="0"/>
              <a:t>Ettepanekud ühinemislepingutesse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08922"/>
            <a:ext cx="8915400" cy="45023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t-EE" dirty="0" smtClean="0">
                <a:solidFill>
                  <a:schemeClr val="tx1"/>
                </a:solidFill>
              </a:rPr>
              <a:t>Säilitatakse lepingu perioodil </a:t>
            </a:r>
            <a:r>
              <a:rPr lang="et-EE" dirty="0" err="1" smtClean="0">
                <a:solidFill>
                  <a:schemeClr val="tx1"/>
                </a:solidFill>
              </a:rPr>
              <a:t>POLi</a:t>
            </a:r>
            <a:r>
              <a:rPr lang="et-EE" dirty="0" smtClean="0">
                <a:solidFill>
                  <a:schemeClr val="tx1"/>
                </a:solidFill>
              </a:rPr>
              <a:t> rahastus vähemalt 2017. aasta tasemel.</a:t>
            </a:r>
          </a:p>
          <a:p>
            <a:pPr marL="457200" lvl="1" indent="0">
              <a:buNone/>
            </a:pPr>
            <a:r>
              <a:rPr lang="et-EE" dirty="0" smtClean="0">
                <a:solidFill>
                  <a:schemeClr val="tx1"/>
                </a:solidFill>
              </a:rPr>
              <a:t>Võimaldab organisatsioonil ja rahastatavatel partneritel tekkinud uue olukorraga kohaneda ja vajalikud muudatused sisse viia.</a:t>
            </a:r>
          </a:p>
          <a:p>
            <a:r>
              <a:rPr lang="et-EE" dirty="0" smtClean="0">
                <a:solidFill>
                  <a:schemeClr val="tx1"/>
                </a:solidFill>
              </a:rPr>
              <a:t>Käimasolevate ja rahastamist ootavate projektidega jätkatakse igas valdkonnas.</a:t>
            </a:r>
          </a:p>
          <a:p>
            <a:r>
              <a:rPr lang="et-EE" dirty="0" smtClean="0">
                <a:solidFill>
                  <a:schemeClr val="tx1"/>
                </a:solidFill>
              </a:rPr>
              <a:t>Pärnu </a:t>
            </a:r>
            <a:r>
              <a:rPr lang="et-EE" dirty="0">
                <a:solidFill>
                  <a:schemeClr val="tx1"/>
                </a:solidFill>
              </a:rPr>
              <a:t>lennuvälja arendamine rahvusvaheliseks </a:t>
            </a:r>
            <a:r>
              <a:rPr lang="et-EE" dirty="0" smtClean="0">
                <a:solidFill>
                  <a:schemeClr val="tx1"/>
                </a:solidFill>
              </a:rPr>
              <a:t>lennujaamaks on üks peamine maakondlikke prioriteete. </a:t>
            </a:r>
            <a:endParaRPr lang="et-EE" dirty="0">
              <a:solidFill>
                <a:schemeClr val="tx1"/>
              </a:solidFill>
            </a:endParaRPr>
          </a:p>
          <a:p>
            <a:r>
              <a:rPr lang="et-EE" dirty="0" smtClean="0">
                <a:solidFill>
                  <a:schemeClr val="tx1"/>
                </a:solidFill>
              </a:rPr>
              <a:t>Aidatakse igakülgselt kaasa ülikiire interneti kättesaadavuse suurendamisele kogu maakonnas, sh eelkõige </a:t>
            </a:r>
            <a:r>
              <a:rPr lang="et-EE" dirty="0" err="1" smtClean="0">
                <a:solidFill>
                  <a:schemeClr val="tx1"/>
                </a:solidFill>
              </a:rPr>
              <a:t>hajaasustuses</a:t>
            </a:r>
            <a:r>
              <a:rPr lang="et-EE" dirty="0" smtClean="0">
                <a:solidFill>
                  <a:schemeClr val="tx1"/>
                </a:solidFill>
              </a:rPr>
              <a:t>.</a:t>
            </a:r>
          </a:p>
          <a:p>
            <a:r>
              <a:rPr lang="et-EE" dirty="0" smtClean="0">
                <a:solidFill>
                  <a:schemeClr val="tx1"/>
                </a:solidFill>
              </a:rPr>
              <a:t>Toetatakse kompetentsikeskuse välja arendamist.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79000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solidFill>
                  <a:schemeClr val="tx1"/>
                </a:solidFill>
              </a:rPr>
              <a:t>Peamised maakondlikud arendusprojektid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Pärnu</a:t>
            </a:r>
            <a:r>
              <a:rPr lang="en-GB" dirty="0"/>
              <a:t> </a:t>
            </a:r>
            <a:r>
              <a:rPr lang="en-GB" dirty="0" err="1"/>
              <a:t>lennuvälja</a:t>
            </a:r>
            <a:r>
              <a:rPr lang="en-GB" dirty="0"/>
              <a:t> </a:t>
            </a:r>
            <a:r>
              <a:rPr lang="en-GB" dirty="0" err="1"/>
              <a:t>arendamine</a:t>
            </a:r>
            <a:r>
              <a:rPr lang="en-GB" dirty="0"/>
              <a:t> </a:t>
            </a:r>
            <a:r>
              <a:rPr lang="en-GB" dirty="0" err="1"/>
              <a:t>rahvusvaheliseks</a:t>
            </a:r>
            <a:r>
              <a:rPr lang="en-GB" dirty="0"/>
              <a:t> </a:t>
            </a:r>
            <a:r>
              <a:rPr lang="en-GB" dirty="0" err="1"/>
              <a:t>lennujaamaks</a:t>
            </a:r>
            <a:r>
              <a:rPr lang="en-GB" dirty="0"/>
              <a:t>. </a:t>
            </a:r>
          </a:p>
          <a:p>
            <a:r>
              <a:rPr lang="en-GB" dirty="0" err="1"/>
              <a:t>Ülikiire</a:t>
            </a:r>
            <a:r>
              <a:rPr lang="en-GB" dirty="0"/>
              <a:t> </a:t>
            </a:r>
            <a:r>
              <a:rPr lang="en-GB" dirty="0" err="1"/>
              <a:t>interneti</a:t>
            </a:r>
            <a:r>
              <a:rPr lang="en-GB" dirty="0"/>
              <a:t> </a:t>
            </a:r>
            <a:r>
              <a:rPr lang="en-GB" dirty="0" err="1"/>
              <a:t>kättesaadavuse</a:t>
            </a:r>
            <a:r>
              <a:rPr lang="en-GB" dirty="0"/>
              <a:t> </a:t>
            </a:r>
            <a:r>
              <a:rPr lang="en-GB" dirty="0" err="1"/>
              <a:t>suurendamine</a:t>
            </a:r>
            <a:r>
              <a:rPr lang="en-GB" dirty="0"/>
              <a:t> (PEAK </a:t>
            </a:r>
            <a:r>
              <a:rPr lang="en-GB" dirty="0" err="1"/>
              <a:t>eestvedamisel</a:t>
            </a:r>
            <a:r>
              <a:rPr lang="en-GB" dirty="0"/>
              <a:t>). </a:t>
            </a:r>
          </a:p>
          <a:p>
            <a:r>
              <a:rPr lang="en-GB" dirty="0" err="1"/>
              <a:t>Kompetentsikeskuse</a:t>
            </a:r>
            <a:r>
              <a:rPr lang="en-GB" dirty="0"/>
              <a:t> </a:t>
            </a:r>
            <a:r>
              <a:rPr lang="en-GB" dirty="0" err="1"/>
              <a:t>välja</a:t>
            </a:r>
            <a:r>
              <a:rPr lang="en-GB" dirty="0"/>
              <a:t> </a:t>
            </a:r>
            <a:r>
              <a:rPr lang="en-GB" dirty="0" err="1" smtClean="0"/>
              <a:t>arendamine</a:t>
            </a:r>
            <a:r>
              <a:rPr lang="et-EE" dirty="0" smtClean="0"/>
              <a:t>.</a:t>
            </a:r>
          </a:p>
          <a:p>
            <a:r>
              <a:rPr lang="et-EE" dirty="0" smtClean="0"/>
              <a:t>Ujula rajamine.</a:t>
            </a:r>
          </a:p>
          <a:p>
            <a:r>
              <a:rPr lang="et-EE" dirty="0" smtClean="0"/>
              <a:t>Sõudekeskuse rajamine.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062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84812"/>
          </a:xfrm>
        </p:spPr>
        <p:txBody>
          <a:bodyPr/>
          <a:lstStyle/>
          <a:p>
            <a:r>
              <a:rPr lang="et-EE" dirty="0" smtClean="0"/>
              <a:t>Külaliikumine/seltsitegevus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08922"/>
            <a:ext cx="8915400" cy="4502300"/>
          </a:xfrm>
        </p:spPr>
        <p:txBody>
          <a:bodyPr>
            <a:normAutofit fontScale="85000" lnSpcReduction="10000"/>
          </a:bodyPr>
          <a:lstStyle/>
          <a:p>
            <a:r>
              <a:rPr lang="et-EE" dirty="0"/>
              <a:t>Näha ette kogu valda/linna hõlmav </a:t>
            </a:r>
            <a:r>
              <a:rPr lang="et-EE" b="1" dirty="0"/>
              <a:t>külade arengu spetsialisti/juhi ametikoht</a:t>
            </a:r>
            <a:r>
              <a:rPr lang="et-EE" dirty="0"/>
              <a:t> – kontaktisik ja arendaja;</a:t>
            </a:r>
          </a:p>
          <a:p>
            <a:r>
              <a:rPr lang="et-EE" dirty="0" smtClean="0"/>
              <a:t>Külavanema statuut – ei ole ühinemislepingu mahus vajalik</a:t>
            </a:r>
            <a:r>
              <a:rPr lang="en-US" dirty="0" smtClean="0"/>
              <a:t>, </a:t>
            </a:r>
            <a:r>
              <a:rPr lang="en-US" dirty="0" err="1" smtClean="0"/>
              <a:t>kuid</a:t>
            </a:r>
            <a:r>
              <a:rPr lang="en-US" dirty="0" smtClean="0"/>
              <a:t> </a:t>
            </a:r>
            <a:r>
              <a:rPr lang="en-US" dirty="0" err="1" smtClean="0"/>
              <a:t>kindlasti</a:t>
            </a:r>
            <a:r>
              <a:rPr lang="en-US" dirty="0" smtClean="0"/>
              <a:t> </a:t>
            </a:r>
            <a:r>
              <a:rPr lang="en-US" dirty="0" err="1" smtClean="0"/>
              <a:t>tuleb</a:t>
            </a:r>
            <a:r>
              <a:rPr lang="en-US" dirty="0" smtClean="0"/>
              <a:t> </a:t>
            </a:r>
            <a:r>
              <a:rPr lang="en-US" dirty="0" err="1" smtClean="0"/>
              <a:t>lepingus</a:t>
            </a:r>
            <a:r>
              <a:rPr lang="en-US" dirty="0" smtClean="0"/>
              <a:t> </a:t>
            </a:r>
            <a:r>
              <a:rPr lang="en-US" dirty="0" err="1" smtClean="0"/>
              <a:t>ette</a:t>
            </a:r>
            <a:r>
              <a:rPr lang="en-US" dirty="0" smtClean="0"/>
              <a:t> </a:t>
            </a:r>
            <a:r>
              <a:rPr lang="en-US" dirty="0" err="1" smtClean="0"/>
              <a:t>näha</a:t>
            </a:r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err="1" smtClean="0"/>
              <a:t>erinevate</a:t>
            </a:r>
            <a:r>
              <a:rPr lang="en-US" dirty="0" smtClean="0"/>
              <a:t> </a:t>
            </a:r>
            <a:r>
              <a:rPr lang="en-US" dirty="0" err="1" smtClean="0"/>
              <a:t>koostöömudelite</a:t>
            </a:r>
            <a:r>
              <a:rPr lang="en-US" dirty="0" smtClean="0"/>
              <a:t> </a:t>
            </a:r>
            <a:r>
              <a:rPr lang="en-US" dirty="0" err="1" smtClean="0"/>
              <a:t>väiljatöötamiise</a:t>
            </a:r>
            <a:r>
              <a:rPr lang="en-US" dirty="0" smtClean="0"/>
              <a:t> </a:t>
            </a:r>
            <a:r>
              <a:rPr lang="en-US" dirty="0" err="1" smtClean="0"/>
              <a:t>tegevus</a:t>
            </a:r>
            <a:r>
              <a:rPr lang="en-US" dirty="0" smtClean="0"/>
              <a:t>  </a:t>
            </a:r>
            <a:r>
              <a:rPr lang="en-US" dirty="0" err="1" smtClean="0"/>
              <a:t>peale</a:t>
            </a:r>
            <a:r>
              <a:rPr lang="en-US" dirty="0" smtClean="0"/>
              <a:t> </a:t>
            </a:r>
            <a:r>
              <a:rPr lang="et-EE" dirty="0" smtClean="0"/>
              <a:t>toimunud ühinemisi</a:t>
            </a:r>
            <a:r>
              <a:rPr lang="en-US" dirty="0" smtClean="0"/>
              <a:t> ja </a:t>
            </a:r>
            <a:r>
              <a:rPr lang="en-US" dirty="0" err="1" smtClean="0"/>
              <a:t>sh</a:t>
            </a:r>
            <a:r>
              <a:rPr lang="en-US" dirty="0" smtClean="0"/>
              <a:t> on </a:t>
            </a:r>
            <a:r>
              <a:rPr lang="en-US" dirty="0" err="1" smtClean="0"/>
              <a:t>ka</a:t>
            </a:r>
            <a:r>
              <a:rPr lang="en-US" dirty="0" smtClean="0"/>
              <a:t> </a:t>
            </a:r>
            <a:r>
              <a:rPr lang="en-US" dirty="0" err="1" smtClean="0"/>
              <a:t>külavanemate</a:t>
            </a:r>
            <a:r>
              <a:rPr lang="en-US" dirty="0" smtClean="0"/>
              <a:t> </a:t>
            </a:r>
            <a:r>
              <a:rPr lang="en-US" dirty="0" err="1" smtClean="0"/>
              <a:t>statuut</a:t>
            </a:r>
            <a:r>
              <a:rPr lang="en-US" dirty="0" smtClean="0"/>
              <a:t> </a:t>
            </a:r>
            <a:r>
              <a:rPr lang="en-US" dirty="0" err="1" smtClean="0"/>
              <a:t>või</a:t>
            </a:r>
            <a:r>
              <a:rPr lang="en-US" dirty="0" smtClean="0"/>
              <a:t> </a:t>
            </a:r>
            <a:r>
              <a:rPr lang="en-US" dirty="0" err="1" smtClean="0"/>
              <a:t>külaseltside</a:t>
            </a:r>
            <a:r>
              <a:rPr lang="en-US" dirty="0" smtClean="0"/>
              <a:t> </a:t>
            </a:r>
            <a:r>
              <a:rPr lang="en-US" dirty="0" err="1" smtClean="0"/>
              <a:t>koostööühendused</a:t>
            </a:r>
            <a:endParaRPr lang="et-EE" dirty="0" smtClean="0"/>
          </a:p>
          <a:p>
            <a:r>
              <a:rPr lang="et-EE" dirty="0" smtClean="0"/>
              <a:t>Kujundada pärast ühinemislepingu</a:t>
            </a:r>
            <a:r>
              <a:rPr lang="en-US" dirty="0" smtClean="0"/>
              <a:t>t</a:t>
            </a:r>
            <a:r>
              <a:rPr lang="et-EE" dirty="0" smtClean="0"/>
              <a:t>  </a:t>
            </a:r>
            <a:r>
              <a:rPr lang="et-EE" b="1" dirty="0" smtClean="0"/>
              <a:t>sarnased</a:t>
            </a:r>
            <a:r>
              <a:rPr lang="en-US" b="1" dirty="0" smtClean="0"/>
              <a:t> </a:t>
            </a:r>
            <a:r>
              <a:rPr lang="en-US" b="1" dirty="0" err="1" smtClean="0"/>
              <a:t>rahastamise</a:t>
            </a:r>
            <a:r>
              <a:rPr lang="en-US" b="1" dirty="0" smtClean="0"/>
              <a:t> </a:t>
            </a:r>
            <a:r>
              <a:rPr lang="et-EE" b="1" dirty="0" smtClean="0"/>
              <a:t> põhimõtted </a:t>
            </a:r>
            <a:r>
              <a:rPr lang="en-US" b="1" dirty="0" err="1" smtClean="0"/>
              <a:t>kodanikuühenduste</a:t>
            </a:r>
            <a:r>
              <a:rPr lang="en-US" b="1" dirty="0" smtClean="0"/>
              <a:t> ja </a:t>
            </a:r>
            <a:r>
              <a:rPr lang="en-US" b="1" dirty="0" err="1" smtClean="0"/>
              <a:t>algatuste</a:t>
            </a:r>
            <a:r>
              <a:rPr lang="en-US" b="1" dirty="0" smtClean="0"/>
              <a:t> </a:t>
            </a:r>
            <a:r>
              <a:rPr lang="et-EE" b="1" dirty="0" smtClean="0"/>
              <a:t>toetamisel</a:t>
            </a:r>
            <a:r>
              <a:rPr lang="et-EE" dirty="0" smtClean="0"/>
              <a:t>. </a:t>
            </a:r>
            <a:r>
              <a:rPr lang="en-US" dirty="0" smtClean="0"/>
              <a:t> </a:t>
            </a:r>
            <a:r>
              <a:rPr lang="et-EE" dirty="0" smtClean="0"/>
              <a:t>Eristada seejuures:</a:t>
            </a:r>
          </a:p>
          <a:p>
            <a:pPr lvl="1"/>
            <a:r>
              <a:rPr lang="et-EE" dirty="0" smtClean="0"/>
              <a:t>Teenuste delegeerimine</a:t>
            </a:r>
            <a:r>
              <a:rPr lang="en-US" dirty="0" smtClean="0"/>
              <a:t>  </a:t>
            </a:r>
            <a:endParaRPr lang="et-EE" dirty="0" smtClean="0"/>
          </a:p>
          <a:p>
            <a:pPr lvl="1"/>
            <a:r>
              <a:rPr lang="et-EE" dirty="0" smtClean="0"/>
              <a:t>Tegevustoetus</a:t>
            </a:r>
            <a:r>
              <a:rPr lang="en-US" dirty="0" smtClean="0"/>
              <a:t>  </a:t>
            </a:r>
            <a:endParaRPr lang="et-EE" dirty="0" smtClean="0"/>
          </a:p>
          <a:p>
            <a:pPr lvl="1"/>
            <a:r>
              <a:rPr lang="et-EE" dirty="0" smtClean="0"/>
              <a:t>Projektitoetus</a:t>
            </a:r>
            <a:r>
              <a:rPr lang="en-US" dirty="0" smtClean="0"/>
              <a:t> </a:t>
            </a:r>
            <a:endParaRPr lang="et-EE" dirty="0" smtClean="0"/>
          </a:p>
          <a:p>
            <a:pPr marL="0" indent="0">
              <a:buNone/>
            </a:pPr>
            <a:r>
              <a:rPr lang="et-EE" dirty="0"/>
              <a:t>Korra eesmärk on vähendada bürokraatiat, tagada toetuste kasutamise parem läbipaistvus ja arendada </a:t>
            </a:r>
            <a:r>
              <a:rPr lang="et-EE" dirty="0" smtClean="0"/>
              <a:t>piirkonda</a:t>
            </a:r>
            <a:r>
              <a:rPr lang="en-US" dirty="0"/>
              <a:t> </a:t>
            </a:r>
            <a:r>
              <a:rPr lang="en-US" dirty="0" err="1" smtClean="0"/>
              <a:t>sh</a:t>
            </a:r>
            <a:r>
              <a:rPr lang="en-US" dirty="0" smtClean="0"/>
              <a:t> </a:t>
            </a:r>
            <a:r>
              <a:rPr lang="en-US" dirty="0" err="1" smtClean="0"/>
              <a:t>tugevdada</a:t>
            </a:r>
            <a:r>
              <a:rPr lang="en-US" dirty="0" smtClean="0"/>
              <a:t> </a:t>
            </a:r>
            <a:r>
              <a:rPr lang="en-US" dirty="0" err="1" smtClean="0"/>
              <a:t>kohapealset</a:t>
            </a:r>
            <a:r>
              <a:rPr lang="en-US" dirty="0" smtClean="0"/>
              <a:t> </a:t>
            </a:r>
            <a:r>
              <a:rPr lang="en-US" dirty="0" err="1" smtClean="0"/>
              <a:t>omavahelist</a:t>
            </a:r>
            <a:r>
              <a:rPr lang="en-US" dirty="0" smtClean="0"/>
              <a:t> </a:t>
            </a:r>
            <a:r>
              <a:rPr lang="en-US" dirty="0" err="1" smtClean="0"/>
              <a:t>koostööd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00B050"/>
                </a:solidFill>
              </a:rPr>
              <a:t>Aluseks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:www.siseministeerium.ee/sites/default/files/</a:t>
            </a:r>
            <a:r>
              <a:rPr lang="en-US" dirty="0" err="1" smtClean="0">
                <a:solidFill>
                  <a:srgbClr val="00B050"/>
                </a:solidFill>
              </a:rPr>
              <a:t>dokumendid</a:t>
            </a:r>
            <a:r>
              <a:rPr lang="en-US" dirty="0" smtClean="0">
                <a:solidFill>
                  <a:srgbClr val="00B050"/>
                </a:solidFill>
              </a:rPr>
              <a:t>/yhenduste_rahastamise_juhendmaterjal_parandatud.pdf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63893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Sport / koolisport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Viia 2017. aastal lõpule Pärnumaa spordi arengukava koostamine vastavalt kujunenud uuele olukorrale (ühinemislepingute heaks kiitmine volikogude poolt 31.12.2016), sh:</a:t>
            </a:r>
          </a:p>
          <a:p>
            <a:pPr lvl="1"/>
            <a:r>
              <a:rPr lang="et-EE" dirty="0" smtClean="0"/>
              <a:t>Viia läbi maakonna ja linna spordiorganisatsioonide juhtimise ja rahastamise analüüs.</a:t>
            </a:r>
          </a:p>
          <a:p>
            <a:pPr lvl="1"/>
            <a:r>
              <a:rPr lang="et-EE" dirty="0" smtClean="0"/>
              <a:t>Anda soovitused terviklikuma sporditöö korraldamiseks maakonnas, sh liitude töö ümberkorraldamiseks (maakondlik Spordiliit ja koolispordiliit)</a:t>
            </a:r>
          </a:p>
          <a:p>
            <a:r>
              <a:rPr lang="et-EE" smtClean="0"/>
              <a:t>Lepingu perioodil jätkatakse </a:t>
            </a:r>
            <a:r>
              <a:rPr lang="et-EE" dirty="0" smtClean="0"/>
              <a:t>spordiliitude rahastust vähemalt 2017. aasta tasemel.</a:t>
            </a:r>
          </a:p>
          <a:p>
            <a:pPr lvl="1"/>
            <a:endParaRPr lang="et-EE" dirty="0" smtClean="0"/>
          </a:p>
        </p:txBody>
      </p:sp>
    </p:spTree>
    <p:extLst>
      <p:ext uri="{BB962C8B-B14F-4D97-AF65-F5344CB8AC3E}">
        <p14:creationId xmlns:p14="http://schemas.microsoft.com/office/powerpoint/2010/main" val="35109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Kultuur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75874"/>
            <a:ext cx="8915400" cy="4435348"/>
          </a:xfrm>
        </p:spPr>
        <p:txBody>
          <a:bodyPr/>
          <a:lstStyle/>
          <a:p>
            <a:r>
              <a:rPr lang="et-EE" dirty="0" smtClean="0"/>
              <a:t> Maakondlike kultuurisündmuste ja tunnustamiste rahastamist jätkatakse vähemalt 2017 aasta mahus</a:t>
            </a:r>
          </a:p>
          <a:p>
            <a:r>
              <a:rPr lang="et-EE" dirty="0"/>
              <a:t> </a:t>
            </a:r>
            <a:r>
              <a:rPr lang="et-EE" dirty="0" smtClean="0"/>
              <a:t>Jätkatakse Eesti laulu- ja tantsupidude traditsiooni hoidmist,  protsessi toetamist ning rahastamist maakonnas</a:t>
            </a:r>
          </a:p>
          <a:p>
            <a:r>
              <a:rPr lang="et-EE" dirty="0" smtClean="0"/>
              <a:t>Viiakse </a:t>
            </a:r>
            <a:r>
              <a:rPr lang="et-EE" dirty="0"/>
              <a:t>lõpule </a:t>
            </a:r>
            <a:r>
              <a:rPr lang="et-EE" dirty="0" smtClean="0"/>
              <a:t>Pärnumaa kultuuri arengustrateegia </a:t>
            </a:r>
            <a:r>
              <a:rPr lang="et-EE" dirty="0"/>
              <a:t>koostamine vastavalt kujunenud uuele </a:t>
            </a:r>
            <a:r>
              <a:rPr lang="et-EE" dirty="0" smtClean="0"/>
              <a:t>olukorrale</a:t>
            </a:r>
          </a:p>
          <a:p>
            <a:r>
              <a:rPr lang="et-EE" dirty="0" smtClean="0"/>
              <a:t> Analüüsitakse maakonnaüleste kultuurisündmuste vajadust, juhtimist </a:t>
            </a:r>
            <a:r>
              <a:rPr lang="et-EE" dirty="0"/>
              <a:t>ja </a:t>
            </a:r>
            <a:r>
              <a:rPr lang="et-EE" dirty="0" smtClean="0"/>
              <a:t>rahastamist</a:t>
            </a:r>
          </a:p>
          <a:p>
            <a:r>
              <a:rPr lang="et-EE" dirty="0" smtClean="0"/>
              <a:t>Antakse </a:t>
            </a:r>
            <a:r>
              <a:rPr lang="et-EE" dirty="0"/>
              <a:t>soovitused terviklikuma </a:t>
            </a:r>
            <a:r>
              <a:rPr lang="et-EE" dirty="0" smtClean="0"/>
              <a:t>kultuuritöö </a:t>
            </a:r>
            <a:r>
              <a:rPr lang="et-EE" dirty="0"/>
              <a:t>korraldamiseks maakonnas, </a:t>
            </a:r>
            <a:endParaRPr lang="et-EE" dirty="0" smtClean="0"/>
          </a:p>
          <a:p>
            <a:pPr lvl="1"/>
            <a:r>
              <a:rPr lang="et-EE" dirty="0" smtClean="0"/>
              <a:t>sh </a:t>
            </a:r>
            <a:r>
              <a:rPr lang="et-EE" dirty="0" smtClean="0"/>
              <a:t>organisatsioonide </a:t>
            </a:r>
            <a:r>
              <a:rPr lang="et-EE" dirty="0"/>
              <a:t>töö </a:t>
            </a:r>
            <a:r>
              <a:rPr lang="et-EE" dirty="0" smtClean="0"/>
              <a:t>ümberkorraldamiseks;</a:t>
            </a:r>
          </a:p>
          <a:p>
            <a:pPr marL="457200" lvl="1" indent="0">
              <a:buNone/>
            </a:pPr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09827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</a:t>
            </a:r>
            <a:r>
              <a:rPr lang="et-EE" dirty="0" smtClean="0"/>
              <a:t>urism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Jätkata </a:t>
            </a:r>
            <a:r>
              <a:rPr lang="et-EE" dirty="0" smtClean="0"/>
              <a:t>välja kujunenud maakonnaülest tegevust turismisihtkoha turunduse ja tegevuste osas.</a:t>
            </a:r>
          </a:p>
          <a:p>
            <a:r>
              <a:rPr lang="et-EE" dirty="0" smtClean="0"/>
              <a:t>Säilitada SA Pärnumaa Turism rahastus vähemalt liitumiseelses mahus.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366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Ettevõtluse arendamine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Jätkata ettevõtluse alast ühistegevust ning SA PEAK finantseerimist lepingu perioodil.</a:t>
            </a:r>
          </a:p>
          <a:p>
            <a:r>
              <a:rPr lang="et-EE" dirty="0" smtClean="0"/>
              <a:t>Kujundada vajadusel asutuse tegevus ringi vastavalt tekkinud uuele olukorrale (uued omavalitsused, maavalitsuse muutuv roll, haldusreformi tulemusel loodavad omavalitsuste </a:t>
            </a:r>
            <a:r>
              <a:rPr lang="et-EE" dirty="0" err="1" smtClean="0"/>
              <a:t>ühisasutused</a:t>
            </a:r>
            <a:r>
              <a:rPr lang="et-EE" dirty="0" smtClean="0"/>
              <a:t>).</a:t>
            </a:r>
          </a:p>
          <a:p>
            <a:r>
              <a:rPr lang="et-EE" dirty="0" smtClean="0"/>
              <a:t>Asutajaliikme õiguste loomine/taastamine.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392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Ühistransport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Jätkata rongi-, bussi-, laeva-, kooli- ja sotsiaaltranspordi igakülgset  omavahelist sidumist pidades silmas eelkõige tarbija vajaduste, kuid arvestades ka piirkondlikke eripäradega (asustustihedus, koolide asukoht olemasolu, suuremad tööandjad).</a:t>
            </a:r>
          </a:p>
          <a:p>
            <a:r>
              <a:rPr lang="et-EE" dirty="0" smtClean="0"/>
              <a:t>Viia ellu ühise bussijaamade võrgustiku arendamine järgmises PKT voorus.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9350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MTÜ Pärnumaa Omavalitsuste Liit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Koostada 2017. aastal </a:t>
            </a:r>
            <a:r>
              <a:rPr lang="et-EE" dirty="0" err="1" smtClean="0"/>
              <a:t>POLi</a:t>
            </a:r>
            <a:r>
              <a:rPr lang="et-EE" dirty="0" smtClean="0"/>
              <a:t> uus arengukava vastavalt kujunenud olukorrale.</a:t>
            </a:r>
          </a:p>
          <a:p>
            <a:r>
              <a:rPr lang="et-EE" dirty="0" smtClean="0"/>
              <a:t>Asutaja rolli taastamine/loomine maakondlikes </a:t>
            </a:r>
            <a:r>
              <a:rPr lang="et-EE" dirty="0" err="1" smtClean="0"/>
              <a:t>ühisasutustes</a:t>
            </a:r>
            <a:r>
              <a:rPr lang="et-EE" dirty="0"/>
              <a:t> </a:t>
            </a:r>
            <a:r>
              <a:rPr lang="et-EE" dirty="0" smtClean="0"/>
              <a:t>(SA PEAK, SA Pärnu Haigla, SA Pärnu Muuseum, SA Jõulumäe TSK, </a:t>
            </a:r>
            <a:r>
              <a:rPr lang="et-EE" dirty="0" err="1" smtClean="0"/>
              <a:t>Kurgja</a:t>
            </a:r>
            <a:r>
              <a:rPr lang="et-EE" dirty="0" smtClean="0"/>
              <a:t> talumuuseum, Tori hobusekasvandus, Lavassaare raudteemuuseum jmt)</a:t>
            </a:r>
          </a:p>
          <a:p>
            <a:r>
              <a:rPr lang="et-EE" dirty="0" smtClean="0"/>
              <a:t>Maakonna identiteedi kandja (üritused tähtpäevad, maakonna vapimärk, tunnustusüritused, trükised, jms).</a:t>
            </a:r>
          </a:p>
          <a:p>
            <a:r>
              <a:rPr lang="et-EE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655901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456</TotalTime>
  <Words>484</Words>
  <Application>Microsoft Office PowerPoint</Application>
  <PresentationFormat>Widescreen</PresentationFormat>
  <Paragraphs>53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Wisp</vt:lpstr>
      <vt:lpstr>Maakondlik koostöö haldusreformi ajal ja järgselt</vt:lpstr>
      <vt:lpstr>Peamised maakondlikud arendusprojektid</vt:lpstr>
      <vt:lpstr>Külaliikumine/seltsitegevus</vt:lpstr>
      <vt:lpstr>Sport / koolisport</vt:lpstr>
      <vt:lpstr>Kultuur</vt:lpstr>
      <vt:lpstr>Turism</vt:lpstr>
      <vt:lpstr>Ettevõtluse arendamine </vt:lpstr>
      <vt:lpstr>Ühistransport</vt:lpstr>
      <vt:lpstr>MTÜ Pärnumaa Omavalitsuste Liit</vt:lpstr>
      <vt:lpstr>Ettepanekud ühinemislepingutesse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Peamised maakondlikud eesmärgid ühinemislepingutesse</dc:title>
  <dc:creator>Lauri</dc:creator>
  <cp:lastModifiedBy>Kristel</cp:lastModifiedBy>
  <cp:revision>37</cp:revision>
  <dcterms:created xsi:type="dcterms:W3CDTF">2016-08-11T11:53:08Z</dcterms:created>
  <dcterms:modified xsi:type="dcterms:W3CDTF">2016-08-24T08:41:00Z</dcterms:modified>
</cp:coreProperties>
</file>