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2.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5" r:id="rId3"/>
  </p:sldMasterIdLst>
  <p:notesMasterIdLst>
    <p:notesMasterId r:id="rId22"/>
  </p:notesMasterIdLst>
  <p:sldIdLst>
    <p:sldId id="316" r:id="rId4"/>
    <p:sldId id="692" r:id="rId5"/>
    <p:sldId id="704" r:id="rId6"/>
    <p:sldId id="705" r:id="rId7"/>
    <p:sldId id="707" r:id="rId8"/>
    <p:sldId id="706" r:id="rId9"/>
    <p:sldId id="691" r:id="rId10"/>
    <p:sldId id="708" r:id="rId11"/>
    <p:sldId id="709" r:id="rId12"/>
    <p:sldId id="694" r:id="rId13"/>
    <p:sldId id="699" r:id="rId14"/>
    <p:sldId id="698" r:id="rId15"/>
    <p:sldId id="697" r:id="rId16"/>
    <p:sldId id="710" r:id="rId17"/>
    <p:sldId id="701" r:id="rId18"/>
    <p:sldId id="702" r:id="rId19"/>
    <p:sldId id="703" r:id="rId20"/>
    <p:sldId id="317" r:id="rId21"/>
  </p:sldIdLst>
  <p:sldSz cx="17094200" cy="9582150"/>
  <p:notesSz cx="17094200" cy="958215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316" autoAdjust="0"/>
  </p:normalViewPr>
  <p:slideViewPr>
    <p:cSldViewPr>
      <p:cViewPr varScale="1">
        <p:scale>
          <a:sx n="49" d="100"/>
          <a:sy n="49" d="100"/>
        </p:scale>
        <p:origin x="432" y="5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407275" cy="481013"/>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9682163" y="0"/>
            <a:ext cx="7408862" cy="481013"/>
          </a:xfrm>
          <a:prstGeom prst="rect">
            <a:avLst/>
          </a:prstGeom>
        </p:spPr>
        <p:txBody>
          <a:bodyPr vert="horz" lIns="91440" tIns="45720" rIns="91440" bIns="45720" rtlCol="0"/>
          <a:lstStyle>
            <a:lvl1pPr algn="r">
              <a:defRPr sz="1200"/>
            </a:lvl1pPr>
          </a:lstStyle>
          <a:p>
            <a:fld id="{278F8957-AA53-41E7-831D-757A1B0467D8}" type="datetimeFigureOut">
              <a:rPr lang="et-EE" smtClean="0"/>
              <a:t>28.11.2019</a:t>
            </a:fld>
            <a:endParaRPr lang="et-EE"/>
          </a:p>
        </p:txBody>
      </p:sp>
      <p:sp>
        <p:nvSpPr>
          <p:cNvPr id="4" name="Slide Image Placeholder 3"/>
          <p:cNvSpPr>
            <a:spLocks noGrp="1" noRot="1" noChangeAspect="1"/>
          </p:cNvSpPr>
          <p:nvPr>
            <p:ph type="sldImg" idx="2"/>
          </p:nvPr>
        </p:nvSpPr>
        <p:spPr>
          <a:xfrm>
            <a:off x="5662613" y="1198563"/>
            <a:ext cx="5768975" cy="3233737"/>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1709738" y="4611688"/>
            <a:ext cx="13674725" cy="37734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9101138"/>
            <a:ext cx="7407275" cy="481012"/>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9682163" y="9101138"/>
            <a:ext cx="7408862" cy="481012"/>
          </a:xfrm>
          <a:prstGeom prst="rect">
            <a:avLst/>
          </a:prstGeom>
        </p:spPr>
        <p:txBody>
          <a:bodyPr vert="horz" lIns="91440" tIns="45720" rIns="91440" bIns="45720" rtlCol="0" anchor="b"/>
          <a:lstStyle>
            <a:lvl1pPr algn="r">
              <a:defRPr sz="1200"/>
            </a:lvl1pPr>
          </a:lstStyle>
          <a:p>
            <a:fld id="{D6209B98-80FF-44A3-8A3F-EC92A443CC3C}" type="slidenum">
              <a:rPr lang="et-EE" smtClean="0"/>
              <a:t>‹#›</a:t>
            </a:fld>
            <a:endParaRPr lang="et-EE"/>
          </a:p>
        </p:txBody>
      </p:sp>
    </p:spTree>
    <p:extLst>
      <p:ext uri="{BB962C8B-B14F-4D97-AF65-F5344CB8AC3E}">
        <p14:creationId xmlns:p14="http://schemas.microsoft.com/office/powerpoint/2010/main" val="2164597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Raudteede kogupikkus Euroopas: ca 230 000 kilomeetrit. Eestis 1000 km, kolme Balti riigi peale kokku ca 4000 km.</a:t>
            </a:r>
          </a:p>
          <a:p>
            <a:r>
              <a:rPr lang="et-EE" dirty="0"/>
              <a:t>Raudteede laius: meil 1520/1524 mm, enamikus riikides 1435 mm, Hispaanias ja Portugalis 1668 mm, Iirimaal 1600 mm; kõigil ehitatud kiirraudteedel kasutatakse standard </a:t>
            </a:r>
            <a:r>
              <a:rPr lang="et-EE" dirty="0" err="1"/>
              <a:t>gauge’i</a:t>
            </a:r>
            <a:endParaRPr lang="et-EE" dirty="0"/>
          </a:p>
          <a:p>
            <a:r>
              <a:rPr lang="et-EE" dirty="0"/>
              <a:t>Elektrifitseerimine: tavapärane on 25kV AC (ka kõigil kiirraudteedel), kuid vahemik on tegelikult 750 V kuni 25 </a:t>
            </a:r>
            <a:r>
              <a:rPr lang="et-EE" dirty="0" err="1"/>
              <a:t>kV</a:t>
            </a:r>
            <a:endParaRPr lang="et-EE" dirty="0"/>
          </a:p>
          <a:p>
            <a:r>
              <a:rPr lang="et-EE" dirty="0"/>
              <a:t>Segab ka see, et on </a:t>
            </a:r>
            <a:r>
              <a:rPr lang="et-EE" dirty="0" err="1"/>
              <a:t>plaju</a:t>
            </a:r>
            <a:r>
              <a:rPr lang="et-EE" dirty="0"/>
              <a:t> erinevaid liiklusjuhtimissüsteeme; initsiatiiv on ERTMS-</a:t>
            </a:r>
            <a:r>
              <a:rPr lang="et-EE" dirty="0" err="1"/>
              <a:t>ile</a:t>
            </a:r>
            <a:endParaRPr lang="et-EE" dirty="0"/>
          </a:p>
          <a:p>
            <a:endParaRPr lang="et-EE" dirty="0"/>
          </a:p>
          <a:p>
            <a:r>
              <a:rPr lang="et-EE" dirty="0"/>
              <a:t>Seega on 2050 aastaks loodetavasti üle mindud suures plaanis standard rööpalaiusele, ühtsele liiklusjuhtimissüsteemile (ERTMS) ja samale pingele ning voolule.</a:t>
            </a:r>
          </a:p>
          <a:p>
            <a:endParaRPr lang="et-EE" dirty="0"/>
          </a:p>
          <a:p>
            <a:r>
              <a:rPr lang="et-EE" dirty="0"/>
              <a:t>Standardiseerimisele panevad aluse n.ö raudteepaketid (4 tk), mis katavad ka tehnilisi aspekte. Suund on raudteede standardiseerimisele üle Euroopa, mis saab olema keerukas ettevõtmine arvestades, et investeeringukulud (ka sobivasse veeremisse) on suured, paugu pealt midagi ei tehta.</a:t>
            </a:r>
          </a:p>
          <a:p>
            <a:endParaRPr lang="et-EE" dirty="0"/>
          </a:p>
          <a:p>
            <a:r>
              <a:rPr lang="et-EE" dirty="0"/>
              <a:t>Huvitav võib veel olla, et raudteega on seotud 2,3 miljonit töökohta üle Euroopa.</a:t>
            </a:r>
          </a:p>
          <a:p>
            <a:endParaRPr lang="et-EE" dirty="0"/>
          </a:p>
          <a:p>
            <a:r>
              <a:rPr lang="et-EE" dirty="0"/>
              <a:t>9 miljardit reisi aastas, ca 12% kaubavedude mahust.</a:t>
            </a:r>
          </a:p>
        </p:txBody>
      </p:sp>
      <p:sp>
        <p:nvSpPr>
          <p:cNvPr id="4" name="Slaidinumbri kohatäide 3"/>
          <p:cNvSpPr>
            <a:spLocks noGrp="1"/>
          </p:cNvSpPr>
          <p:nvPr>
            <p:ph type="sldNum" sz="quarter" idx="5"/>
          </p:nvPr>
        </p:nvSpPr>
        <p:spPr/>
        <p:txBody>
          <a:bodyPr/>
          <a:lstStyle/>
          <a:p>
            <a:fld id="{D6209B98-80FF-44A3-8A3F-EC92A443CC3C}" type="slidenum">
              <a:rPr lang="et-EE" smtClean="0"/>
              <a:t>2</a:t>
            </a:fld>
            <a:endParaRPr lang="et-EE"/>
          </a:p>
        </p:txBody>
      </p:sp>
    </p:spTree>
    <p:extLst>
      <p:ext uri="{BB962C8B-B14F-4D97-AF65-F5344CB8AC3E}">
        <p14:creationId xmlns:p14="http://schemas.microsoft.com/office/powerpoint/2010/main" val="3331368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sz="1200" kern="1200" dirty="0">
                <a:solidFill>
                  <a:schemeClr val="tx1"/>
                </a:solidFill>
                <a:effectLst/>
                <a:latin typeface="+mn-lt"/>
                <a:ea typeface="+mn-ea"/>
                <a:cs typeface="+mn-cs"/>
              </a:rPr>
              <a:t>Tallinna ja Pärnu vahel ca 25 bussi päevas (</a:t>
            </a:r>
            <a:r>
              <a:rPr lang="et-EE" sz="1200" kern="1200" dirty="0" err="1">
                <a:solidFill>
                  <a:schemeClr val="tx1"/>
                </a:solidFill>
                <a:effectLst/>
                <a:latin typeface="+mn-lt"/>
                <a:ea typeface="+mn-ea"/>
                <a:cs typeface="+mn-cs"/>
              </a:rPr>
              <a:t>per</a:t>
            </a:r>
            <a:r>
              <a:rPr lang="et-EE" sz="1200" kern="1200" dirty="0">
                <a:solidFill>
                  <a:schemeClr val="tx1"/>
                </a:solidFill>
                <a:effectLst/>
                <a:latin typeface="+mn-lt"/>
                <a:ea typeface="+mn-ea"/>
                <a:cs typeface="+mn-cs"/>
              </a:rPr>
              <a:t> suund) 30 in/buss täituvusekorral ca 1500 reisijat. Via Baltica sõiduautod, ca 5000 tk päevas (välja arvatud linnalähised piirkonnad) arvestusega 1,4 inimest auto kohta, ca 7000 inimest veel juurde. Pluss tellimusvedusid tegevad reisibussid. Konservatiivsel hinnangul reisib Tallinna ja Pärnu vahel miski 5000 inimest ööpäevas.</a:t>
            </a:r>
          </a:p>
          <a:p>
            <a:pPr marL="171450" indent="-171450">
              <a:buFont typeface="Arial" panose="020B0604020202020204" pitchFamily="34" charset="0"/>
              <a:buChar char="•"/>
            </a:pPr>
            <a:r>
              <a:rPr lang="et-EE" sz="1200" kern="1200" dirty="0">
                <a:solidFill>
                  <a:schemeClr val="tx1"/>
                </a:solidFill>
                <a:effectLst/>
                <a:latin typeface="+mn-lt"/>
                <a:ea typeface="+mn-ea"/>
                <a:cs typeface="+mn-cs"/>
              </a:rPr>
              <a:t>Kaubavedude osas – Iklas ületab piiri ca 1600 </a:t>
            </a:r>
            <a:r>
              <a:rPr lang="et-EE" sz="1200" kern="1200" dirty="0" err="1">
                <a:solidFill>
                  <a:schemeClr val="tx1"/>
                </a:solidFill>
                <a:effectLst/>
                <a:latin typeface="+mn-lt"/>
                <a:ea typeface="+mn-ea"/>
                <a:cs typeface="+mn-cs"/>
              </a:rPr>
              <a:t>rekat</a:t>
            </a:r>
            <a:r>
              <a:rPr lang="et-EE" sz="1200" kern="1200" dirty="0">
                <a:solidFill>
                  <a:schemeClr val="tx1"/>
                </a:solidFill>
                <a:effectLst/>
                <a:latin typeface="+mn-lt"/>
                <a:ea typeface="+mn-ea"/>
                <a:cs typeface="+mn-cs"/>
              </a:rPr>
              <a:t> ööpäevas…</a:t>
            </a:r>
          </a:p>
          <a:p>
            <a:pPr marL="171450" indent="-171450">
              <a:buFont typeface="Arial" panose="020B0604020202020204" pitchFamily="34" charset="0"/>
              <a:buChar char="•"/>
            </a:pPr>
            <a:r>
              <a:rPr lang="et-EE" sz="1200" kern="1200" dirty="0">
                <a:solidFill>
                  <a:schemeClr val="tx1"/>
                </a:solidFill>
                <a:effectLst/>
                <a:latin typeface="+mn-lt"/>
                <a:ea typeface="+mn-ea"/>
                <a:cs typeface="+mn-cs"/>
              </a:rPr>
              <a:t>Rongipaarid on edasi-tagasi rongid. Numbrid käivad ööpäeva kohta. Kaubarongide puhul on arvestatud, et need liiguvad ka päevasel ajal, mitte vaid öösel.</a:t>
            </a:r>
          </a:p>
          <a:p>
            <a:pPr marL="171450" indent="-171450">
              <a:buFont typeface="Arial" panose="020B0604020202020204" pitchFamily="34" charset="0"/>
              <a:buChar char="•"/>
            </a:pPr>
            <a:r>
              <a:rPr lang="et-EE" sz="1200" kern="1200" dirty="0">
                <a:solidFill>
                  <a:schemeClr val="tx1"/>
                </a:solidFill>
                <a:effectLst/>
                <a:latin typeface="+mn-lt"/>
                <a:ea typeface="+mn-ea"/>
                <a:cs typeface="+mn-cs"/>
              </a:rPr>
              <a:t>Kiirrongid liiguvad </a:t>
            </a:r>
            <a:r>
              <a:rPr lang="et-EE" sz="1200" kern="1200" dirty="0" err="1">
                <a:solidFill>
                  <a:schemeClr val="tx1"/>
                </a:solidFill>
                <a:effectLst/>
                <a:latin typeface="+mn-lt"/>
                <a:ea typeface="+mn-ea"/>
                <a:cs typeface="+mn-cs"/>
              </a:rPr>
              <a:t>max</a:t>
            </a:r>
            <a:r>
              <a:rPr lang="et-EE" sz="1200" kern="1200" dirty="0">
                <a:solidFill>
                  <a:schemeClr val="tx1"/>
                </a:solidFill>
                <a:effectLst/>
                <a:latin typeface="+mn-lt"/>
                <a:ea typeface="+mn-ea"/>
                <a:cs typeface="+mn-cs"/>
              </a:rPr>
              <a:t> kiirusega 234 km/h; regionaalrongid ning </a:t>
            </a:r>
            <a:r>
              <a:rPr lang="et-EE" sz="1200" kern="1200" dirty="0" err="1">
                <a:solidFill>
                  <a:schemeClr val="tx1"/>
                </a:solidFill>
                <a:effectLst/>
                <a:latin typeface="+mn-lt"/>
                <a:ea typeface="+mn-ea"/>
                <a:cs typeface="+mn-cs"/>
              </a:rPr>
              <a:t>öörong</a:t>
            </a:r>
            <a:r>
              <a:rPr lang="et-EE" sz="1200" kern="1200" dirty="0">
                <a:solidFill>
                  <a:schemeClr val="tx1"/>
                </a:solidFill>
                <a:effectLst/>
                <a:latin typeface="+mn-lt"/>
                <a:ea typeface="+mn-ea"/>
                <a:cs typeface="+mn-cs"/>
              </a:rPr>
              <a:t> kuni 200 km/h</a:t>
            </a:r>
            <a:endParaRPr lang="et-EE" dirty="0"/>
          </a:p>
        </p:txBody>
      </p:sp>
      <p:sp>
        <p:nvSpPr>
          <p:cNvPr id="4" name="Slaidinumbri kohatäide 3"/>
          <p:cNvSpPr>
            <a:spLocks noGrp="1"/>
          </p:cNvSpPr>
          <p:nvPr>
            <p:ph type="sldNum" sz="quarter" idx="5"/>
          </p:nvPr>
        </p:nvSpPr>
        <p:spPr/>
        <p:txBody>
          <a:bodyPr/>
          <a:lstStyle/>
          <a:p>
            <a:fld id="{D6209B98-80FF-44A3-8A3F-EC92A443CC3C}" type="slidenum">
              <a:rPr lang="et-EE" smtClean="0"/>
              <a:t>13</a:t>
            </a:fld>
            <a:endParaRPr lang="et-EE"/>
          </a:p>
        </p:txBody>
      </p:sp>
    </p:spTree>
    <p:extLst>
      <p:ext uri="{BB962C8B-B14F-4D97-AF65-F5344CB8AC3E}">
        <p14:creationId xmlns:p14="http://schemas.microsoft.com/office/powerpoint/2010/main" val="1744033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sz="1200" kern="1200" dirty="0">
                <a:solidFill>
                  <a:schemeClr val="tx1"/>
                </a:solidFill>
                <a:effectLst/>
                <a:latin typeface="+mn-lt"/>
                <a:ea typeface="+mn-ea"/>
                <a:cs typeface="+mn-cs"/>
              </a:rPr>
              <a:t>2050 aastaks on rongiliiklus juba nii tavaline, et keegi ei märka ning tunneks puudust kui seda pole.</a:t>
            </a:r>
            <a:endParaRPr lang="et-EE" dirty="0"/>
          </a:p>
        </p:txBody>
      </p:sp>
      <p:sp>
        <p:nvSpPr>
          <p:cNvPr id="4" name="Slaidinumbri kohatäide 3"/>
          <p:cNvSpPr>
            <a:spLocks noGrp="1"/>
          </p:cNvSpPr>
          <p:nvPr>
            <p:ph type="sldNum" sz="quarter" idx="5"/>
          </p:nvPr>
        </p:nvSpPr>
        <p:spPr/>
        <p:txBody>
          <a:bodyPr/>
          <a:lstStyle/>
          <a:p>
            <a:fld id="{D6209B98-80FF-44A3-8A3F-EC92A443CC3C}" type="slidenum">
              <a:rPr lang="et-EE" smtClean="0"/>
              <a:t>14</a:t>
            </a:fld>
            <a:endParaRPr lang="et-EE"/>
          </a:p>
        </p:txBody>
      </p:sp>
    </p:spTree>
    <p:extLst>
      <p:ext uri="{BB962C8B-B14F-4D97-AF65-F5344CB8AC3E}">
        <p14:creationId xmlns:p14="http://schemas.microsoft.com/office/powerpoint/2010/main" val="869380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indent="0">
              <a:buFont typeface="Arial" panose="020B0604020202020204" pitchFamily="34" charset="0"/>
              <a:buNone/>
            </a:pPr>
            <a:endParaRPr lang="et-EE" dirty="0"/>
          </a:p>
        </p:txBody>
      </p:sp>
      <p:sp>
        <p:nvSpPr>
          <p:cNvPr id="4" name="Slaidinumbri kohatäide 3"/>
          <p:cNvSpPr>
            <a:spLocks noGrp="1"/>
          </p:cNvSpPr>
          <p:nvPr>
            <p:ph type="sldNum" sz="quarter" idx="5"/>
          </p:nvPr>
        </p:nvSpPr>
        <p:spPr/>
        <p:txBody>
          <a:bodyPr/>
          <a:lstStyle/>
          <a:p>
            <a:fld id="{D6209B98-80FF-44A3-8A3F-EC92A443CC3C}" type="slidenum">
              <a:rPr lang="et-EE" smtClean="0"/>
              <a:t>15</a:t>
            </a:fld>
            <a:endParaRPr lang="et-EE"/>
          </a:p>
        </p:txBody>
      </p:sp>
    </p:spTree>
    <p:extLst>
      <p:ext uri="{BB962C8B-B14F-4D97-AF65-F5344CB8AC3E}">
        <p14:creationId xmlns:p14="http://schemas.microsoft.com/office/powerpoint/2010/main" val="1347599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indent="0">
              <a:buFont typeface="Arial" panose="020B0604020202020204" pitchFamily="34" charset="0"/>
              <a:buNone/>
            </a:pPr>
            <a:endParaRPr lang="et-EE" dirty="0"/>
          </a:p>
        </p:txBody>
      </p:sp>
      <p:sp>
        <p:nvSpPr>
          <p:cNvPr id="4" name="Slaidinumbri kohatäide 3"/>
          <p:cNvSpPr>
            <a:spLocks noGrp="1"/>
          </p:cNvSpPr>
          <p:nvPr>
            <p:ph type="sldNum" sz="quarter" idx="5"/>
          </p:nvPr>
        </p:nvSpPr>
        <p:spPr/>
        <p:txBody>
          <a:bodyPr/>
          <a:lstStyle/>
          <a:p>
            <a:fld id="{D6209B98-80FF-44A3-8A3F-EC92A443CC3C}" type="slidenum">
              <a:rPr lang="et-EE" smtClean="0"/>
              <a:t>16</a:t>
            </a:fld>
            <a:endParaRPr lang="et-EE"/>
          </a:p>
        </p:txBody>
      </p:sp>
    </p:spTree>
    <p:extLst>
      <p:ext uri="{BB962C8B-B14F-4D97-AF65-F5344CB8AC3E}">
        <p14:creationId xmlns:p14="http://schemas.microsoft.com/office/powerpoint/2010/main" val="1910412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sz="1200" kern="1200" dirty="0">
                <a:solidFill>
                  <a:schemeClr val="tx1"/>
                </a:solidFill>
                <a:effectLst/>
                <a:latin typeface="+mn-lt"/>
                <a:ea typeface="+mn-ea"/>
                <a:cs typeface="+mn-cs"/>
              </a:rPr>
              <a:t>Ca 6000 sõiduautot 2018. aastal Via Baltical = 6000*1,4 = 8400 reisijat = 8400*365 = 3,0 mln reisijat</a:t>
            </a:r>
          </a:p>
          <a:p>
            <a:r>
              <a:rPr lang="et-EE" sz="1200" kern="1200" dirty="0">
                <a:solidFill>
                  <a:schemeClr val="tx1"/>
                </a:solidFill>
                <a:effectLst/>
                <a:latin typeface="+mn-lt"/>
                <a:ea typeface="+mn-ea"/>
                <a:cs typeface="+mn-cs"/>
              </a:rPr>
              <a:t>Bussid (ilma tellimusvedudeta) = 25 bussi*2 = 50 * 25 reisijat = 1250 reisijat = 1250*365 = 0,46 mln reisijat</a:t>
            </a:r>
            <a:endParaRPr lang="et-EE" dirty="0"/>
          </a:p>
        </p:txBody>
      </p:sp>
      <p:sp>
        <p:nvSpPr>
          <p:cNvPr id="4" name="Slaidinumbri kohatäide 3"/>
          <p:cNvSpPr>
            <a:spLocks noGrp="1"/>
          </p:cNvSpPr>
          <p:nvPr>
            <p:ph type="sldNum" sz="quarter" idx="5"/>
          </p:nvPr>
        </p:nvSpPr>
        <p:spPr/>
        <p:txBody>
          <a:bodyPr/>
          <a:lstStyle/>
          <a:p>
            <a:fld id="{D6209B98-80FF-44A3-8A3F-EC92A443CC3C}" type="slidenum">
              <a:rPr lang="et-EE" smtClean="0"/>
              <a:t>17</a:t>
            </a:fld>
            <a:endParaRPr lang="et-EE"/>
          </a:p>
        </p:txBody>
      </p:sp>
    </p:spTree>
    <p:extLst>
      <p:ext uri="{BB962C8B-B14F-4D97-AF65-F5344CB8AC3E}">
        <p14:creationId xmlns:p14="http://schemas.microsoft.com/office/powerpoint/2010/main" val="786966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Taani 10-aasta plaan (2014) investeerida raudteedesse ca 20 miljardit eurot. Raudteede uuendamine ning uued liinid, nagu ühendus Saksamaaga </a:t>
            </a:r>
            <a:r>
              <a:rPr lang="et-EE" dirty="0" err="1"/>
              <a:t>Fehmarnbelti</a:t>
            </a:r>
            <a:r>
              <a:rPr lang="et-EE" dirty="0"/>
              <a:t> kaudu; kiiruste suurendamine. Kopenhaagen-</a:t>
            </a:r>
            <a:r>
              <a:rPr lang="et-EE" dirty="0" err="1"/>
              <a:t>Ringsted</a:t>
            </a:r>
            <a:r>
              <a:rPr lang="et-EE" dirty="0"/>
              <a:t> raudtee vastselt avatud, esimene kiirraudtee Taanis.</a:t>
            </a:r>
          </a:p>
        </p:txBody>
      </p:sp>
      <p:sp>
        <p:nvSpPr>
          <p:cNvPr id="4" name="Slaidinumbri kohatäide 3"/>
          <p:cNvSpPr>
            <a:spLocks noGrp="1"/>
          </p:cNvSpPr>
          <p:nvPr>
            <p:ph type="sldNum" sz="quarter" idx="5"/>
          </p:nvPr>
        </p:nvSpPr>
        <p:spPr/>
        <p:txBody>
          <a:bodyPr/>
          <a:lstStyle/>
          <a:p>
            <a:fld id="{D6209B98-80FF-44A3-8A3F-EC92A443CC3C}" type="slidenum">
              <a:rPr lang="et-EE" smtClean="0"/>
              <a:t>3</a:t>
            </a:fld>
            <a:endParaRPr lang="et-EE"/>
          </a:p>
        </p:txBody>
      </p:sp>
    </p:spTree>
    <p:extLst>
      <p:ext uri="{BB962C8B-B14F-4D97-AF65-F5344CB8AC3E}">
        <p14:creationId xmlns:p14="http://schemas.microsoft.com/office/powerpoint/2010/main" val="229865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D6209B98-80FF-44A3-8A3F-EC92A443CC3C}" type="slidenum">
              <a:rPr lang="et-EE" smtClean="0"/>
              <a:t>4</a:t>
            </a:fld>
            <a:endParaRPr lang="et-EE"/>
          </a:p>
        </p:txBody>
      </p:sp>
    </p:spTree>
    <p:extLst>
      <p:ext uri="{BB962C8B-B14F-4D97-AF65-F5344CB8AC3E}">
        <p14:creationId xmlns:p14="http://schemas.microsoft.com/office/powerpoint/2010/main" val="2426372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Põhjamere-Läänemere: 127 raudteeprojekti</a:t>
            </a:r>
          </a:p>
          <a:p>
            <a:r>
              <a:rPr lang="et-EE" dirty="0"/>
              <a:t>Reini-Balti: 110 raudteeprojekti</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Läänemere-Aadria: 170 raudteeprojekti</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Vahemere: 124 raudteeprojekti</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Oriendi-Ida Vahemere: 177 raudteeprojekti</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Skandinaavia-Vahemere: 167 raudteeprojekti</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Atlandi: 112 raudteeprojekti</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Põhjamere-Vahemere: 92 raudteeprojekti</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Reini-Doonau: 141 raudteeprojekti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t-E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t-E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t-EE" dirty="0"/>
          </a:p>
          <a:p>
            <a:endParaRPr lang="et-EE" dirty="0"/>
          </a:p>
          <a:p>
            <a:endParaRPr lang="et-EE" dirty="0"/>
          </a:p>
        </p:txBody>
      </p:sp>
      <p:sp>
        <p:nvSpPr>
          <p:cNvPr id="4" name="Slaidinumbri kohatäide 3"/>
          <p:cNvSpPr>
            <a:spLocks noGrp="1"/>
          </p:cNvSpPr>
          <p:nvPr>
            <p:ph type="sldNum" sz="quarter" idx="5"/>
          </p:nvPr>
        </p:nvSpPr>
        <p:spPr/>
        <p:txBody>
          <a:bodyPr/>
          <a:lstStyle/>
          <a:p>
            <a:fld id="{D6209B98-80FF-44A3-8A3F-EC92A443CC3C}" type="slidenum">
              <a:rPr lang="et-EE" smtClean="0"/>
              <a:t>5</a:t>
            </a:fld>
            <a:endParaRPr lang="et-EE"/>
          </a:p>
        </p:txBody>
      </p:sp>
    </p:spTree>
    <p:extLst>
      <p:ext uri="{BB962C8B-B14F-4D97-AF65-F5344CB8AC3E}">
        <p14:creationId xmlns:p14="http://schemas.microsoft.com/office/powerpoint/2010/main" val="1673450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0-emissioonid tähendavad uusi kütuseid lisaks elektrile</a:t>
            </a:r>
          </a:p>
          <a:p>
            <a:r>
              <a:rPr lang="et-EE" dirty="0"/>
              <a:t>Raudtee on praegugi üks </a:t>
            </a:r>
            <a:r>
              <a:rPr lang="et-EE" dirty="0" err="1"/>
              <a:t>ohtumaid</a:t>
            </a:r>
            <a:r>
              <a:rPr lang="et-EE" dirty="0"/>
              <a:t> liikumisviise, eesmärk jõuda nulli liiklussurmani aastal 2050</a:t>
            </a:r>
          </a:p>
        </p:txBody>
      </p:sp>
      <p:sp>
        <p:nvSpPr>
          <p:cNvPr id="4" name="Slaidinumbri kohatäide 3"/>
          <p:cNvSpPr>
            <a:spLocks noGrp="1"/>
          </p:cNvSpPr>
          <p:nvPr>
            <p:ph type="sldNum" sz="quarter" idx="5"/>
          </p:nvPr>
        </p:nvSpPr>
        <p:spPr/>
        <p:txBody>
          <a:bodyPr/>
          <a:lstStyle/>
          <a:p>
            <a:fld id="{D6209B98-80FF-44A3-8A3F-EC92A443CC3C}" type="slidenum">
              <a:rPr lang="et-EE" smtClean="0"/>
              <a:t>6</a:t>
            </a:fld>
            <a:endParaRPr lang="et-EE"/>
          </a:p>
        </p:txBody>
      </p:sp>
    </p:spTree>
    <p:extLst>
      <p:ext uri="{BB962C8B-B14F-4D97-AF65-F5344CB8AC3E}">
        <p14:creationId xmlns:p14="http://schemas.microsoft.com/office/powerpoint/2010/main" val="1220794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Põhjamere-Läänemere: 127 raudteeprojekti</a:t>
            </a:r>
          </a:p>
          <a:p>
            <a:r>
              <a:rPr lang="et-EE" dirty="0"/>
              <a:t>Reini-Balti: 110 raudteeprojekti</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Läänemere-Aadria: 170 raudteeprojekti</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Vahemere: 124 raudteeprojekti</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Oriendi-Ida Vahemere: 177 raudteeprojekti</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Skandinaavia-Vahemere: 167 raudteeprojekti</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Atlandi: 112 raudteeprojekti</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Põhjamere-Vahemere: 92 raudteeprojekti</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Reini-Doonau: 141 raudteeprojekti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t-E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t-E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t-EE" dirty="0"/>
          </a:p>
          <a:p>
            <a:endParaRPr lang="et-EE" dirty="0"/>
          </a:p>
          <a:p>
            <a:endParaRPr lang="et-EE" dirty="0"/>
          </a:p>
        </p:txBody>
      </p:sp>
      <p:sp>
        <p:nvSpPr>
          <p:cNvPr id="4" name="Slaidinumbri kohatäide 3"/>
          <p:cNvSpPr>
            <a:spLocks noGrp="1"/>
          </p:cNvSpPr>
          <p:nvPr>
            <p:ph type="sldNum" sz="quarter" idx="5"/>
          </p:nvPr>
        </p:nvSpPr>
        <p:spPr/>
        <p:txBody>
          <a:bodyPr/>
          <a:lstStyle/>
          <a:p>
            <a:fld id="{D6209B98-80FF-44A3-8A3F-EC92A443CC3C}" type="slidenum">
              <a:rPr lang="et-EE" smtClean="0"/>
              <a:t>8</a:t>
            </a:fld>
            <a:endParaRPr lang="et-EE"/>
          </a:p>
        </p:txBody>
      </p:sp>
    </p:spTree>
    <p:extLst>
      <p:ext uri="{BB962C8B-B14F-4D97-AF65-F5344CB8AC3E}">
        <p14:creationId xmlns:p14="http://schemas.microsoft.com/office/powerpoint/2010/main" val="87190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D6209B98-80FF-44A3-8A3F-EC92A443CC3C}" type="slidenum">
              <a:rPr lang="et-EE" smtClean="0"/>
              <a:t>9</a:t>
            </a:fld>
            <a:endParaRPr lang="et-EE"/>
          </a:p>
        </p:txBody>
      </p:sp>
    </p:spTree>
    <p:extLst>
      <p:ext uri="{BB962C8B-B14F-4D97-AF65-F5344CB8AC3E}">
        <p14:creationId xmlns:p14="http://schemas.microsoft.com/office/powerpoint/2010/main" val="310960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indent="0">
              <a:buFont typeface="Arial" panose="020B0604020202020204" pitchFamily="34" charset="0"/>
              <a:buNone/>
            </a:pPr>
            <a:r>
              <a:rPr lang="et-EE" sz="1200" kern="1200" dirty="0">
                <a:solidFill>
                  <a:schemeClr val="tx1"/>
                </a:solidFill>
                <a:effectLst/>
                <a:latin typeface="+mn-lt"/>
                <a:ea typeface="+mn-ea"/>
                <a:cs typeface="+mn-cs"/>
              </a:rPr>
              <a:t>Turismile on avaldanud ja avaldavad ka edaspidi mõju mitmesugused üleilmsed sotsiaalmajanduslikud trendid, sealhulgas transpordiühenduste areng (arvukamad, kiiremad ja odavamad kaugühendused), erihuvidel põhinevate reiside osakaalu suurenemine, pikemate reiside asendumine lühemate nädalalõpureisidega</a:t>
            </a:r>
          </a:p>
          <a:p>
            <a:pPr marL="0" indent="0">
              <a:buFont typeface="Arial" panose="020B0604020202020204" pitchFamily="34" charset="0"/>
              <a:buNone/>
            </a:pPr>
            <a:endParaRPr lang="et-E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sz="1200" kern="1200" dirty="0">
                <a:solidFill>
                  <a:schemeClr val="tx1"/>
                </a:solidFill>
                <a:effectLst/>
                <a:latin typeface="+mn-lt"/>
                <a:ea typeface="+mn-ea"/>
                <a:cs typeface="+mn-cs"/>
              </a:rPr>
              <a:t>Eeldatavasti jätkuvad lühiajalised reisid (2 tööpäeva); hooajalisus, mida kiirete ühendustega parandada saab. Tahame seeläbi suurendada Leedu ja Läti turistide osakaalu – paremad ühendused peaks neid ka rohkem meile meelitama.</a:t>
            </a:r>
          </a:p>
          <a:p>
            <a:pPr marL="0" indent="0">
              <a:buFont typeface="Arial" panose="020B0604020202020204" pitchFamily="34" charset="0"/>
              <a:buNone/>
            </a:pPr>
            <a:endParaRPr lang="et-EE" dirty="0"/>
          </a:p>
          <a:p>
            <a:r>
              <a:rPr lang="et-EE" sz="1200" kern="1200" dirty="0">
                <a:solidFill>
                  <a:schemeClr val="tx1"/>
                </a:solidFill>
                <a:effectLst/>
                <a:latin typeface="+mn-lt"/>
                <a:ea typeface="+mn-ea"/>
                <a:cs typeface="+mn-cs"/>
              </a:rPr>
              <a:t>Eesmärgid turismitoodete arengu juhtimisel:</a:t>
            </a:r>
          </a:p>
          <a:p>
            <a:pPr lvl="0"/>
            <a:r>
              <a:rPr lang="et-EE" sz="1200" kern="1200" dirty="0">
                <a:solidFill>
                  <a:schemeClr val="tx1"/>
                </a:solidFill>
                <a:effectLst/>
                <a:latin typeface="+mn-lt"/>
                <a:ea typeface="+mn-ea"/>
                <a:cs typeface="+mn-cs"/>
              </a:rPr>
              <a:t>Konverentsi- ja </a:t>
            </a:r>
            <a:r>
              <a:rPr lang="et-EE" sz="1200" kern="1200" dirty="0" err="1">
                <a:solidFill>
                  <a:schemeClr val="tx1"/>
                </a:solidFill>
                <a:effectLst/>
                <a:latin typeface="+mn-lt"/>
                <a:ea typeface="+mn-ea"/>
                <a:cs typeface="+mn-cs"/>
              </a:rPr>
              <a:t>äritusrism</a:t>
            </a:r>
            <a:endParaRPr lang="et-EE" sz="1200" kern="1200" dirty="0">
              <a:solidFill>
                <a:schemeClr val="tx1"/>
              </a:solidFill>
              <a:effectLst/>
              <a:latin typeface="+mn-lt"/>
              <a:ea typeface="+mn-ea"/>
              <a:cs typeface="+mn-cs"/>
            </a:endParaRPr>
          </a:p>
          <a:p>
            <a:pPr lvl="0"/>
            <a:r>
              <a:rPr lang="et-EE" sz="1200" kern="1200" dirty="0">
                <a:solidFill>
                  <a:schemeClr val="tx1"/>
                </a:solidFill>
                <a:effectLst/>
                <a:latin typeface="+mn-lt"/>
                <a:ea typeface="+mn-ea"/>
                <a:cs typeface="+mn-cs"/>
              </a:rPr>
              <a:t>Kultuuriturism</a:t>
            </a:r>
          </a:p>
          <a:p>
            <a:pPr lvl="0"/>
            <a:r>
              <a:rPr lang="et-EE" sz="1200" kern="1200" dirty="0">
                <a:solidFill>
                  <a:schemeClr val="tx1"/>
                </a:solidFill>
                <a:effectLst/>
                <a:latin typeface="+mn-lt"/>
                <a:ea typeface="+mn-ea"/>
                <a:cs typeface="+mn-cs"/>
              </a:rPr>
              <a:t>Toiduturism</a:t>
            </a:r>
          </a:p>
          <a:p>
            <a:pPr lvl="0"/>
            <a:r>
              <a:rPr lang="et-EE" sz="1200" kern="1200" dirty="0">
                <a:solidFill>
                  <a:schemeClr val="tx1"/>
                </a:solidFill>
                <a:effectLst/>
                <a:latin typeface="+mn-lt"/>
                <a:ea typeface="+mn-ea"/>
                <a:cs typeface="+mn-cs"/>
              </a:rPr>
              <a:t>Loodus- ja mereturism</a:t>
            </a:r>
          </a:p>
          <a:p>
            <a:pPr lvl="0"/>
            <a:r>
              <a:rPr lang="et-EE" sz="1200" kern="1200" dirty="0" err="1">
                <a:solidFill>
                  <a:schemeClr val="tx1"/>
                </a:solidFill>
                <a:effectLst/>
                <a:latin typeface="+mn-lt"/>
                <a:ea typeface="+mn-ea"/>
                <a:cs typeface="+mn-cs"/>
              </a:rPr>
              <a:t>Terviseyturism</a:t>
            </a:r>
            <a:endParaRPr lang="et-EE" sz="1200" kern="1200" dirty="0">
              <a:solidFill>
                <a:schemeClr val="tx1"/>
              </a:solidFill>
              <a:effectLst/>
              <a:latin typeface="+mn-lt"/>
              <a:ea typeface="+mn-ea"/>
              <a:cs typeface="+mn-cs"/>
            </a:endParaRPr>
          </a:p>
          <a:p>
            <a:r>
              <a:rPr lang="et-EE" sz="1200" kern="1200" dirty="0">
                <a:solidFill>
                  <a:schemeClr val="tx1"/>
                </a:solidFill>
                <a:effectLst/>
                <a:latin typeface="+mn-lt"/>
                <a:ea typeface="+mn-ea"/>
                <a:cs typeface="+mn-cs"/>
              </a:rPr>
              <a:t>Pereturism</a:t>
            </a:r>
            <a:endParaRPr lang="et-EE" dirty="0"/>
          </a:p>
        </p:txBody>
      </p:sp>
      <p:sp>
        <p:nvSpPr>
          <p:cNvPr id="4" name="Slaidinumbri kohatäide 3"/>
          <p:cNvSpPr>
            <a:spLocks noGrp="1"/>
          </p:cNvSpPr>
          <p:nvPr>
            <p:ph type="sldNum" sz="quarter" idx="5"/>
          </p:nvPr>
        </p:nvSpPr>
        <p:spPr/>
        <p:txBody>
          <a:bodyPr/>
          <a:lstStyle/>
          <a:p>
            <a:fld id="{D6209B98-80FF-44A3-8A3F-EC92A443CC3C}" type="slidenum">
              <a:rPr lang="et-EE" smtClean="0"/>
              <a:t>11</a:t>
            </a:fld>
            <a:endParaRPr lang="et-EE"/>
          </a:p>
        </p:txBody>
      </p:sp>
    </p:spTree>
    <p:extLst>
      <p:ext uri="{BB962C8B-B14F-4D97-AF65-F5344CB8AC3E}">
        <p14:creationId xmlns:p14="http://schemas.microsoft.com/office/powerpoint/2010/main" val="23313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Regionaalrongide ühendusaja näide: Tallinn-Rapla regionaalrong koos vahepealsete peatustega 34 minutit ja 30 sekundit; Rapla-Pärnu 36 minutit ja 30 sekundit.</a:t>
            </a:r>
          </a:p>
          <a:p>
            <a:pPr marL="171450" indent="-171450">
              <a:buFont typeface="Arial" panose="020B0604020202020204" pitchFamily="34" charset="0"/>
              <a:buChar char="•"/>
            </a:pPr>
            <a:r>
              <a:rPr lang="et-EE" dirty="0"/>
              <a:t>Praegu Tallinn-Pärnu ekspressbussiga 1:50 minutit; autoga 1:42 minutit (bussijaamast bussijaama)</a:t>
            </a:r>
          </a:p>
          <a:p>
            <a:pPr marL="171450" indent="-171450">
              <a:buFont typeface="Arial" panose="020B0604020202020204" pitchFamily="34" charset="0"/>
              <a:buChar char="•"/>
            </a:pPr>
            <a:r>
              <a:rPr lang="et-EE" dirty="0"/>
              <a:t>Praegu Tallinn-Riia ekspressbussiga 4:25 minutit; autoga 4:01 minutit (bussijaamast bussijaama); lennukiga 2:15 (bussijaamast bussijaama; transiit bussijaamade ja lennujaamade vahel 40 min; ooteaeg lennujaamas 45 min, lend 50 min).</a:t>
            </a:r>
          </a:p>
        </p:txBody>
      </p:sp>
      <p:sp>
        <p:nvSpPr>
          <p:cNvPr id="4" name="Slaidinumbri kohatäide 3"/>
          <p:cNvSpPr>
            <a:spLocks noGrp="1"/>
          </p:cNvSpPr>
          <p:nvPr>
            <p:ph type="sldNum" sz="quarter" idx="5"/>
          </p:nvPr>
        </p:nvSpPr>
        <p:spPr/>
        <p:txBody>
          <a:bodyPr/>
          <a:lstStyle/>
          <a:p>
            <a:fld id="{D6209B98-80FF-44A3-8A3F-EC92A443CC3C}" type="slidenum">
              <a:rPr lang="et-EE" smtClean="0"/>
              <a:t>12</a:t>
            </a:fld>
            <a:endParaRPr lang="et-EE"/>
          </a:p>
        </p:txBody>
      </p:sp>
    </p:spTree>
    <p:extLst>
      <p:ext uri="{BB962C8B-B14F-4D97-AF65-F5344CB8AC3E}">
        <p14:creationId xmlns:p14="http://schemas.microsoft.com/office/powerpoint/2010/main" val="2529596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82541" y="2970466"/>
            <a:ext cx="14535468" cy="201225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565082" y="5366004"/>
            <a:ext cx="11970385" cy="23955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82065" y="2029356"/>
            <a:ext cx="14530070" cy="6465733"/>
          </a:xfrm>
        </p:spPr>
        <p:txBody>
          <a:bodyPr/>
          <a:lstStyle>
            <a:lvl1pPr>
              <a:spcBef>
                <a:spcPts val="1677"/>
              </a:spcBef>
              <a:defRPr/>
            </a:lvl1pPr>
            <a:lvl2pPr>
              <a:spcBef>
                <a:spcPts val="1677"/>
              </a:spcBef>
              <a:defRPr/>
            </a:lvl2pPr>
            <a:lvl3pPr>
              <a:spcBef>
                <a:spcPts val="1677"/>
              </a:spcBef>
              <a:defRPr/>
            </a:lvl3pPr>
            <a:lvl4pPr>
              <a:spcBef>
                <a:spcPts val="1677"/>
              </a:spcBef>
              <a:defRPr/>
            </a:lvl4pPr>
            <a:lvl5pPr>
              <a:spcBef>
                <a:spcPts val="1677"/>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1282065" y="1304238"/>
            <a:ext cx="14530070" cy="567831"/>
          </a:xfrm>
        </p:spPr>
        <p:txBody>
          <a:bodyPr>
            <a:normAutofit/>
          </a:bodyPr>
          <a:lstStyle>
            <a:lvl1pPr marL="0" indent="0" algn="ctr">
              <a:lnSpc>
                <a:spcPct val="86000"/>
              </a:lnSpc>
              <a:spcBef>
                <a:spcPts val="0"/>
              </a:spcBef>
              <a:buNone/>
              <a:defRPr sz="2515" baseline="0"/>
            </a:lvl1pPr>
          </a:lstStyle>
          <a:p>
            <a:pPr lvl="0"/>
            <a:r>
              <a:rPr lang="en-US"/>
              <a:t>Click here to edit subtitle</a:t>
            </a:r>
          </a:p>
        </p:txBody>
      </p:sp>
    </p:spTree>
    <p:extLst>
      <p:ext uri="{BB962C8B-B14F-4D97-AF65-F5344CB8AC3E}">
        <p14:creationId xmlns:p14="http://schemas.microsoft.com/office/powerpoint/2010/main" val="3492158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20394" y="2542933"/>
            <a:ext cx="13782767" cy="1880657"/>
          </a:xfrm>
          <a:noFill/>
          <a:ln>
            <a:noFill/>
          </a:ln>
        </p:spPr>
        <p:style>
          <a:lnRef idx="2">
            <a:schemeClr val="accent1">
              <a:shade val="50000"/>
            </a:schemeClr>
          </a:lnRef>
          <a:fillRef idx="1">
            <a:schemeClr val="accent1"/>
          </a:fillRef>
          <a:effectRef idx="0">
            <a:schemeClr val="accent1"/>
          </a:effectRef>
          <a:fontRef idx="none"/>
        </p:style>
        <p:txBody>
          <a:bodyPr anchor="t">
            <a:noAutofit/>
          </a:bodyPr>
          <a:lstStyle>
            <a:lvl1pPr algn="l">
              <a:lnSpc>
                <a:spcPct val="100000"/>
              </a:lnSpc>
              <a:defRPr sz="5589" b="1">
                <a:solidFill>
                  <a:schemeClr val="accent2"/>
                </a:solidFill>
                <a:latin typeface="Myriad Pro" charset="0"/>
                <a:ea typeface="Myriad Pro" charset="0"/>
                <a:cs typeface="Myriad Pro" charset="0"/>
              </a:defRPr>
            </a:lvl1pPr>
          </a:lstStyle>
          <a:p>
            <a:r>
              <a:rPr lang="en-US" dirty="0"/>
              <a:t>RAIL BALTICA –</a:t>
            </a:r>
            <a:br>
              <a:rPr lang="en-US" dirty="0"/>
            </a:br>
            <a:r>
              <a:rPr lang="en-US" dirty="0"/>
              <a:t>PROJECT OF THE CENTURY</a:t>
            </a:r>
          </a:p>
        </p:txBody>
      </p:sp>
      <p:sp>
        <p:nvSpPr>
          <p:cNvPr id="4" name="Text Placeholder 3"/>
          <p:cNvSpPr>
            <a:spLocks noGrp="1"/>
          </p:cNvSpPr>
          <p:nvPr>
            <p:ph type="body" sz="quarter" idx="13" hasCustomPrompt="1"/>
          </p:nvPr>
        </p:nvSpPr>
        <p:spPr>
          <a:xfrm>
            <a:off x="1620390" y="5393347"/>
            <a:ext cx="6324261" cy="1390123"/>
          </a:xfrm>
        </p:spPr>
        <p:txBody>
          <a:bodyPr>
            <a:normAutofit/>
          </a:bodyPr>
          <a:lstStyle>
            <a:lvl1pPr marL="0" indent="0">
              <a:lnSpc>
                <a:spcPct val="100000"/>
              </a:lnSpc>
              <a:spcBef>
                <a:spcPts val="0"/>
              </a:spcBef>
              <a:buNone/>
              <a:defRPr sz="2794" b="0" baseline="0">
                <a:solidFill>
                  <a:schemeClr val="tx2"/>
                </a:solidFill>
                <a:latin typeface="Myriad Pro"/>
                <a:cs typeface="Myriad Pro"/>
              </a:defRPr>
            </a:lvl1pPr>
          </a:lstStyle>
          <a:p>
            <a:pPr lvl="0"/>
            <a:r>
              <a:rPr lang="en-US" dirty="0"/>
              <a:t>Chairperson</a:t>
            </a:r>
            <a:r>
              <a:rPr lang="en-US"/>
              <a:t>, Management board </a:t>
            </a:r>
            <a:endParaRPr lang="en-US" dirty="0"/>
          </a:p>
          <a:p>
            <a:pPr lvl="0"/>
            <a:r>
              <a:rPr lang="en-US" dirty="0"/>
              <a:t>RB Rail</a:t>
            </a:r>
          </a:p>
        </p:txBody>
      </p:sp>
      <p:sp>
        <p:nvSpPr>
          <p:cNvPr id="7" name="Text Placeholder 6"/>
          <p:cNvSpPr>
            <a:spLocks noGrp="1"/>
          </p:cNvSpPr>
          <p:nvPr>
            <p:ph type="body" sz="quarter" idx="14" hasCustomPrompt="1"/>
          </p:nvPr>
        </p:nvSpPr>
        <p:spPr>
          <a:xfrm>
            <a:off x="1620390" y="4890649"/>
            <a:ext cx="5327099" cy="629936"/>
          </a:xfrm>
        </p:spPr>
        <p:txBody>
          <a:bodyPr>
            <a:normAutofit/>
          </a:bodyPr>
          <a:lstStyle>
            <a:lvl1pPr marL="0" indent="0">
              <a:lnSpc>
                <a:spcPct val="100000"/>
              </a:lnSpc>
              <a:spcBef>
                <a:spcPts val="0"/>
              </a:spcBef>
              <a:buNone/>
              <a:defRPr sz="2794" b="1" baseline="0">
                <a:solidFill>
                  <a:schemeClr val="tx2"/>
                </a:solidFill>
                <a:latin typeface="Myriad Pro"/>
                <a:cs typeface="Myriad Pro"/>
              </a:defRPr>
            </a:lvl1pPr>
          </a:lstStyle>
          <a:p>
            <a:pPr lvl="0"/>
            <a:r>
              <a:rPr lang="lv-LV"/>
              <a:t>Baiba A. </a:t>
            </a:r>
            <a:r>
              <a:rPr lang="lv-LV" dirty="0"/>
              <a:t>Rubesa</a:t>
            </a:r>
            <a:endParaRPr lang="en-US" dirty="0"/>
          </a:p>
        </p:txBody>
      </p:sp>
      <p:sp>
        <p:nvSpPr>
          <p:cNvPr id="9" name="Text Placeholder 8"/>
          <p:cNvSpPr>
            <a:spLocks noGrp="1"/>
          </p:cNvSpPr>
          <p:nvPr>
            <p:ph type="body" sz="quarter" idx="15" hasCustomPrompt="1"/>
          </p:nvPr>
        </p:nvSpPr>
        <p:spPr>
          <a:xfrm>
            <a:off x="1620389" y="6987470"/>
            <a:ext cx="4519874" cy="677257"/>
          </a:xfrm>
        </p:spPr>
        <p:txBody>
          <a:bodyPr>
            <a:normAutofit/>
          </a:bodyPr>
          <a:lstStyle>
            <a:lvl1pPr marL="0" indent="0">
              <a:lnSpc>
                <a:spcPct val="100000"/>
              </a:lnSpc>
              <a:spcBef>
                <a:spcPts val="0"/>
              </a:spcBef>
              <a:buNone/>
              <a:defRPr sz="2794" baseline="0">
                <a:solidFill>
                  <a:schemeClr val="bg2"/>
                </a:solidFill>
                <a:latin typeface="Myriad Pro"/>
                <a:cs typeface="Myriad Pro"/>
              </a:defRPr>
            </a:lvl1pPr>
          </a:lstStyle>
          <a:p>
            <a:pPr lvl="0"/>
            <a:r>
              <a:rPr lang="en-US"/>
              <a:t>March 30, </a:t>
            </a:r>
            <a:r>
              <a:rPr lang="en-US" dirty="0"/>
              <a:t>2017</a:t>
            </a:r>
          </a:p>
        </p:txBody>
      </p:sp>
    </p:spTree>
    <p:extLst>
      <p:ext uri="{BB962C8B-B14F-4D97-AF65-F5344CB8AC3E}">
        <p14:creationId xmlns:p14="http://schemas.microsoft.com/office/powerpoint/2010/main" val="1268460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92644" y="923933"/>
            <a:ext cx="13868425" cy="985348"/>
          </a:xfrm>
        </p:spPr>
        <p:txBody>
          <a:bodyPr anchor="t">
            <a:normAutofit/>
          </a:bodyPr>
          <a:lstStyle>
            <a:lvl1pPr>
              <a:defRPr sz="4657" b="1">
                <a:solidFill>
                  <a:schemeClr val="accent2"/>
                </a:solidFill>
                <a:latin typeface="Myriad Pro" charset="0"/>
                <a:ea typeface="Myriad Pro" charset="0"/>
                <a:cs typeface="Myriad Pro" charset="0"/>
              </a:defRPr>
            </a:lvl1pPr>
          </a:lstStyle>
          <a:p>
            <a:r>
              <a:rPr lang="lv-LV" dirty="0" err="1"/>
              <a:t>Title</a:t>
            </a:r>
            <a:r>
              <a:rPr lang="lv-LV" dirty="0"/>
              <a:t> 1</a:t>
            </a:r>
            <a:endParaRPr lang="en-US" dirty="0"/>
          </a:p>
        </p:txBody>
      </p:sp>
      <p:sp>
        <p:nvSpPr>
          <p:cNvPr id="3" name="Content Placeholder 2"/>
          <p:cNvSpPr>
            <a:spLocks noGrp="1"/>
          </p:cNvSpPr>
          <p:nvPr>
            <p:ph idx="1" hasCustomPrompt="1"/>
          </p:nvPr>
        </p:nvSpPr>
        <p:spPr>
          <a:xfrm>
            <a:off x="1592644" y="1925037"/>
            <a:ext cx="13868425" cy="4399953"/>
          </a:xfrm>
        </p:spPr>
        <p:txBody>
          <a:bodyPr>
            <a:normAutofit/>
          </a:bodyPr>
          <a:lstStyle>
            <a:lvl1pPr marL="0" indent="-335320">
              <a:lnSpc>
                <a:spcPct val="100000"/>
              </a:lnSpc>
              <a:spcBef>
                <a:spcPts val="1862"/>
              </a:spcBef>
              <a:buFontTx/>
              <a:buBlip>
                <a:blip r:embed="rId3"/>
              </a:buBlip>
              <a:defRPr sz="2794">
                <a:latin typeface="Myriad Pro" charset="0"/>
                <a:ea typeface="Myriad Pro" charset="0"/>
                <a:cs typeface="Myriad Pro" charset="0"/>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a:t>
            </a:r>
          </a:p>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a:t>
            </a:r>
          </a:p>
        </p:txBody>
      </p:sp>
      <p:sp>
        <p:nvSpPr>
          <p:cNvPr id="6" name="Slide Number Placeholder 5"/>
          <p:cNvSpPr>
            <a:spLocks noGrp="1"/>
          </p:cNvSpPr>
          <p:nvPr>
            <p:ph type="sldNum" sz="quarter" idx="12"/>
          </p:nvPr>
        </p:nvSpPr>
        <p:spPr>
          <a:xfrm>
            <a:off x="11614874" y="8349905"/>
            <a:ext cx="3846195" cy="463783"/>
          </a:xfrm>
        </p:spPr>
        <p:txBody>
          <a:bodyPr/>
          <a:lstStyle>
            <a:lvl1pPr>
              <a:defRPr sz="1862">
                <a:latin typeface="Myriad Pro" charset="0"/>
                <a:ea typeface="Myriad Pro" charset="0"/>
                <a:cs typeface="Myriad Pro" charset="0"/>
              </a:defRPr>
            </a:lvl1pPr>
          </a:lstStyle>
          <a:p>
            <a:fld id="{FB46EC70-82E4-6749-B503-D86A1E0367C5}" type="slidenum">
              <a:rPr lang="en-US" smtClean="0"/>
              <a:pPr/>
              <a:t>‹#›</a:t>
            </a:fld>
            <a:endParaRPr lang="en-US"/>
          </a:p>
        </p:txBody>
      </p:sp>
    </p:spTree>
    <p:extLst>
      <p:ext uri="{BB962C8B-B14F-4D97-AF65-F5344CB8AC3E}">
        <p14:creationId xmlns:p14="http://schemas.microsoft.com/office/powerpoint/2010/main" val="1087953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300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82065" y="2029356"/>
            <a:ext cx="14530070" cy="6465734"/>
          </a:xfrm>
        </p:spPr>
        <p:txBody>
          <a:bodyPr/>
          <a:lstStyle>
            <a:lvl1pPr>
              <a:spcBef>
                <a:spcPts val="1677"/>
              </a:spcBef>
              <a:defRPr/>
            </a:lvl1pPr>
            <a:lvl2pPr>
              <a:spcBef>
                <a:spcPts val="1677"/>
              </a:spcBef>
              <a:defRPr/>
            </a:lvl2pPr>
            <a:lvl3pPr>
              <a:spcBef>
                <a:spcPts val="1677"/>
              </a:spcBef>
              <a:defRPr/>
            </a:lvl3pPr>
            <a:lvl4pPr>
              <a:spcBef>
                <a:spcPts val="1677"/>
              </a:spcBef>
              <a:defRPr/>
            </a:lvl4pPr>
            <a:lvl5pPr>
              <a:spcBef>
                <a:spcPts val="167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1282065" y="1304239"/>
            <a:ext cx="14530070" cy="567831"/>
          </a:xfrm>
        </p:spPr>
        <p:txBody>
          <a:bodyPr>
            <a:normAutofit/>
          </a:bodyPr>
          <a:lstStyle>
            <a:lvl1pPr marL="0" indent="0" algn="ctr">
              <a:lnSpc>
                <a:spcPct val="86000"/>
              </a:lnSpc>
              <a:spcBef>
                <a:spcPts val="0"/>
              </a:spcBef>
              <a:buNone/>
              <a:defRPr sz="2515" baseline="0"/>
            </a:lvl1pPr>
          </a:lstStyle>
          <a:p>
            <a:pPr lvl="0"/>
            <a:r>
              <a:rPr lang="en-US" dirty="0"/>
              <a:t>Click here to edit subtitle</a:t>
            </a:r>
          </a:p>
        </p:txBody>
      </p:sp>
    </p:spTree>
    <p:extLst>
      <p:ext uri="{BB962C8B-B14F-4D97-AF65-F5344CB8AC3E}">
        <p14:creationId xmlns:p14="http://schemas.microsoft.com/office/powerpoint/2010/main" val="4099384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400" b="0" i="0">
                <a:solidFill>
                  <a:schemeClr val="bg1"/>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6400" b="0" i="0">
                <a:solidFill>
                  <a:schemeClr val="bg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400" b="0" i="0">
                <a:solidFill>
                  <a:schemeClr val="bg1"/>
                </a:solidFill>
                <a:latin typeface="Verdana"/>
                <a:cs typeface="Verdana"/>
              </a:defRPr>
            </a:lvl1pPr>
          </a:lstStyle>
          <a:p>
            <a:endParaRPr/>
          </a:p>
        </p:txBody>
      </p:sp>
      <p:sp>
        <p:nvSpPr>
          <p:cNvPr id="3" name="Holder 3"/>
          <p:cNvSpPr>
            <a:spLocks noGrp="1"/>
          </p:cNvSpPr>
          <p:nvPr>
            <p:ph sz="half" idx="2"/>
          </p:nvPr>
        </p:nvSpPr>
        <p:spPr>
          <a:xfrm>
            <a:off x="855027" y="2203894"/>
            <a:ext cx="7438739" cy="632421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806783" y="2203894"/>
            <a:ext cx="7438739" cy="632421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11/28/2019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1"/>
            <a:ext cx="17100041" cy="9575951"/>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400" b="0" i="0">
                <a:solidFill>
                  <a:schemeClr val="bg1"/>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11/28/2019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062411" y="1717678"/>
            <a:ext cx="0" cy="7498715"/>
          </a:xfrm>
          <a:custGeom>
            <a:avLst/>
            <a:gdLst/>
            <a:ahLst/>
            <a:cxnLst/>
            <a:rect l="l" t="t" r="r" b="b"/>
            <a:pathLst>
              <a:path h="7498715">
                <a:moveTo>
                  <a:pt x="0" y="0"/>
                </a:moveTo>
                <a:lnTo>
                  <a:pt x="0" y="7498321"/>
                </a:lnTo>
              </a:path>
            </a:pathLst>
          </a:custGeom>
          <a:ln w="5078">
            <a:solidFill>
              <a:srgbClr val="DEDEDE"/>
            </a:solidFill>
          </a:ln>
        </p:spPr>
        <p:txBody>
          <a:bodyPr wrap="square" lIns="0" tIns="0" rIns="0" bIns="0" rtlCol="0"/>
          <a:lstStyle/>
          <a:p>
            <a:endParaRPr/>
          </a:p>
        </p:txBody>
      </p:sp>
      <p:sp>
        <p:nvSpPr>
          <p:cNvPr id="17" name="bk object 17"/>
          <p:cNvSpPr/>
          <p:nvPr/>
        </p:nvSpPr>
        <p:spPr>
          <a:xfrm>
            <a:off x="2736849" y="1717678"/>
            <a:ext cx="0" cy="7498715"/>
          </a:xfrm>
          <a:custGeom>
            <a:avLst/>
            <a:gdLst/>
            <a:ahLst/>
            <a:cxnLst/>
            <a:rect l="l" t="t" r="r" b="b"/>
            <a:pathLst>
              <a:path h="7498715">
                <a:moveTo>
                  <a:pt x="0" y="0"/>
                </a:moveTo>
                <a:lnTo>
                  <a:pt x="0" y="7498321"/>
                </a:lnTo>
              </a:path>
            </a:pathLst>
          </a:custGeom>
          <a:ln w="5078">
            <a:solidFill>
              <a:srgbClr val="DEDEDE"/>
            </a:solidFill>
          </a:ln>
        </p:spPr>
        <p:txBody>
          <a:bodyPr wrap="square" lIns="0" tIns="0" rIns="0" bIns="0" rtlCol="0"/>
          <a:lstStyle/>
          <a:p>
            <a:endParaRPr/>
          </a:p>
        </p:txBody>
      </p:sp>
      <p:sp>
        <p:nvSpPr>
          <p:cNvPr id="18" name="bk object 18"/>
          <p:cNvSpPr/>
          <p:nvPr/>
        </p:nvSpPr>
        <p:spPr>
          <a:xfrm>
            <a:off x="5264149" y="1717678"/>
            <a:ext cx="0" cy="7498715"/>
          </a:xfrm>
          <a:custGeom>
            <a:avLst/>
            <a:gdLst/>
            <a:ahLst/>
            <a:cxnLst/>
            <a:rect l="l" t="t" r="r" b="b"/>
            <a:pathLst>
              <a:path h="7498715">
                <a:moveTo>
                  <a:pt x="0" y="0"/>
                </a:moveTo>
                <a:lnTo>
                  <a:pt x="0" y="7498321"/>
                </a:lnTo>
              </a:path>
            </a:pathLst>
          </a:custGeom>
          <a:ln w="5078">
            <a:solidFill>
              <a:srgbClr val="DEDEDE"/>
            </a:solidFill>
          </a:ln>
        </p:spPr>
        <p:txBody>
          <a:bodyPr wrap="square" lIns="0" tIns="0" rIns="0" bIns="0" rtlCol="0"/>
          <a:lstStyle/>
          <a:p>
            <a:endParaRPr/>
          </a:p>
        </p:txBody>
      </p:sp>
      <p:sp>
        <p:nvSpPr>
          <p:cNvPr id="19" name="bk object 19"/>
          <p:cNvSpPr/>
          <p:nvPr/>
        </p:nvSpPr>
        <p:spPr>
          <a:xfrm>
            <a:off x="6575424" y="1717678"/>
            <a:ext cx="0" cy="7498715"/>
          </a:xfrm>
          <a:custGeom>
            <a:avLst/>
            <a:gdLst/>
            <a:ahLst/>
            <a:cxnLst/>
            <a:rect l="l" t="t" r="r" b="b"/>
            <a:pathLst>
              <a:path h="7498715">
                <a:moveTo>
                  <a:pt x="0" y="0"/>
                </a:moveTo>
                <a:lnTo>
                  <a:pt x="0" y="7498321"/>
                </a:lnTo>
              </a:path>
            </a:pathLst>
          </a:custGeom>
          <a:ln w="5078">
            <a:solidFill>
              <a:srgbClr val="DEDEDE"/>
            </a:solidFill>
          </a:ln>
        </p:spPr>
        <p:txBody>
          <a:bodyPr wrap="square" lIns="0" tIns="0" rIns="0" bIns="0" rtlCol="0"/>
          <a:lstStyle/>
          <a:p>
            <a:endParaRPr/>
          </a:p>
        </p:txBody>
      </p:sp>
      <p:sp>
        <p:nvSpPr>
          <p:cNvPr id="20" name="bk object 20"/>
          <p:cNvSpPr/>
          <p:nvPr/>
        </p:nvSpPr>
        <p:spPr>
          <a:xfrm>
            <a:off x="7905749" y="1717678"/>
            <a:ext cx="0" cy="7498715"/>
          </a:xfrm>
          <a:custGeom>
            <a:avLst/>
            <a:gdLst/>
            <a:ahLst/>
            <a:cxnLst/>
            <a:rect l="l" t="t" r="r" b="b"/>
            <a:pathLst>
              <a:path h="7498715">
                <a:moveTo>
                  <a:pt x="0" y="0"/>
                </a:moveTo>
                <a:lnTo>
                  <a:pt x="0" y="7498321"/>
                </a:lnTo>
              </a:path>
            </a:pathLst>
          </a:custGeom>
          <a:ln w="5078">
            <a:solidFill>
              <a:srgbClr val="DEDEDE"/>
            </a:solidFill>
          </a:ln>
        </p:spPr>
        <p:txBody>
          <a:bodyPr wrap="square" lIns="0" tIns="0" rIns="0" bIns="0" rtlCol="0"/>
          <a:lstStyle/>
          <a:p>
            <a:endParaRPr/>
          </a:p>
        </p:txBody>
      </p:sp>
      <p:sp>
        <p:nvSpPr>
          <p:cNvPr id="21" name="bk object 21"/>
          <p:cNvSpPr/>
          <p:nvPr/>
        </p:nvSpPr>
        <p:spPr>
          <a:xfrm>
            <a:off x="9231311" y="1717678"/>
            <a:ext cx="0" cy="7498715"/>
          </a:xfrm>
          <a:custGeom>
            <a:avLst/>
            <a:gdLst/>
            <a:ahLst/>
            <a:cxnLst/>
            <a:rect l="l" t="t" r="r" b="b"/>
            <a:pathLst>
              <a:path h="7498715">
                <a:moveTo>
                  <a:pt x="0" y="0"/>
                </a:moveTo>
                <a:lnTo>
                  <a:pt x="0" y="7498321"/>
                </a:lnTo>
              </a:path>
            </a:pathLst>
          </a:custGeom>
          <a:ln w="5078">
            <a:solidFill>
              <a:srgbClr val="DEDEDE"/>
            </a:solidFill>
          </a:ln>
        </p:spPr>
        <p:txBody>
          <a:bodyPr wrap="square" lIns="0" tIns="0" rIns="0" bIns="0" rtlCol="0"/>
          <a:lstStyle/>
          <a:p>
            <a:endParaRPr/>
          </a:p>
        </p:txBody>
      </p:sp>
      <p:sp>
        <p:nvSpPr>
          <p:cNvPr id="22" name="bk object 22"/>
          <p:cNvSpPr/>
          <p:nvPr/>
        </p:nvSpPr>
        <p:spPr>
          <a:xfrm>
            <a:off x="10429874" y="1717678"/>
            <a:ext cx="0" cy="7498715"/>
          </a:xfrm>
          <a:custGeom>
            <a:avLst/>
            <a:gdLst/>
            <a:ahLst/>
            <a:cxnLst/>
            <a:rect l="l" t="t" r="r" b="b"/>
            <a:pathLst>
              <a:path h="7498715">
                <a:moveTo>
                  <a:pt x="0" y="0"/>
                </a:moveTo>
                <a:lnTo>
                  <a:pt x="0" y="7498321"/>
                </a:lnTo>
              </a:path>
            </a:pathLst>
          </a:custGeom>
          <a:ln w="5078">
            <a:solidFill>
              <a:srgbClr val="DEDEDE"/>
            </a:solidFill>
          </a:ln>
        </p:spPr>
        <p:txBody>
          <a:bodyPr wrap="square" lIns="0" tIns="0" rIns="0" bIns="0" rtlCol="0"/>
          <a:lstStyle/>
          <a:p>
            <a:endParaRPr/>
          </a:p>
        </p:txBody>
      </p:sp>
      <p:sp>
        <p:nvSpPr>
          <p:cNvPr id="23" name="bk object 23"/>
          <p:cNvSpPr/>
          <p:nvPr/>
        </p:nvSpPr>
        <p:spPr>
          <a:xfrm>
            <a:off x="11758611" y="1717678"/>
            <a:ext cx="0" cy="7498715"/>
          </a:xfrm>
          <a:custGeom>
            <a:avLst/>
            <a:gdLst/>
            <a:ahLst/>
            <a:cxnLst/>
            <a:rect l="l" t="t" r="r" b="b"/>
            <a:pathLst>
              <a:path h="7498715">
                <a:moveTo>
                  <a:pt x="0" y="0"/>
                </a:moveTo>
                <a:lnTo>
                  <a:pt x="0" y="7498321"/>
                </a:lnTo>
              </a:path>
            </a:pathLst>
          </a:custGeom>
          <a:ln w="5078">
            <a:solidFill>
              <a:srgbClr val="DEDEDE"/>
            </a:solidFill>
          </a:ln>
        </p:spPr>
        <p:txBody>
          <a:bodyPr wrap="square" lIns="0" tIns="0" rIns="0" bIns="0" rtlCol="0"/>
          <a:lstStyle/>
          <a:p>
            <a:endParaRPr/>
          </a:p>
        </p:txBody>
      </p:sp>
      <p:sp>
        <p:nvSpPr>
          <p:cNvPr id="24" name="bk object 24"/>
          <p:cNvSpPr/>
          <p:nvPr/>
        </p:nvSpPr>
        <p:spPr>
          <a:xfrm>
            <a:off x="13087350" y="1717678"/>
            <a:ext cx="0" cy="7498715"/>
          </a:xfrm>
          <a:custGeom>
            <a:avLst/>
            <a:gdLst/>
            <a:ahLst/>
            <a:cxnLst/>
            <a:rect l="l" t="t" r="r" b="b"/>
            <a:pathLst>
              <a:path h="7498715">
                <a:moveTo>
                  <a:pt x="0" y="0"/>
                </a:moveTo>
                <a:lnTo>
                  <a:pt x="0" y="7498321"/>
                </a:lnTo>
              </a:path>
            </a:pathLst>
          </a:custGeom>
          <a:ln w="5078">
            <a:solidFill>
              <a:srgbClr val="DEDEDE"/>
            </a:solidFill>
          </a:ln>
        </p:spPr>
        <p:txBody>
          <a:bodyPr wrap="square" lIns="0" tIns="0" rIns="0" bIns="0" rtlCol="0"/>
          <a:lstStyle/>
          <a:p>
            <a:endParaRPr/>
          </a:p>
        </p:txBody>
      </p:sp>
      <p:sp>
        <p:nvSpPr>
          <p:cNvPr id="25" name="bk object 25"/>
          <p:cNvSpPr/>
          <p:nvPr/>
        </p:nvSpPr>
        <p:spPr>
          <a:xfrm>
            <a:off x="14419326" y="1717678"/>
            <a:ext cx="0" cy="7498715"/>
          </a:xfrm>
          <a:custGeom>
            <a:avLst/>
            <a:gdLst/>
            <a:ahLst/>
            <a:cxnLst/>
            <a:rect l="l" t="t" r="r" b="b"/>
            <a:pathLst>
              <a:path h="7498715">
                <a:moveTo>
                  <a:pt x="0" y="0"/>
                </a:moveTo>
                <a:lnTo>
                  <a:pt x="0" y="7498321"/>
                </a:lnTo>
              </a:path>
            </a:pathLst>
          </a:custGeom>
          <a:ln w="5078">
            <a:solidFill>
              <a:srgbClr val="DEDEDE"/>
            </a:solidFill>
          </a:ln>
        </p:spPr>
        <p:txBody>
          <a:bodyPr wrap="square" lIns="0" tIns="0" rIns="0" bIns="0" rtlCol="0"/>
          <a:lstStyle/>
          <a:p>
            <a:endParaRPr/>
          </a:p>
        </p:txBody>
      </p:sp>
      <p:sp>
        <p:nvSpPr>
          <p:cNvPr id="26" name="bk object 26"/>
          <p:cNvSpPr/>
          <p:nvPr/>
        </p:nvSpPr>
        <p:spPr>
          <a:xfrm>
            <a:off x="15617825" y="1717678"/>
            <a:ext cx="0" cy="7498715"/>
          </a:xfrm>
          <a:custGeom>
            <a:avLst/>
            <a:gdLst/>
            <a:ahLst/>
            <a:cxnLst/>
            <a:rect l="l" t="t" r="r" b="b"/>
            <a:pathLst>
              <a:path h="7498715">
                <a:moveTo>
                  <a:pt x="0" y="0"/>
                </a:moveTo>
                <a:lnTo>
                  <a:pt x="0" y="7498321"/>
                </a:lnTo>
              </a:path>
            </a:pathLst>
          </a:custGeom>
          <a:ln w="5078">
            <a:solidFill>
              <a:srgbClr val="DEDEDE"/>
            </a:solidFill>
          </a:ln>
        </p:spPr>
        <p:txBody>
          <a:bodyPr wrap="square" lIns="0" tIns="0" rIns="0" bIns="0" rtlCol="0"/>
          <a:lstStyle/>
          <a:p>
            <a:endParaRPr/>
          </a:p>
        </p:txBody>
      </p:sp>
      <p:sp>
        <p:nvSpPr>
          <p:cNvPr id="27" name="bk object 27"/>
          <p:cNvSpPr/>
          <p:nvPr/>
        </p:nvSpPr>
        <p:spPr>
          <a:xfrm>
            <a:off x="1409699" y="1719266"/>
            <a:ext cx="0" cy="7496809"/>
          </a:xfrm>
          <a:custGeom>
            <a:avLst/>
            <a:gdLst/>
            <a:ahLst/>
            <a:cxnLst/>
            <a:rect l="l" t="t" r="r" b="b"/>
            <a:pathLst>
              <a:path h="7496809">
                <a:moveTo>
                  <a:pt x="0" y="0"/>
                </a:moveTo>
                <a:lnTo>
                  <a:pt x="0" y="7496733"/>
                </a:lnTo>
              </a:path>
            </a:pathLst>
          </a:custGeom>
          <a:ln w="5078">
            <a:solidFill>
              <a:srgbClr val="DEDEDE"/>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11/28/2019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20393" y="2542932"/>
            <a:ext cx="13782767" cy="1880657"/>
          </a:xfrm>
          <a:noFill/>
          <a:ln>
            <a:noFill/>
          </a:ln>
        </p:spPr>
        <p:style>
          <a:lnRef idx="2">
            <a:schemeClr val="accent1">
              <a:shade val="50000"/>
            </a:schemeClr>
          </a:lnRef>
          <a:fillRef idx="1">
            <a:schemeClr val="accent1"/>
          </a:fillRef>
          <a:effectRef idx="0">
            <a:schemeClr val="accent1"/>
          </a:effectRef>
          <a:fontRef idx="none"/>
        </p:style>
        <p:txBody>
          <a:bodyPr anchor="t">
            <a:noAutofit/>
          </a:bodyPr>
          <a:lstStyle>
            <a:lvl1pPr algn="l">
              <a:lnSpc>
                <a:spcPct val="100000"/>
              </a:lnSpc>
              <a:defRPr sz="5589" b="1">
                <a:solidFill>
                  <a:schemeClr val="accent2"/>
                </a:solidFill>
                <a:latin typeface="Myriad Pro" charset="0"/>
                <a:ea typeface="Myriad Pro" charset="0"/>
                <a:cs typeface="Myriad Pro" charset="0"/>
              </a:defRPr>
            </a:lvl1pPr>
          </a:lstStyle>
          <a:p>
            <a:r>
              <a:rPr lang="en-US" dirty="0"/>
              <a:t>RAIL BALTICA –</a:t>
            </a:r>
            <a:br>
              <a:rPr lang="en-US" dirty="0"/>
            </a:br>
            <a:r>
              <a:rPr lang="en-US" dirty="0"/>
              <a:t>PROJECT OF THE CENTURY</a:t>
            </a:r>
          </a:p>
        </p:txBody>
      </p:sp>
      <p:sp>
        <p:nvSpPr>
          <p:cNvPr id="4" name="Text Placeholder 3"/>
          <p:cNvSpPr>
            <a:spLocks noGrp="1"/>
          </p:cNvSpPr>
          <p:nvPr>
            <p:ph type="body" sz="quarter" idx="13" hasCustomPrompt="1"/>
          </p:nvPr>
        </p:nvSpPr>
        <p:spPr>
          <a:xfrm>
            <a:off x="1620389" y="5393346"/>
            <a:ext cx="6324261" cy="1390122"/>
          </a:xfrm>
        </p:spPr>
        <p:txBody>
          <a:bodyPr>
            <a:normAutofit/>
          </a:bodyPr>
          <a:lstStyle>
            <a:lvl1pPr marL="0" indent="0">
              <a:lnSpc>
                <a:spcPct val="100000"/>
              </a:lnSpc>
              <a:spcBef>
                <a:spcPts val="0"/>
              </a:spcBef>
              <a:buNone/>
              <a:defRPr sz="2795" b="0" baseline="0">
                <a:solidFill>
                  <a:schemeClr val="tx2"/>
                </a:solidFill>
                <a:latin typeface="Myriad Pro"/>
                <a:cs typeface="Myriad Pro"/>
              </a:defRPr>
            </a:lvl1pPr>
          </a:lstStyle>
          <a:p>
            <a:pPr lvl="0"/>
            <a:r>
              <a:rPr lang="en-US" dirty="0"/>
              <a:t>Chairperson</a:t>
            </a:r>
            <a:r>
              <a:rPr lang="en-US"/>
              <a:t>, Management board </a:t>
            </a:r>
            <a:endParaRPr lang="en-US" dirty="0"/>
          </a:p>
          <a:p>
            <a:pPr lvl="0"/>
            <a:r>
              <a:rPr lang="en-US" dirty="0"/>
              <a:t>RB Rail</a:t>
            </a:r>
          </a:p>
        </p:txBody>
      </p:sp>
      <p:sp>
        <p:nvSpPr>
          <p:cNvPr id="7" name="Text Placeholder 6"/>
          <p:cNvSpPr>
            <a:spLocks noGrp="1"/>
          </p:cNvSpPr>
          <p:nvPr>
            <p:ph type="body" sz="quarter" idx="14" hasCustomPrompt="1"/>
          </p:nvPr>
        </p:nvSpPr>
        <p:spPr>
          <a:xfrm>
            <a:off x="1620389" y="4890647"/>
            <a:ext cx="5327100" cy="629937"/>
          </a:xfrm>
        </p:spPr>
        <p:txBody>
          <a:bodyPr>
            <a:normAutofit/>
          </a:bodyPr>
          <a:lstStyle>
            <a:lvl1pPr marL="0" indent="0">
              <a:lnSpc>
                <a:spcPct val="100000"/>
              </a:lnSpc>
              <a:spcBef>
                <a:spcPts val="0"/>
              </a:spcBef>
              <a:buNone/>
              <a:defRPr sz="2795" b="1" baseline="0">
                <a:solidFill>
                  <a:schemeClr val="tx2"/>
                </a:solidFill>
                <a:latin typeface="Myriad Pro"/>
                <a:cs typeface="Myriad Pro"/>
              </a:defRPr>
            </a:lvl1pPr>
          </a:lstStyle>
          <a:p>
            <a:pPr lvl="0"/>
            <a:r>
              <a:rPr lang="lv-LV"/>
              <a:t>Baiba A. </a:t>
            </a:r>
            <a:r>
              <a:rPr lang="lv-LV" dirty="0"/>
              <a:t>Rubesa</a:t>
            </a:r>
            <a:endParaRPr lang="en-US" dirty="0"/>
          </a:p>
        </p:txBody>
      </p:sp>
      <p:sp>
        <p:nvSpPr>
          <p:cNvPr id="9" name="Text Placeholder 8"/>
          <p:cNvSpPr>
            <a:spLocks noGrp="1"/>
          </p:cNvSpPr>
          <p:nvPr>
            <p:ph type="body" sz="quarter" idx="15" hasCustomPrompt="1"/>
          </p:nvPr>
        </p:nvSpPr>
        <p:spPr>
          <a:xfrm>
            <a:off x="1620388" y="6987469"/>
            <a:ext cx="4519874" cy="677258"/>
          </a:xfrm>
        </p:spPr>
        <p:txBody>
          <a:bodyPr>
            <a:normAutofit/>
          </a:bodyPr>
          <a:lstStyle>
            <a:lvl1pPr marL="0" indent="0">
              <a:lnSpc>
                <a:spcPct val="100000"/>
              </a:lnSpc>
              <a:spcBef>
                <a:spcPts val="0"/>
              </a:spcBef>
              <a:buNone/>
              <a:defRPr sz="2795" baseline="0">
                <a:solidFill>
                  <a:schemeClr val="bg2"/>
                </a:solidFill>
                <a:latin typeface="Myriad Pro"/>
                <a:cs typeface="Myriad Pro"/>
              </a:defRPr>
            </a:lvl1pPr>
          </a:lstStyle>
          <a:p>
            <a:pPr lvl="0"/>
            <a:r>
              <a:rPr lang="en-US"/>
              <a:t>March 30, </a:t>
            </a:r>
            <a:r>
              <a:rPr lang="en-US" dirty="0"/>
              <a:t>2017</a:t>
            </a:r>
          </a:p>
        </p:txBody>
      </p:sp>
    </p:spTree>
    <p:extLst>
      <p:ext uri="{BB962C8B-B14F-4D97-AF65-F5344CB8AC3E}">
        <p14:creationId xmlns:p14="http://schemas.microsoft.com/office/powerpoint/2010/main" val="2688201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20393" y="2542932"/>
            <a:ext cx="13782767" cy="1880657"/>
          </a:xfrm>
          <a:noFill/>
          <a:ln>
            <a:noFill/>
          </a:ln>
        </p:spPr>
        <p:style>
          <a:lnRef idx="2">
            <a:schemeClr val="accent1">
              <a:shade val="50000"/>
            </a:schemeClr>
          </a:lnRef>
          <a:fillRef idx="1">
            <a:schemeClr val="accent1"/>
          </a:fillRef>
          <a:effectRef idx="0">
            <a:schemeClr val="accent1"/>
          </a:effectRef>
          <a:fontRef idx="none"/>
        </p:style>
        <p:txBody>
          <a:bodyPr anchor="t">
            <a:noAutofit/>
          </a:bodyPr>
          <a:lstStyle>
            <a:lvl1pPr algn="l">
              <a:lnSpc>
                <a:spcPct val="100000"/>
              </a:lnSpc>
              <a:defRPr sz="5589" b="1">
                <a:solidFill>
                  <a:schemeClr val="accent2"/>
                </a:solidFill>
                <a:latin typeface="Myriad Pro" charset="0"/>
                <a:ea typeface="Myriad Pro" charset="0"/>
                <a:cs typeface="Myriad Pro" charset="0"/>
              </a:defRPr>
            </a:lvl1pPr>
          </a:lstStyle>
          <a:p>
            <a:r>
              <a:rPr lang="en-US"/>
              <a:t>RAIL BALTICA –</a:t>
            </a:r>
            <a:br>
              <a:rPr lang="en-US"/>
            </a:br>
            <a:r>
              <a:rPr lang="en-US"/>
              <a:t>PROJECT OF THE CENTURY</a:t>
            </a:r>
          </a:p>
        </p:txBody>
      </p:sp>
      <p:sp>
        <p:nvSpPr>
          <p:cNvPr id="4" name="Text Placeholder 3"/>
          <p:cNvSpPr>
            <a:spLocks noGrp="1"/>
          </p:cNvSpPr>
          <p:nvPr>
            <p:ph type="body" sz="quarter" idx="13" hasCustomPrompt="1"/>
          </p:nvPr>
        </p:nvSpPr>
        <p:spPr>
          <a:xfrm>
            <a:off x="1620389" y="5393346"/>
            <a:ext cx="6324261" cy="1390122"/>
          </a:xfrm>
        </p:spPr>
        <p:txBody>
          <a:bodyPr>
            <a:normAutofit/>
          </a:bodyPr>
          <a:lstStyle>
            <a:lvl1pPr marL="0" indent="0">
              <a:lnSpc>
                <a:spcPct val="100000"/>
              </a:lnSpc>
              <a:spcBef>
                <a:spcPts val="0"/>
              </a:spcBef>
              <a:buNone/>
              <a:defRPr sz="2795" b="0" baseline="0">
                <a:solidFill>
                  <a:schemeClr val="tx2"/>
                </a:solidFill>
                <a:latin typeface="Myriad Pro"/>
                <a:cs typeface="Myriad Pro"/>
              </a:defRPr>
            </a:lvl1pPr>
          </a:lstStyle>
          <a:p>
            <a:pPr lvl="0"/>
            <a:r>
              <a:rPr lang="en-US"/>
              <a:t>Chairperson, Management board </a:t>
            </a:r>
          </a:p>
          <a:p>
            <a:pPr lvl="0"/>
            <a:r>
              <a:rPr lang="en-US"/>
              <a:t>RB Rail</a:t>
            </a:r>
          </a:p>
        </p:txBody>
      </p:sp>
      <p:sp>
        <p:nvSpPr>
          <p:cNvPr id="7" name="Text Placeholder 6"/>
          <p:cNvSpPr>
            <a:spLocks noGrp="1"/>
          </p:cNvSpPr>
          <p:nvPr>
            <p:ph type="body" sz="quarter" idx="14" hasCustomPrompt="1"/>
          </p:nvPr>
        </p:nvSpPr>
        <p:spPr>
          <a:xfrm>
            <a:off x="1620389" y="4890647"/>
            <a:ext cx="5327100" cy="629937"/>
          </a:xfrm>
        </p:spPr>
        <p:txBody>
          <a:bodyPr>
            <a:normAutofit/>
          </a:bodyPr>
          <a:lstStyle>
            <a:lvl1pPr marL="0" indent="0">
              <a:lnSpc>
                <a:spcPct val="100000"/>
              </a:lnSpc>
              <a:spcBef>
                <a:spcPts val="0"/>
              </a:spcBef>
              <a:buNone/>
              <a:defRPr sz="2795" b="1" baseline="0">
                <a:solidFill>
                  <a:schemeClr val="tx2"/>
                </a:solidFill>
                <a:latin typeface="Myriad Pro"/>
                <a:cs typeface="Myriad Pro"/>
              </a:defRPr>
            </a:lvl1pPr>
          </a:lstStyle>
          <a:p>
            <a:pPr lvl="0"/>
            <a:r>
              <a:rPr lang="lv-LV"/>
              <a:t>Baiba A. Rubesa</a:t>
            </a:r>
            <a:endParaRPr lang="en-US"/>
          </a:p>
        </p:txBody>
      </p:sp>
      <p:sp>
        <p:nvSpPr>
          <p:cNvPr id="9" name="Text Placeholder 8"/>
          <p:cNvSpPr>
            <a:spLocks noGrp="1"/>
          </p:cNvSpPr>
          <p:nvPr>
            <p:ph type="body" sz="quarter" idx="15" hasCustomPrompt="1"/>
          </p:nvPr>
        </p:nvSpPr>
        <p:spPr>
          <a:xfrm>
            <a:off x="1620388" y="6987469"/>
            <a:ext cx="4519874" cy="677258"/>
          </a:xfrm>
        </p:spPr>
        <p:txBody>
          <a:bodyPr>
            <a:normAutofit/>
          </a:bodyPr>
          <a:lstStyle>
            <a:lvl1pPr marL="0" indent="0">
              <a:lnSpc>
                <a:spcPct val="100000"/>
              </a:lnSpc>
              <a:spcBef>
                <a:spcPts val="0"/>
              </a:spcBef>
              <a:buNone/>
              <a:defRPr sz="2795" baseline="0">
                <a:solidFill>
                  <a:schemeClr val="bg2"/>
                </a:solidFill>
                <a:latin typeface="Myriad Pro"/>
                <a:cs typeface="Myriad Pro"/>
              </a:defRPr>
            </a:lvl1pPr>
          </a:lstStyle>
          <a:p>
            <a:pPr lvl="0"/>
            <a:r>
              <a:rPr lang="en-US"/>
              <a:t>March 30, 2017</a:t>
            </a:r>
          </a:p>
        </p:txBody>
      </p:sp>
    </p:spTree>
    <p:extLst>
      <p:ext uri="{BB962C8B-B14F-4D97-AF65-F5344CB8AC3E}">
        <p14:creationId xmlns:p14="http://schemas.microsoft.com/office/powerpoint/2010/main" val="2835225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92643" y="923933"/>
            <a:ext cx="13868425" cy="985347"/>
          </a:xfrm>
        </p:spPr>
        <p:txBody>
          <a:bodyPr anchor="t">
            <a:normAutofit/>
          </a:bodyPr>
          <a:lstStyle>
            <a:lvl1pPr>
              <a:defRPr sz="4658" b="1">
                <a:solidFill>
                  <a:schemeClr val="accent2"/>
                </a:solidFill>
                <a:latin typeface="Myriad Pro" charset="0"/>
                <a:ea typeface="Myriad Pro" charset="0"/>
                <a:cs typeface="Myriad Pro" charset="0"/>
              </a:defRPr>
            </a:lvl1pPr>
          </a:lstStyle>
          <a:p>
            <a:r>
              <a:rPr lang="lv-LV" err="1"/>
              <a:t>Title</a:t>
            </a:r>
            <a:r>
              <a:rPr lang="lv-LV"/>
              <a:t> 1</a:t>
            </a:r>
            <a:endParaRPr lang="en-US"/>
          </a:p>
        </p:txBody>
      </p:sp>
      <p:sp>
        <p:nvSpPr>
          <p:cNvPr id="3" name="Content Placeholder 2"/>
          <p:cNvSpPr>
            <a:spLocks noGrp="1"/>
          </p:cNvSpPr>
          <p:nvPr>
            <p:ph idx="1" hasCustomPrompt="1"/>
          </p:nvPr>
        </p:nvSpPr>
        <p:spPr>
          <a:xfrm>
            <a:off x="1592643" y="1925037"/>
            <a:ext cx="13868425" cy="4399953"/>
          </a:xfrm>
        </p:spPr>
        <p:txBody>
          <a:bodyPr>
            <a:normAutofit/>
          </a:bodyPr>
          <a:lstStyle>
            <a:lvl1pPr marL="0" indent="-335340">
              <a:lnSpc>
                <a:spcPct val="100000"/>
              </a:lnSpc>
              <a:spcBef>
                <a:spcPts val="1863"/>
              </a:spcBef>
              <a:buFontTx/>
              <a:buBlip>
                <a:blip r:embed="rId3"/>
              </a:buBlip>
              <a:defRPr sz="2795">
                <a:latin typeface="Myriad Pro" charset="0"/>
                <a:ea typeface="Myriad Pro" charset="0"/>
                <a:cs typeface="Myriad Pro" charset="0"/>
              </a:defRPr>
            </a:lvl1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volutpat</a:t>
            </a:r>
            <a:r>
              <a:rPr lang="en-US"/>
              <a:t>. </a:t>
            </a:r>
            <a:r>
              <a:rPr lang="en-US" err="1"/>
              <a:t>Ut</a:t>
            </a:r>
            <a:r>
              <a:rPr lang="en-US"/>
              <a:t> </a:t>
            </a:r>
            <a:r>
              <a:rPr lang="en-US" err="1"/>
              <a:t>wisi</a:t>
            </a:r>
            <a:r>
              <a:rPr lang="en-US"/>
              <a:t> </a:t>
            </a:r>
            <a:r>
              <a:rPr lang="en-US" err="1"/>
              <a:t>enim</a:t>
            </a:r>
            <a:r>
              <a:rPr lang="en-US"/>
              <a:t> ad</a:t>
            </a:r>
          </a:p>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volutpat</a:t>
            </a:r>
            <a:r>
              <a:rPr lang="en-US"/>
              <a:t>. </a:t>
            </a:r>
            <a:r>
              <a:rPr lang="en-US" err="1"/>
              <a:t>Ut</a:t>
            </a:r>
            <a:r>
              <a:rPr lang="en-US"/>
              <a:t> </a:t>
            </a:r>
            <a:r>
              <a:rPr lang="en-US" err="1"/>
              <a:t>wisi</a:t>
            </a:r>
            <a:r>
              <a:rPr lang="en-US"/>
              <a:t> </a:t>
            </a:r>
            <a:r>
              <a:rPr lang="en-US" err="1"/>
              <a:t>enim</a:t>
            </a:r>
            <a:r>
              <a:rPr lang="en-US"/>
              <a:t> ad </a:t>
            </a:r>
          </a:p>
        </p:txBody>
      </p:sp>
      <p:sp>
        <p:nvSpPr>
          <p:cNvPr id="6" name="Slide Number Placeholder 5"/>
          <p:cNvSpPr>
            <a:spLocks noGrp="1"/>
          </p:cNvSpPr>
          <p:nvPr>
            <p:ph type="sldNum" sz="quarter" idx="12"/>
          </p:nvPr>
        </p:nvSpPr>
        <p:spPr>
          <a:xfrm>
            <a:off x="11614873" y="8349905"/>
            <a:ext cx="3846195" cy="463783"/>
          </a:xfrm>
        </p:spPr>
        <p:txBody>
          <a:bodyPr/>
          <a:lstStyle>
            <a:lvl1pPr>
              <a:defRPr sz="1863">
                <a:latin typeface="Myriad Pro" charset="0"/>
                <a:ea typeface="Myriad Pro" charset="0"/>
                <a:cs typeface="Myriad Pro" charset="0"/>
              </a:defRPr>
            </a:lvl1pPr>
          </a:lstStyle>
          <a:p>
            <a:fld id="{FB46EC70-82E4-6749-B503-D86A1E0367C5}" type="slidenum">
              <a:rPr lang="en-US" smtClean="0"/>
              <a:pPr/>
              <a:t>‹#›</a:t>
            </a:fld>
            <a:endParaRPr lang="en-US"/>
          </a:p>
        </p:txBody>
      </p:sp>
    </p:spTree>
    <p:extLst>
      <p:ext uri="{BB962C8B-B14F-4D97-AF65-F5344CB8AC3E}">
        <p14:creationId xmlns:p14="http://schemas.microsoft.com/office/powerpoint/2010/main" val="408669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5322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675788" y="2931248"/>
            <a:ext cx="11748973" cy="1976120"/>
          </a:xfrm>
          <a:prstGeom prst="rect">
            <a:avLst/>
          </a:prstGeom>
        </p:spPr>
        <p:txBody>
          <a:bodyPr wrap="square" lIns="0" tIns="0" rIns="0" bIns="0">
            <a:spAutoFit/>
          </a:bodyPr>
          <a:lstStyle>
            <a:lvl1pPr>
              <a:defRPr sz="6400" b="0" i="0">
                <a:solidFill>
                  <a:schemeClr val="bg1"/>
                </a:solidFill>
                <a:latin typeface="Verdana"/>
                <a:cs typeface="Verdana"/>
              </a:defRPr>
            </a:lvl1pPr>
          </a:lstStyle>
          <a:p>
            <a:endParaRPr/>
          </a:p>
        </p:txBody>
      </p:sp>
      <p:sp>
        <p:nvSpPr>
          <p:cNvPr id="3" name="Holder 3"/>
          <p:cNvSpPr>
            <a:spLocks noGrp="1"/>
          </p:cNvSpPr>
          <p:nvPr>
            <p:ph type="body" idx="1"/>
          </p:nvPr>
        </p:nvSpPr>
        <p:spPr>
          <a:xfrm>
            <a:off x="2675788" y="2931248"/>
            <a:ext cx="11748973" cy="1976120"/>
          </a:xfrm>
          <a:prstGeom prst="rect">
            <a:avLst/>
          </a:prstGeom>
        </p:spPr>
        <p:txBody>
          <a:bodyPr wrap="square" lIns="0" tIns="0" rIns="0" bIns="0">
            <a:spAutoFit/>
          </a:bodyPr>
          <a:lstStyle>
            <a:lvl1pPr>
              <a:defRPr sz="6400" b="0" i="0">
                <a:solidFill>
                  <a:schemeClr val="bg1"/>
                </a:solidFill>
                <a:latin typeface="Verdana"/>
                <a:cs typeface="Verdana"/>
              </a:defRPr>
            </a:lvl1pPr>
          </a:lstStyle>
          <a:p>
            <a:endParaRPr/>
          </a:p>
        </p:txBody>
      </p:sp>
      <p:sp>
        <p:nvSpPr>
          <p:cNvPr id="4" name="Holder 4"/>
          <p:cNvSpPr>
            <a:spLocks noGrp="1"/>
          </p:cNvSpPr>
          <p:nvPr>
            <p:ph type="ftr" sz="quarter" idx="5"/>
          </p:nvPr>
        </p:nvSpPr>
        <p:spPr>
          <a:xfrm>
            <a:off x="5814187" y="8911400"/>
            <a:ext cx="5472176" cy="47910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55027" y="8911400"/>
            <a:ext cx="3933126" cy="47910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11/28/2019</a:t>
            </a:fld>
            <a:endParaRPr lang="en-US"/>
          </a:p>
        </p:txBody>
      </p:sp>
      <p:sp>
        <p:nvSpPr>
          <p:cNvPr id="6" name="Holder 6"/>
          <p:cNvSpPr>
            <a:spLocks noGrp="1"/>
          </p:cNvSpPr>
          <p:nvPr>
            <p:ph type="sldNum" sz="quarter" idx="7"/>
          </p:nvPr>
        </p:nvSpPr>
        <p:spPr>
          <a:xfrm>
            <a:off x="12312396" y="8911400"/>
            <a:ext cx="3933126" cy="47910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80"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75226" y="510161"/>
            <a:ext cx="14743748" cy="1852106"/>
          </a:xfrm>
          <a:prstGeom prst="rect">
            <a:avLst/>
          </a:prstGeom>
        </p:spPr>
        <p:txBody>
          <a:bodyPr vert="horz" lIns="91440" tIns="45720" rIns="91440" bIns="45720" rtlCol="0" anchor="ctr">
            <a:normAutofit/>
          </a:bodyPr>
          <a:lstStyle/>
          <a:p>
            <a:r>
              <a:rPr lang="lv-LV"/>
              <a:t>Click to edit Master title style</a:t>
            </a:r>
            <a:endParaRPr lang="en-US"/>
          </a:p>
        </p:txBody>
      </p:sp>
      <p:sp>
        <p:nvSpPr>
          <p:cNvPr id="3" name="Text Placeholder 2"/>
          <p:cNvSpPr>
            <a:spLocks noGrp="1"/>
          </p:cNvSpPr>
          <p:nvPr>
            <p:ph type="body" idx="1"/>
          </p:nvPr>
        </p:nvSpPr>
        <p:spPr>
          <a:xfrm>
            <a:off x="1175226" y="2550804"/>
            <a:ext cx="14743748" cy="6079787"/>
          </a:xfrm>
          <a:prstGeom prst="rect">
            <a:avLst/>
          </a:prstGeom>
        </p:spPr>
        <p:txBody>
          <a:bodyPr vert="horz" lIns="91440" tIns="45720" rIns="91440" bIns="45720" rtlCol="0">
            <a:normAutofit/>
          </a:body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6" name="Slide Number Placeholder 5"/>
          <p:cNvSpPr>
            <a:spLocks noGrp="1"/>
          </p:cNvSpPr>
          <p:nvPr>
            <p:ph type="sldNum" sz="quarter" idx="4"/>
          </p:nvPr>
        </p:nvSpPr>
        <p:spPr>
          <a:xfrm>
            <a:off x="12072779" y="8881235"/>
            <a:ext cx="3846195" cy="510161"/>
          </a:xfrm>
          <a:prstGeom prst="rect">
            <a:avLst/>
          </a:prstGeom>
        </p:spPr>
        <p:txBody>
          <a:bodyPr vert="horz" lIns="91440" tIns="45720" rIns="91440" bIns="45720" rtlCol="0" anchor="ctr"/>
          <a:lstStyle>
            <a:lvl1pPr algn="r">
              <a:defRPr sz="1677">
                <a:solidFill>
                  <a:schemeClr val="tx1">
                    <a:tint val="75000"/>
                  </a:schemeClr>
                </a:solidFill>
              </a:defRPr>
            </a:lvl1pPr>
          </a:lstStyle>
          <a:p>
            <a:fld id="{FB46EC70-82E4-6749-B503-D86A1E0367C5}" type="slidenum">
              <a:rPr lang="en-US" smtClean="0"/>
              <a:t>‹#›</a:t>
            </a:fld>
            <a:endParaRPr lang="en-US"/>
          </a:p>
        </p:txBody>
      </p:sp>
    </p:spTree>
    <p:extLst>
      <p:ext uri="{BB962C8B-B14F-4D97-AF65-F5344CB8AC3E}">
        <p14:creationId xmlns:p14="http://schemas.microsoft.com/office/powerpoint/2010/main" val="416793415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hdr="0" ftr="0" dt="0"/>
  <p:txStyles>
    <p:titleStyle>
      <a:lvl1pPr algn="l" defTabSz="1277645" rtl="0" eaLnBrk="1" latinLnBrk="0" hangingPunct="1">
        <a:lnSpc>
          <a:spcPct val="90000"/>
        </a:lnSpc>
        <a:spcBef>
          <a:spcPct val="0"/>
        </a:spcBef>
        <a:buNone/>
        <a:defRPr sz="6148" kern="1200">
          <a:solidFill>
            <a:schemeClr val="tx1"/>
          </a:solidFill>
          <a:latin typeface="+mj-lt"/>
          <a:ea typeface="+mj-ea"/>
          <a:cs typeface="+mj-cs"/>
        </a:defRPr>
      </a:lvl1pPr>
    </p:titleStyle>
    <p:bodyStyle>
      <a:lvl1pPr marL="319411" indent="-319411" algn="l" defTabSz="1277645" rtl="0" eaLnBrk="1" latinLnBrk="0" hangingPunct="1">
        <a:lnSpc>
          <a:spcPct val="90000"/>
        </a:lnSpc>
        <a:spcBef>
          <a:spcPts val="1397"/>
        </a:spcBef>
        <a:buFont typeface="Arial" panose="020B0604020202020204" pitchFamily="34" charset="0"/>
        <a:buChar char="•"/>
        <a:defRPr sz="3912" kern="1200">
          <a:solidFill>
            <a:schemeClr val="tx1"/>
          </a:solidFill>
          <a:latin typeface="+mn-lt"/>
          <a:ea typeface="+mn-ea"/>
          <a:cs typeface="+mn-cs"/>
        </a:defRPr>
      </a:lvl1pPr>
      <a:lvl2pPr marL="958234" indent="-319411" algn="l" defTabSz="1277645" rtl="0" eaLnBrk="1" latinLnBrk="0" hangingPunct="1">
        <a:lnSpc>
          <a:spcPct val="90000"/>
        </a:lnSpc>
        <a:spcBef>
          <a:spcPts val="699"/>
        </a:spcBef>
        <a:buFont typeface="Arial" panose="020B0604020202020204" pitchFamily="34" charset="0"/>
        <a:buChar char="•"/>
        <a:defRPr sz="3353" kern="1200">
          <a:solidFill>
            <a:schemeClr val="tx1"/>
          </a:solidFill>
          <a:latin typeface="+mn-lt"/>
          <a:ea typeface="+mn-ea"/>
          <a:cs typeface="+mn-cs"/>
        </a:defRPr>
      </a:lvl2pPr>
      <a:lvl3pPr marL="1597057" indent="-319411" algn="l" defTabSz="1277645" rtl="0" eaLnBrk="1" latinLnBrk="0" hangingPunct="1">
        <a:lnSpc>
          <a:spcPct val="90000"/>
        </a:lnSpc>
        <a:spcBef>
          <a:spcPts val="699"/>
        </a:spcBef>
        <a:buFont typeface="Arial" panose="020B0604020202020204" pitchFamily="34" charset="0"/>
        <a:buChar char="•"/>
        <a:defRPr sz="2795" kern="1200">
          <a:solidFill>
            <a:schemeClr val="tx1"/>
          </a:solidFill>
          <a:latin typeface="+mn-lt"/>
          <a:ea typeface="+mn-ea"/>
          <a:cs typeface="+mn-cs"/>
        </a:defRPr>
      </a:lvl3pPr>
      <a:lvl4pPr marL="2235879"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4pPr>
      <a:lvl5pPr marL="2874702"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5pPr>
      <a:lvl6pPr marL="3513525"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6pPr>
      <a:lvl7pPr marL="4152348"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7pPr>
      <a:lvl8pPr marL="4791170"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8pPr>
      <a:lvl9pPr marL="5429993"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9pPr>
    </p:bodyStyle>
    <p:otherStyle>
      <a:defPPr>
        <a:defRPr lang="en-US"/>
      </a:defPPr>
      <a:lvl1pPr marL="0" algn="l" defTabSz="1277645" rtl="0" eaLnBrk="1" latinLnBrk="0" hangingPunct="1">
        <a:defRPr sz="2515" kern="1200">
          <a:solidFill>
            <a:schemeClr val="tx1"/>
          </a:solidFill>
          <a:latin typeface="+mn-lt"/>
          <a:ea typeface="+mn-ea"/>
          <a:cs typeface="+mn-cs"/>
        </a:defRPr>
      </a:lvl1pPr>
      <a:lvl2pPr marL="638823" algn="l" defTabSz="1277645" rtl="0" eaLnBrk="1" latinLnBrk="0" hangingPunct="1">
        <a:defRPr sz="2515" kern="1200">
          <a:solidFill>
            <a:schemeClr val="tx1"/>
          </a:solidFill>
          <a:latin typeface="+mn-lt"/>
          <a:ea typeface="+mn-ea"/>
          <a:cs typeface="+mn-cs"/>
        </a:defRPr>
      </a:lvl2pPr>
      <a:lvl3pPr marL="1277645" algn="l" defTabSz="1277645" rtl="0" eaLnBrk="1" latinLnBrk="0" hangingPunct="1">
        <a:defRPr sz="2515" kern="1200">
          <a:solidFill>
            <a:schemeClr val="tx1"/>
          </a:solidFill>
          <a:latin typeface="+mn-lt"/>
          <a:ea typeface="+mn-ea"/>
          <a:cs typeface="+mn-cs"/>
        </a:defRPr>
      </a:lvl3pPr>
      <a:lvl4pPr marL="1916468" algn="l" defTabSz="1277645" rtl="0" eaLnBrk="1" latinLnBrk="0" hangingPunct="1">
        <a:defRPr sz="2515" kern="1200">
          <a:solidFill>
            <a:schemeClr val="tx1"/>
          </a:solidFill>
          <a:latin typeface="+mn-lt"/>
          <a:ea typeface="+mn-ea"/>
          <a:cs typeface="+mn-cs"/>
        </a:defRPr>
      </a:lvl4pPr>
      <a:lvl5pPr marL="2555291" algn="l" defTabSz="1277645" rtl="0" eaLnBrk="1" latinLnBrk="0" hangingPunct="1">
        <a:defRPr sz="2515" kern="1200">
          <a:solidFill>
            <a:schemeClr val="tx1"/>
          </a:solidFill>
          <a:latin typeface="+mn-lt"/>
          <a:ea typeface="+mn-ea"/>
          <a:cs typeface="+mn-cs"/>
        </a:defRPr>
      </a:lvl5pPr>
      <a:lvl6pPr marL="3194114" algn="l" defTabSz="1277645" rtl="0" eaLnBrk="1" latinLnBrk="0" hangingPunct="1">
        <a:defRPr sz="2515" kern="1200">
          <a:solidFill>
            <a:schemeClr val="tx1"/>
          </a:solidFill>
          <a:latin typeface="+mn-lt"/>
          <a:ea typeface="+mn-ea"/>
          <a:cs typeface="+mn-cs"/>
        </a:defRPr>
      </a:lvl6pPr>
      <a:lvl7pPr marL="3832936" algn="l" defTabSz="1277645" rtl="0" eaLnBrk="1" latinLnBrk="0" hangingPunct="1">
        <a:defRPr sz="2515" kern="1200">
          <a:solidFill>
            <a:schemeClr val="tx1"/>
          </a:solidFill>
          <a:latin typeface="+mn-lt"/>
          <a:ea typeface="+mn-ea"/>
          <a:cs typeface="+mn-cs"/>
        </a:defRPr>
      </a:lvl7pPr>
      <a:lvl8pPr marL="4471759" algn="l" defTabSz="1277645" rtl="0" eaLnBrk="1" latinLnBrk="0" hangingPunct="1">
        <a:defRPr sz="2515" kern="1200">
          <a:solidFill>
            <a:schemeClr val="tx1"/>
          </a:solidFill>
          <a:latin typeface="+mn-lt"/>
          <a:ea typeface="+mn-ea"/>
          <a:cs typeface="+mn-cs"/>
        </a:defRPr>
      </a:lvl8pPr>
      <a:lvl9pPr marL="5110582" algn="l" defTabSz="1277645" rtl="0" eaLnBrk="1" latinLnBrk="0" hangingPunct="1">
        <a:defRPr sz="251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75226" y="510162"/>
            <a:ext cx="14743748" cy="1852106"/>
          </a:xfrm>
          <a:prstGeom prst="rect">
            <a:avLst/>
          </a:prstGeom>
        </p:spPr>
        <p:txBody>
          <a:bodyPr vert="horz" lIns="91440" tIns="45720" rIns="91440" bIns="45720" rtlCol="0" anchor="ctr">
            <a:normAutofit/>
          </a:bodyPr>
          <a:lstStyle/>
          <a:p>
            <a:r>
              <a:rPr lang="lv-LV"/>
              <a:t>Click to edit Master title style</a:t>
            </a:r>
            <a:endParaRPr lang="en-US" dirty="0"/>
          </a:p>
        </p:txBody>
      </p:sp>
      <p:sp>
        <p:nvSpPr>
          <p:cNvPr id="3" name="Text Placeholder 2"/>
          <p:cNvSpPr>
            <a:spLocks noGrp="1"/>
          </p:cNvSpPr>
          <p:nvPr>
            <p:ph type="body" idx="1"/>
          </p:nvPr>
        </p:nvSpPr>
        <p:spPr>
          <a:xfrm>
            <a:off x="1175226" y="2550804"/>
            <a:ext cx="14743748" cy="6079788"/>
          </a:xfrm>
          <a:prstGeom prst="rect">
            <a:avLst/>
          </a:prstGeom>
        </p:spPr>
        <p:txBody>
          <a:bodyPr vert="horz" lIns="91440" tIns="45720" rIns="91440" bIns="45720" rtlCol="0">
            <a:normAutofit/>
          </a:body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dirty="0"/>
          </a:p>
        </p:txBody>
      </p:sp>
      <p:sp>
        <p:nvSpPr>
          <p:cNvPr id="6" name="Slide Number Placeholder 5"/>
          <p:cNvSpPr>
            <a:spLocks noGrp="1"/>
          </p:cNvSpPr>
          <p:nvPr>
            <p:ph type="sldNum" sz="quarter" idx="4"/>
          </p:nvPr>
        </p:nvSpPr>
        <p:spPr>
          <a:xfrm>
            <a:off x="12072779" y="8881235"/>
            <a:ext cx="3846195" cy="510161"/>
          </a:xfrm>
          <a:prstGeom prst="rect">
            <a:avLst/>
          </a:prstGeom>
        </p:spPr>
        <p:txBody>
          <a:bodyPr vert="horz" lIns="91440" tIns="45720" rIns="91440" bIns="45720" rtlCol="0" anchor="ctr"/>
          <a:lstStyle>
            <a:lvl1pPr algn="r">
              <a:defRPr sz="1677">
                <a:solidFill>
                  <a:schemeClr val="tx1">
                    <a:tint val="75000"/>
                  </a:schemeClr>
                </a:solidFill>
              </a:defRPr>
            </a:lvl1pPr>
          </a:lstStyle>
          <a:p>
            <a:fld id="{FB46EC70-82E4-6749-B503-D86A1E0367C5}" type="slidenum">
              <a:rPr lang="en-US" smtClean="0"/>
              <a:t>‹#›</a:t>
            </a:fld>
            <a:endParaRPr lang="en-US"/>
          </a:p>
        </p:txBody>
      </p:sp>
    </p:spTree>
    <p:extLst>
      <p:ext uri="{BB962C8B-B14F-4D97-AF65-F5344CB8AC3E}">
        <p14:creationId xmlns:p14="http://schemas.microsoft.com/office/powerpoint/2010/main" val="291444585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hf hdr="0" ftr="0" dt="0"/>
  <p:txStyles>
    <p:titleStyle>
      <a:lvl1pPr algn="l" defTabSz="1277568" rtl="0" eaLnBrk="1" latinLnBrk="0" hangingPunct="1">
        <a:lnSpc>
          <a:spcPct val="90000"/>
        </a:lnSpc>
        <a:spcBef>
          <a:spcPct val="0"/>
        </a:spcBef>
        <a:buNone/>
        <a:defRPr sz="6148" kern="1200">
          <a:solidFill>
            <a:schemeClr val="tx1"/>
          </a:solidFill>
          <a:latin typeface="+mj-lt"/>
          <a:ea typeface="+mj-ea"/>
          <a:cs typeface="+mj-cs"/>
        </a:defRPr>
      </a:lvl1pPr>
    </p:titleStyle>
    <p:bodyStyle>
      <a:lvl1pPr marL="319392" indent="-319392" algn="l" defTabSz="1277568" rtl="0" eaLnBrk="1" latinLnBrk="0" hangingPunct="1">
        <a:lnSpc>
          <a:spcPct val="90000"/>
        </a:lnSpc>
        <a:spcBef>
          <a:spcPts val="1397"/>
        </a:spcBef>
        <a:buFont typeface="Arial" panose="020B0604020202020204" pitchFamily="34" charset="0"/>
        <a:buChar char="•"/>
        <a:defRPr sz="3912" kern="1200">
          <a:solidFill>
            <a:schemeClr val="tx1"/>
          </a:solidFill>
          <a:latin typeface="+mn-lt"/>
          <a:ea typeface="+mn-ea"/>
          <a:cs typeface="+mn-cs"/>
        </a:defRPr>
      </a:lvl1pPr>
      <a:lvl2pPr marL="958176" indent="-319392" algn="l" defTabSz="1277568" rtl="0" eaLnBrk="1" latinLnBrk="0" hangingPunct="1">
        <a:lnSpc>
          <a:spcPct val="90000"/>
        </a:lnSpc>
        <a:spcBef>
          <a:spcPts val="699"/>
        </a:spcBef>
        <a:buFont typeface="Arial" panose="020B0604020202020204" pitchFamily="34" charset="0"/>
        <a:buChar char="•"/>
        <a:defRPr sz="3353" kern="1200">
          <a:solidFill>
            <a:schemeClr val="tx1"/>
          </a:solidFill>
          <a:latin typeface="+mn-lt"/>
          <a:ea typeface="+mn-ea"/>
          <a:cs typeface="+mn-cs"/>
        </a:defRPr>
      </a:lvl2pPr>
      <a:lvl3pPr marL="1596959" indent="-319392" algn="l" defTabSz="1277568" rtl="0" eaLnBrk="1" latinLnBrk="0" hangingPunct="1">
        <a:lnSpc>
          <a:spcPct val="90000"/>
        </a:lnSpc>
        <a:spcBef>
          <a:spcPts val="699"/>
        </a:spcBef>
        <a:buFont typeface="Arial" panose="020B0604020202020204" pitchFamily="34" charset="0"/>
        <a:buChar char="•"/>
        <a:defRPr sz="2794" kern="1200">
          <a:solidFill>
            <a:schemeClr val="tx1"/>
          </a:solidFill>
          <a:latin typeface="+mn-lt"/>
          <a:ea typeface="+mn-ea"/>
          <a:cs typeface="+mn-cs"/>
        </a:defRPr>
      </a:lvl3pPr>
      <a:lvl4pPr marL="2235744" indent="-319392" algn="l" defTabSz="1277568"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4pPr>
      <a:lvl5pPr marL="2874528" indent="-319392" algn="l" defTabSz="1277568"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5pPr>
      <a:lvl6pPr marL="3513311" indent="-319392" algn="l" defTabSz="1277568"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6pPr>
      <a:lvl7pPr marL="4152096" indent="-319392" algn="l" defTabSz="1277568"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7pPr>
      <a:lvl8pPr marL="4790879" indent="-319392" algn="l" defTabSz="1277568"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8pPr>
      <a:lvl9pPr marL="5429663" indent="-319392" algn="l" defTabSz="1277568"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9pPr>
    </p:bodyStyle>
    <p:otherStyle>
      <a:defPPr>
        <a:defRPr lang="en-US"/>
      </a:defPPr>
      <a:lvl1pPr marL="0" algn="l" defTabSz="1277568" rtl="0" eaLnBrk="1" latinLnBrk="0" hangingPunct="1">
        <a:defRPr sz="2515" kern="1200">
          <a:solidFill>
            <a:schemeClr val="tx1"/>
          </a:solidFill>
          <a:latin typeface="+mn-lt"/>
          <a:ea typeface="+mn-ea"/>
          <a:cs typeface="+mn-cs"/>
        </a:defRPr>
      </a:lvl1pPr>
      <a:lvl2pPr marL="638784" algn="l" defTabSz="1277568" rtl="0" eaLnBrk="1" latinLnBrk="0" hangingPunct="1">
        <a:defRPr sz="2515" kern="1200">
          <a:solidFill>
            <a:schemeClr val="tx1"/>
          </a:solidFill>
          <a:latin typeface="+mn-lt"/>
          <a:ea typeface="+mn-ea"/>
          <a:cs typeface="+mn-cs"/>
        </a:defRPr>
      </a:lvl2pPr>
      <a:lvl3pPr marL="1277568" algn="l" defTabSz="1277568" rtl="0" eaLnBrk="1" latinLnBrk="0" hangingPunct="1">
        <a:defRPr sz="2515" kern="1200">
          <a:solidFill>
            <a:schemeClr val="tx1"/>
          </a:solidFill>
          <a:latin typeface="+mn-lt"/>
          <a:ea typeface="+mn-ea"/>
          <a:cs typeface="+mn-cs"/>
        </a:defRPr>
      </a:lvl3pPr>
      <a:lvl4pPr marL="1916352" algn="l" defTabSz="1277568" rtl="0" eaLnBrk="1" latinLnBrk="0" hangingPunct="1">
        <a:defRPr sz="2515" kern="1200">
          <a:solidFill>
            <a:schemeClr val="tx1"/>
          </a:solidFill>
          <a:latin typeface="+mn-lt"/>
          <a:ea typeface="+mn-ea"/>
          <a:cs typeface="+mn-cs"/>
        </a:defRPr>
      </a:lvl4pPr>
      <a:lvl5pPr marL="2555135" algn="l" defTabSz="1277568" rtl="0" eaLnBrk="1" latinLnBrk="0" hangingPunct="1">
        <a:defRPr sz="2515" kern="1200">
          <a:solidFill>
            <a:schemeClr val="tx1"/>
          </a:solidFill>
          <a:latin typeface="+mn-lt"/>
          <a:ea typeface="+mn-ea"/>
          <a:cs typeface="+mn-cs"/>
        </a:defRPr>
      </a:lvl5pPr>
      <a:lvl6pPr marL="3193920" algn="l" defTabSz="1277568" rtl="0" eaLnBrk="1" latinLnBrk="0" hangingPunct="1">
        <a:defRPr sz="2515" kern="1200">
          <a:solidFill>
            <a:schemeClr val="tx1"/>
          </a:solidFill>
          <a:latin typeface="+mn-lt"/>
          <a:ea typeface="+mn-ea"/>
          <a:cs typeface="+mn-cs"/>
        </a:defRPr>
      </a:lvl6pPr>
      <a:lvl7pPr marL="3832703" algn="l" defTabSz="1277568" rtl="0" eaLnBrk="1" latinLnBrk="0" hangingPunct="1">
        <a:defRPr sz="2515" kern="1200">
          <a:solidFill>
            <a:schemeClr val="tx1"/>
          </a:solidFill>
          <a:latin typeface="+mn-lt"/>
          <a:ea typeface="+mn-ea"/>
          <a:cs typeface="+mn-cs"/>
        </a:defRPr>
      </a:lvl7pPr>
      <a:lvl8pPr marL="4471487" algn="l" defTabSz="1277568" rtl="0" eaLnBrk="1" latinLnBrk="0" hangingPunct="1">
        <a:defRPr sz="2515" kern="1200">
          <a:solidFill>
            <a:schemeClr val="tx1"/>
          </a:solidFill>
          <a:latin typeface="+mn-lt"/>
          <a:ea typeface="+mn-ea"/>
          <a:cs typeface="+mn-cs"/>
        </a:defRPr>
      </a:lvl8pPr>
      <a:lvl9pPr marL="5110272" algn="l" defTabSz="1277568" rtl="0" eaLnBrk="1" latinLnBrk="0" hangingPunct="1">
        <a:defRPr sz="25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t-EE" sz="5590" dirty="0">
                <a:solidFill>
                  <a:schemeClr val="tx2"/>
                </a:solidFill>
                <a:ea typeface="+mn-ea"/>
              </a:rPr>
              <a:t>Rail Baltica rahvusvaheline kontekst.</a:t>
            </a:r>
            <a:br>
              <a:rPr lang="et-EE" sz="5590" dirty="0">
                <a:solidFill>
                  <a:schemeClr val="tx2"/>
                </a:solidFill>
                <a:ea typeface="+mn-ea"/>
              </a:rPr>
            </a:br>
            <a:r>
              <a:rPr lang="et-EE" sz="5590" dirty="0">
                <a:solidFill>
                  <a:schemeClr val="tx2"/>
                </a:solidFill>
                <a:ea typeface="+mn-ea"/>
              </a:rPr>
              <a:t>Rail Baltica aastal 2050.</a:t>
            </a:r>
            <a:endParaRPr lang="en-US" sz="5590" dirty="0">
              <a:solidFill>
                <a:schemeClr val="tx2"/>
              </a:solidFill>
              <a:latin typeface="Myriad Pro"/>
              <a:ea typeface="+mn-ea"/>
            </a:endParaRPr>
          </a:p>
        </p:txBody>
      </p:sp>
      <p:sp>
        <p:nvSpPr>
          <p:cNvPr id="3" name="Text Placeholder 2"/>
          <p:cNvSpPr>
            <a:spLocks noGrp="1"/>
          </p:cNvSpPr>
          <p:nvPr>
            <p:ph type="body" sz="quarter" idx="13"/>
          </p:nvPr>
        </p:nvSpPr>
        <p:spPr>
          <a:xfrm>
            <a:off x="1620389" y="5393346"/>
            <a:ext cx="7688711" cy="1390122"/>
          </a:xfrm>
        </p:spPr>
        <p:txBody>
          <a:bodyPr>
            <a:normAutofit/>
          </a:bodyPr>
          <a:lstStyle/>
          <a:p>
            <a:r>
              <a:rPr lang="et-EE" dirty="0"/>
              <a:t>Rail Balticu koordinaator</a:t>
            </a:r>
          </a:p>
          <a:p>
            <a:r>
              <a:rPr lang="et-EE" dirty="0"/>
              <a:t>Majandus- ja kommunikatsiooniministeerium</a:t>
            </a:r>
            <a:endParaRPr lang="en-US" dirty="0"/>
          </a:p>
        </p:txBody>
      </p:sp>
      <p:sp>
        <p:nvSpPr>
          <p:cNvPr id="4" name="Text Placeholder 3"/>
          <p:cNvSpPr>
            <a:spLocks noGrp="1"/>
          </p:cNvSpPr>
          <p:nvPr>
            <p:ph type="body" sz="quarter" idx="14"/>
          </p:nvPr>
        </p:nvSpPr>
        <p:spPr/>
        <p:txBody>
          <a:bodyPr/>
          <a:lstStyle/>
          <a:p>
            <a:r>
              <a:rPr lang="et-EE" dirty="0"/>
              <a:t>Kristjan Kaunissaare</a:t>
            </a:r>
            <a:endParaRPr lang="en-US" dirty="0"/>
          </a:p>
        </p:txBody>
      </p:sp>
      <p:sp>
        <p:nvSpPr>
          <p:cNvPr id="5" name="Text Placeholder 4"/>
          <p:cNvSpPr>
            <a:spLocks noGrp="1"/>
          </p:cNvSpPr>
          <p:nvPr>
            <p:ph type="body" sz="quarter" idx="15"/>
          </p:nvPr>
        </p:nvSpPr>
        <p:spPr/>
        <p:txBody>
          <a:bodyPr>
            <a:normAutofit/>
          </a:bodyPr>
          <a:lstStyle/>
          <a:p>
            <a:r>
              <a:rPr lang="et-EE" dirty="0"/>
              <a:t>29. november 2019</a:t>
            </a:r>
            <a:endParaRPr lang="en-US" dirty="0"/>
          </a:p>
        </p:txBody>
      </p:sp>
    </p:spTree>
    <p:extLst>
      <p:ext uri="{BB962C8B-B14F-4D97-AF65-F5344CB8AC3E}">
        <p14:creationId xmlns:p14="http://schemas.microsoft.com/office/powerpoint/2010/main" val="241779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su kohatäide 7">
            <a:extLst>
              <a:ext uri="{FF2B5EF4-FFF2-40B4-BE49-F238E27FC236}">
                <a16:creationId xmlns:a16="http://schemas.microsoft.com/office/drawing/2014/main" id="{A5731E0A-0432-4FB8-896E-D9024ADE73F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3288"/>
            <a:ext cx="17094200" cy="9578862"/>
          </a:xfrm>
          <a:effectLst>
            <a:glow rad="228600">
              <a:schemeClr val="accent6">
                <a:satMod val="175000"/>
                <a:alpha val="40000"/>
              </a:schemeClr>
            </a:glow>
            <a:outerShdw blurRad="50800" dist="50800" dir="5400000" algn="ctr" rotWithShape="0">
              <a:srgbClr val="000000">
                <a:alpha val="22000"/>
              </a:srgbClr>
            </a:outerShdw>
          </a:effectLst>
        </p:spPr>
      </p:pic>
      <p:sp>
        <p:nvSpPr>
          <p:cNvPr id="4" name="Slaidinumbri kohatäide 3">
            <a:extLst>
              <a:ext uri="{FF2B5EF4-FFF2-40B4-BE49-F238E27FC236}">
                <a16:creationId xmlns:a16="http://schemas.microsoft.com/office/drawing/2014/main" id="{2BD6EE8A-C665-480B-B43D-62FEEF8325B3}"/>
              </a:ext>
            </a:extLst>
          </p:cNvPr>
          <p:cNvSpPr>
            <a:spLocks noGrp="1"/>
          </p:cNvSpPr>
          <p:nvPr>
            <p:ph type="sldNum" sz="quarter" idx="12"/>
          </p:nvPr>
        </p:nvSpPr>
        <p:spPr/>
        <p:txBody>
          <a:bodyPr/>
          <a:lstStyle/>
          <a:p>
            <a:fld id="{FB46EC70-82E4-6749-B503-D86A1E0367C5}" type="slidenum">
              <a:rPr lang="en-US" smtClean="0"/>
              <a:pPr/>
              <a:t>10</a:t>
            </a:fld>
            <a:endParaRPr lang="en-US"/>
          </a:p>
        </p:txBody>
      </p:sp>
      <p:sp>
        <p:nvSpPr>
          <p:cNvPr id="5" name="object 3">
            <a:extLst>
              <a:ext uri="{FF2B5EF4-FFF2-40B4-BE49-F238E27FC236}">
                <a16:creationId xmlns:a16="http://schemas.microsoft.com/office/drawing/2014/main" id="{07AB77B7-1624-484A-8CA2-77BA106CEBB9}"/>
              </a:ext>
            </a:extLst>
          </p:cNvPr>
          <p:cNvSpPr txBox="1">
            <a:spLocks noGrp="1"/>
          </p:cNvSpPr>
          <p:nvPr>
            <p:ph type="title"/>
          </p:nvPr>
        </p:nvSpPr>
        <p:spPr>
          <a:xfrm>
            <a:off x="960821" y="796506"/>
            <a:ext cx="13868425" cy="851515"/>
          </a:xfrm>
          <a:prstGeom prst="rect">
            <a:avLst/>
          </a:prstGeom>
        </p:spPr>
        <p:txBody>
          <a:bodyPr vert="horz" wrap="square" lIns="0" tIns="109220" rIns="0" bIns="0" rtlCol="0">
            <a:spAutoFit/>
          </a:bodyPr>
          <a:lstStyle/>
          <a:p>
            <a:pPr marL="12700" marR="5080">
              <a:lnSpc>
                <a:spcPts val="6300"/>
              </a:lnSpc>
              <a:spcBef>
                <a:spcPts val="860"/>
              </a:spcBef>
            </a:pPr>
            <a:r>
              <a:rPr lang="et-EE" sz="4600" b="1" dirty="0">
                <a:solidFill>
                  <a:schemeClr val="accent6"/>
                </a:solidFill>
                <a:latin typeface="Myriad Pro" panose="020B0503030403020204"/>
              </a:rPr>
              <a:t>Pärnu eesmärgid 2035+</a:t>
            </a:r>
            <a:endParaRPr sz="4600" b="1" dirty="0">
              <a:solidFill>
                <a:schemeClr val="accent6"/>
              </a:solidFill>
              <a:latin typeface="Myriad Pro" panose="020B0503030403020204"/>
            </a:endParaRPr>
          </a:p>
        </p:txBody>
      </p:sp>
      <p:sp>
        <p:nvSpPr>
          <p:cNvPr id="6" name="Rectangle 5">
            <a:extLst>
              <a:ext uri="{FF2B5EF4-FFF2-40B4-BE49-F238E27FC236}">
                <a16:creationId xmlns:a16="http://schemas.microsoft.com/office/drawing/2014/main" id="{B717C0AE-7375-4701-9DA3-11EDE3748EB6}"/>
              </a:ext>
            </a:extLst>
          </p:cNvPr>
          <p:cNvSpPr/>
          <p:nvPr/>
        </p:nvSpPr>
        <p:spPr>
          <a:xfrm>
            <a:off x="774688" y="1918630"/>
            <a:ext cx="16154412" cy="6229911"/>
          </a:xfrm>
          <a:prstGeom prst="rect">
            <a:avLst/>
          </a:prstGeom>
        </p:spPr>
        <p:txBody>
          <a:bodyPr wrap="square">
            <a:spAutoFit/>
          </a:bodyPr>
          <a:lstStyle/>
          <a:p>
            <a:pPr lvl="0" indent="-335320" defTabSz="1277568">
              <a:spcBef>
                <a:spcPts val="1862"/>
              </a:spcBef>
              <a:buBlip>
                <a:blip r:embed="rId4"/>
              </a:buBlip>
            </a:pPr>
            <a:r>
              <a:rPr lang="et-EE" sz="3600" b="1" dirty="0">
                <a:solidFill>
                  <a:srgbClr val="5D5D5D"/>
                </a:solidFill>
                <a:latin typeface="Myriad Pro" panose="020B0503030403020204"/>
              </a:rPr>
              <a:t> </a:t>
            </a:r>
            <a:r>
              <a:rPr lang="et-EE" sz="3600" b="1" dirty="0">
                <a:solidFill>
                  <a:schemeClr val="accent6"/>
                </a:solidFill>
                <a:latin typeface="Myriad Pro" panose="020B0503030403020204"/>
              </a:rPr>
              <a:t>Suurenenud sisseränne maakonda, majanduse areng seeläbi</a:t>
            </a:r>
            <a:endParaRPr lang="et-EE" sz="3600" b="1" dirty="0">
              <a:solidFill>
                <a:schemeClr val="accent6"/>
              </a:solidFill>
            </a:endParaRPr>
          </a:p>
          <a:p>
            <a:pPr lvl="0" indent="-335320" defTabSz="1277568">
              <a:spcBef>
                <a:spcPts val="1862"/>
              </a:spcBef>
              <a:buBlip>
                <a:blip r:embed="rId4"/>
              </a:buBlip>
            </a:pPr>
            <a:r>
              <a:rPr lang="et-EE" sz="3600" b="1" dirty="0">
                <a:solidFill>
                  <a:schemeClr val="accent6"/>
                </a:solidFill>
                <a:latin typeface="Myriad Pro" panose="020B0503030403020204"/>
              </a:rPr>
              <a:t> Turismi hooajalisuse vähenemine</a:t>
            </a:r>
            <a:endParaRPr lang="et-EE" sz="3600" b="1" dirty="0">
              <a:solidFill>
                <a:schemeClr val="accent6"/>
              </a:solidFill>
            </a:endParaRPr>
          </a:p>
          <a:p>
            <a:pPr lvl="0" indent="-335320" defTabSz="1277568">
              <a:spcBef>
                <a:spcPts val="1862"/>
              </a:spcBef>
              <a:buBlip>
                <a:blip r:embed="rId4"/>
              </a:buBlip>
            </a:pPr>
            <a:r>
              <a:rPr lang="et-EE" sz="3600" b="1" dirty="0">
                <a:solidFill>
                  <a:schemeClr val="accent6"/>
                </a:solidFill>
                <a:latin typeface="Myriad Pro" panose="020B0503030403020204"/>
              </a:rPr>
              <a:t> Ahvatlev elukeskkond</a:t>
            </a:r>
          </a:p>
          <a:p>
            <a:pPr lvl="0" indent="-335320" defTabSz="1277568">
              <a:spcBef>
                <a:spcPts val="1862"/>
              </a:spcBef>
              <a:buBlip>
                <a:blip r:embed="rId4"/>
              </a:buBlip>
            </a:pPr>
            <a:endParaRPr lang="et-EE" sz="3600" b="1" dirty="0">
              <a:solidFill>
                <a:schemeClr val="accent6"/>
              </a:solidFill>
            </a:endParaRPr>
          </a:p>
          <a:p>
            <a:pPr lvl="0" indent="-335320" defTabSz="1277568">
              <a:spcBef>
                <a:spcPts val="1862"/>
              </a:spcBef>
              <a:buBlip>
                <a:blip r:embed="rId4"/>
              </a:buBlip>
            </a:pPr>
            <a:endParaRPr lang="et-EE" sz="3600" b="1" dirty="0">
              <a:solidFill>
                <a:schemeClr val="accent6"/>
              </a:solidFill>
            </a:endParaRPr>
          </a:p>
          <a:p>
            <a:pPr lvl="0" indent="-335320" defTabSz="1277568">
              <a:spcBef>
                <a:spcPts val="1862"/>
              </a:spcBef>
              <a:buBlip>
                <a:blip r:embed="rId4"/>
              </a:buBlip>
            </a:pPr>
            <a:endParaRPr lang="et-EE" sz="3600" b="1" dirty="0">
              <a:solidFill>
                <a:schemeClr val="accent6"/>
              </a:solidFill>
            </a:endParaRPr>
          </a:p>
          <a:p>
            <a:pPr lvl="0" indent="-335320" defTabSz="1277568">
              <a:spcBef>
                <a:spcPts val="1862"/>
              </a:spcBef>
              <a:buBlip>
                <a:blip r:embed="rId4"/>
              </a:buBlip>
            </a:pPr>
            <a:endParaRPr lang="et-EE" sz="3600" b="1" dirty="0">
              <a:solidFill>
                <a:schemeClr val="accent6"/>
              </a:solidFill>
            </a:endParaRPr>
          </a:p>
          <a:p>
            <a:pPr lvl="0" indent="-335320" defTabSz="1277568">
              <a:spcBef>
                <a:spcPts val="1862"/>
              </a:spcBef>
              <a:buBlip>
                <a:blip r:embed="rId4"/>
              </a:buBlip>
            </a:pPr>
            <a:r>
              <a:rPr lang="et-EE" sz="3600" b="1" dirty="0">
                <a:solidFill>
                  <a:schemeClr val="accent6"/>
                </a:solidFill>
                <a:latin typeface="Myriad Pro" panose="020B0503030403020204"/>
              </a:rPr>
              <a:t> Kättesaadav, kiire, ohutu, mugav, kestev inimeste ja kaupade liikumine</a:t>
            </a:r>
          </a:p>
        </p:txBody>
      </p:sp>
    </p:spTree>
    <p:extLst>
      <p:ext uri="{BB962C8B-B14F-4D97-AF65-F5344CB8AC3E}">
        <p14:creationId xmlns:p14="http://schemas.microsoft.com/office/powerpoint/2010/main" val="1026502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20FC6942-A7B3-4DE5-BAAA-CDD00A919004}"/>
              </a:ext>
            </a:extLst>
          </p:cNvPr>
          <p:cNvSpPr>
            <a:spLocks noChangeAspect="1" noChangeArrowheads="1" noTextEdit="1"/>
          </p:cNvSpPr>
          <p:nvPr/>
        </p:nvSpPr>
        <p:spPr bwMode="auto">
          <a:xfrm>
            <a:off x="0" y="788988"/>
            <a:ext cx="170942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3" name="AutoShape 7">
            <a:extLst>
              <a:ext uri="{FF2B5EF4-FFF2-40B4-BE49-F238E27FC236}">
                <a16:creationId xmlns:a16="http://schemas.microsoft.com/office/drawing/2014/main" id="{8100DE7F-F133-4E85-8805-B05B56166D0D}"/>
              </a:ext>
            </a:extLst>
          </p:cNvPr>
          <p:cNvSpPr>
            <a:spLocks noChangeAspect="1" noChangeArrowheads="1" noTextEdit="1"/>
          </p:cNvSpPr>
          <p:nvPr/>
        </p:nvSpPr>
        <p:spPr bwMode="auto">
          <a:xfrm>
            <a:off x="546101" y="142875"/>
            <a:ext cx="15621000" cy="92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6" name="Title 1">
            <a:extLst>
              <a:ext uri="{FF2B5EF4-FFF2-40B4-BE49-F238E27FC236}">
                <a16:creationId xmlns:a16="http://schemas.microsoft.com/office/drawing/2014/main" id="{77FAA971-0661-497B-ABF1-24AC16C375B7}"/>
              </a:ext>
            </a:extLst>
          </p:cNvPr>
          <p:cNvSpPr>
            <a:spLocks noGrp="1"/>
          </p:cNvSpPr>
          <p:nvPr>
            <p:ph type="title"/>
          </p:nvPr>
        </p:nvSpPr>
        <p:spPr>
          <a:xfrm>
            <a:off x="698500" y="142875"/>
            <a:ext cx="14325600" cy="882736"/>
          </a:xfrm>
          <a:solidFill>
            <a:schemeClr val="bg2"/>
          </a:solidFill>
        </p:spPr>
        <p:txBody>
          <a:bodyPr>
            <a:normAutofit fontScale="90000"/>
          </a:bodyPr>
          <a:lstStyle/>
          <a:p>
            <a:r>
              <a:rPr lang="et-EE" sz="5100" dirty="0">
                <a:solidFill>
                  <a:srgbClr val="003787"/>
                </a:solidFill>
              </a:rPr>
              <a:t>Turismi arengukava</a:t>
            </a:r>
            <a:br>
              <a:rPr lang="et-EE" sz="2000" dirty="0">
                <a:solidFill>
                  <a:srgbClr val="003787"/>
                </a:solidFill>
              </a:rPr>
            </a:br>
            <a:br>
              <a:rPr lang="et-EE" sz="2000" dirty="0">
                <a:solidFill>
                  <a:srgbClr val="003787"/>
                </a:solidFill>
              </a:rPr>
            </a:br>
            <a:endParaRPr lang="et-EE" dirty="0"/>
          </a:p>
        </p:txBody>
      </p:sp>
      <p:sp>
        <p:nvSpPr>
          <p:cNvPr id="7" name="Title 1">
            <a:extLst>
              <a:ext uri="{FF2B5EF4-FFF2-40B4-BE49-F238E27FC236}">
                <a16:creationId xmlns:a16="http://schemas.microsoft.com/office/drawing/2014/main" id="{B689FB0F-0B32-4F00-8A7A-6B71BE6B5462}"/>
              </a:ext>
            </a:extLst>
          </p:cNvPr>
          <p:cNvSpPr txBox="1">
            <a:spLocks/>
          </p:cNvSpPr>
          <p:nvPr/>
        </p:nvSpPr>
        <p:spPr>
          <a:xfrm>
            <a:off x="698500" y="1655116"/>
            <a:ext cx="15240000" cy="882736"/>
          </a:xfrm>
          <a:prstGeom prst="rect">
            <a:avLst/>
          </a:prstGeom>
          <a:solidFill>
            <a:schemeClr val="bg2"/>
          </a:solidFill>
        </p:spPr>
        <p:txBody>
          <a:bodyPr vert="horz" lIns="91440" tIns="45720" rIns="91440" bIns="45720" rtlCol="0" anchor="t">
            <a:normAutofit fontScale="82500" lnSpcReduction="20000"/>
          </a:bodyPr>
          <a:lstStyle>
            <a:lvl1pPr algn="l" defTabSz="1277568" rtl="0" eaLnBrk="1" latinLnBrk="0" hangingPunct="1">
              <a:lnSpc>
                <a:spcPct val="90000"/>
              </a:lnSpc>
              <a:spcBef>
                <a:spcPct val="0"/>
              </a:spcBef>
              <a:buNone/>
              <a:defRPr sz="4657" b="1" kern="1200">
                <a:solidFill>
                  <a:schemeClr val="accent2"/>
                </a:solidFill>
                <a:latin typeface="Myriad Pro" charset="0"/>
                <a:ea typeface="Myriad Pro" charset="0"/>
                <a:cs typeface="Myriad Pro" charset="0"/>
              </a:defRPr>
            </a:lvl1pPr>
          </a:lstStyle>
          <a:p>
            <a:br>
              <a:rPr lang="et-EE" sz="2000" dirty="0">
                <a:solidFill>
                  <a:srgbClr val="003787"/>
                </a:solidFill>
              </a:rPr>
            </a:br>
            <a:br>
              <a:rPr lang="et-EE" sz="2000" dirty="0">
                <a:solidFill>
                  <a:srgbClr val="003787"/>
                </a:solidFill>
              </a:rPr>
            </a:br>
            <a:endParaRPr lang="et-EE" dirty="0"/>
          </a:p>
        </p:txBody>
      </p:sp>
      <p:sp>
        <p:nvSpPr>
          <p:cNvPr id="2" name="TextBox 1">
            <a:extLst>
              <a:ext uri="{FF2B5EF4-FFF2-40B4-BE49-F238E27FC236}">
                <a16:creationId xmlns:a16="http://schemas.microsoft.com/office/drawing/2014/main" id="{D06B47FD-2CC7-4649-BA64-1650025285E8}"/>
              </a:ext>
            </a:extLst>
          </p:cNvPr>
          <p:cNvSpPr txBox="1"/>
          <p:nvPr/>
        </p:nvSpPr>
        <p:spPr>
          <a:xfrm>
            <a:off x="546101" y="1025611"/>
            <a:ext cx="16001998" cy="6740307"/>
          </a:xfrm>
          <a:prstGeom prst="rect">
            <a:avLst/>
          </a:prstGeom>
          <a:noFill/>
        </p:spPr>
        <p:txBody>
          <a:bodyPr wrap="square" rtlCol="0">
            <a:spAutoFit/>
          </a:bodyPr>
          <a:lstStyle/>
          <a:p>
            <a:pPr marL="285750" indent="-285750">
              <a:buFont typeface="Arial" panose="020B0604020202020204" pitchFamily="34" charset="0"/>
              <a:buChar char="•"/>
            </a:pPr>
            <a:r>
              <a:rPr lang="et-EE" sz="3600" dirty="0"/>
              <a:t>Turism on arenev ja kasvav majandusharu kogu maailmas ning vastavat suundumust toetavad maailma rahvastiku suurenemine ja elatustaseme tõus.</a:t>
            </a:r>
          </a:p>
          <a:p>
            <a:pPr marL="285750" indent="-285750">
              <a:buFont typeface="Arial" panose="020B0604020202020204" pitchFamily="34" charset="0"/>
              <a:buChar char="•"/>
            </a:pPr>
            <a:endParaRPr lang="et-EE" sz="3600" dirty="0"/>
          </a:p>
          <a:p>
            <a:pPr marL="285750" indent="-285750">
              <a:buFont typeface="Arial" panose="020B0604020202020204" pitchFamily="34" charset="0"/>
              <a:buChar char="•"/>
            </a:pPr>
            <a:r>
              <a:rPr lang="et-EE" sz="3600" dirty="0"/>
              <a:t>Transpordiühenduste areng (arvukamad, kiiremad ja odavamad kaugühendused)</a:t>
            </a:r>
          </a:p>
          <a:p>
            <a:pPr marL="285750" indent="-285750">
              <a:buFont typeface="Arial" panose="020B0604020202020204" pitchFamily="34" charset="0"/>
              <a:buChar char="•"/>
            </a:pPr>
            <a:endParaRPr lang="et-EE" sz="3600" dirty="0"/>
          </a:p>
          <a:p>
            <a:pPr marL="285750" indent="-285750">
              <a:buFont typeface="Arial" panose="020B0604020202020204" pitchFamily="34" charset="0"/>
              <a:buChar char="•"/>
            </a:pPr>
            <a:r>
              <a:rPr lang="et-EE" sz="3600" dirty="0"/>
              <a:t>Eestis mõjub hooajalisus, mida kiirete ühendustega parandada saab.</a:t>
            </a:r>
          </a:p>
          <a:p>
            <a:pPr marL="285750" indent="-285750">
              <a:buFont typeface="Arial" panose="020B0604020202020204" pitchFamily="34" charset="0"/>
              <a:buChar char="•"/>
            </a:pPr>
            <a:endParaRPr lang="et-EE" sz="3600" dirty="0"/>
          </a:p>
          <a:p>
            <a:pPr marL="285750" indent="-285750">
              <a:buFont typeface="Arial" panose="020B0604020202020204" pitchFamily="34" charset="0"/>
              <a:buChar char="•"/>
            </a:pPr>
            <a:r>
              <a:rPr lang="et-EE" sz="3600" i="1" dirty="0"/>
              <a:t>Visioon:</a:t>
            </a:r>
            <a:r>
              <a:rPr lang="et-EE" sz="3600" dirty="0"/>
              <a:t> Aastaks 2020 on Eesti turistidele tuntud ja hea mainega Põhjamaade turismisihtkoht, mis pakub meeldejäävat reisielamust ning kust on soovi korral mugav reisida teistesse Läänemere piirkonna riikidesse.</a:t>
            </a:r>
          </a:p>
          <a:p>
            <a:pPr marL="285750" indent="-285750">
              <a:buFont typeface="Arial" panose="020B0604020202020204" pitchFamily="34" charset="0"/>
              <a:buChar char="•"/>
            </a:pPr>
            <a:endParaRPr lang="et-EE" sz="3600" dirty="0"/>
          </a:p>
        </p:txBody>
      </p:sp>
    </p:spTree>
    <p:extLst>
      <p:ext uri="{BB962C8B-B14F-4D97-AF65-F5344CB8AC3E}">
        <p14:creationId xmlns:p14="http://schemas.microsoft.com/office/powerpoint/2010/main" val="2743075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20FC6942-A7B3-4DE5-BAAA-CDD00A919004}"/>
              </a:ext>
            </a:extLst>
          </p:cNvPr>
          <p:cNvSpPr>
            <a:spLocks noChangeAspect="1" noChangeArrowheads="1" noTextEdit="1"/>
          </p:cNvSpPr>
          <p:nvPr/>
        </p:nvSpPr>
        <p:spPr bwMode="auto">
          <a:xfrm>
            <a:off x="0" y="788988"/>
            <a:ext cx="170942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grpSp>
        <p:nvGrpSpPr>
          <p:cNvPr id="11" name="Group 8">
            <a:extLst>
              <a:ext uri="{FF2B5EF4-FFF2-40B4-BE49-F238E27FC236}">
                <a16:creationId xmlns:a16="http://schemas.microsoft.com/office/drawing/2014/main" id="{3FDCEC51-6F4A-49A7-A2A9-06962CC3F357}"/>
              </a:ext>
            </a:extLst>
          </p:cNvPr>
          <p:cNvGrpSpPr>
            <a:grpSpLocks noChangeAspect="1"/>
          </p:cNvGrpSpPr>
          <p:nvPr/>
        </p:nvGrpSpPr>
        <p:grpSpPr bwMode="auto">
          <a:xfrm>
            <a:off x="546101" y="142875"/>
            <a:ext cx="15621000" cy="9296400"/>
            <a:chOff x="2450" y="1267"/>
            <a:chExt cx="5868" cy="3502"/>
          </a:xfrm>
        </p:grpSpPr>
        <p:sp>
          <p:nvSpPr>
            <p:cNvPr id="13" name="AutoShape 7">
              <a:extLst>
                <a:ext uri="{FF2B5EF4-FFF2-40B4-BE49-F238E27FC236}">
                  <a16:creationId xmlns:a16="http://schemas.microsoft.com/office/drawing/2014/main" id="{8100DE7F-F133-4E85-8805-B05B56166D0D}"/>
                </a:ext>
              </a:extLst>
            </p:cNvPr>
            <p:cNvSpPr>
              <a:spLocks noChangeAspect="1" noChangeArrowheads="1" noTextEdit="1"/>
            </p:cNvSpPr>
            <p:nvPr/>
          </p:nvSpPr>
          <p:spPr bwMode="auto">
            <a:xfrm>
              <a:off x="2450" y="1267"/>
              <a:ext cx="5868" cy="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pic>
          <p:nvPicPr>
            <p:cNvPr id="3081" name="Picture 9">
              <a:extLst>
                <a:ext uri="{FF2B5EF4-FFF2-40B4-BE49-F238E27FC236}">
                  <a16:creationId xmlns:a16="http://schemas.microsoft.com/office/drawing/2014/main" id="{1966F833-D0A6-4F61-A507-601761C6C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 y="1267"/>
              <a:ext cx="5874" cy="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1">
            <a:extLst>
              <a:ext uri="{FF2B5EF4-FFF2-40B4-BE49-F238E27FC236}">
                <a16:creationId xmlns:a16="http://schemas.microsoft.com/office/drawing/2014/main" id="{77FAA971-0661-497B-ABF1-24AC16C375B7}"/>
              </a:ext>
            </a:extLst>
          </p:cNvPr>
          <p:cNvSpPr>
            <a:spLocks noGrp="1"/>
          </p:cNvSpPr>
          <p:nvPr>
            <p:ph type="title"/>
          </p:nvPr>
        </p:nvSpPr>
        <p:spPr>
          <a:xfrm>
            <a:off x="698500" y="142875"/>
            <a:ext cx="14325600" cy="882736"/>
          </a:xfrm>
          <a:solidFill>
            <a:schemeClr val="bg2"/>
          </a:solidFill>
        </p:spPr>
        <p:txBody>
          <a:bodyPr>
            <a:normAutofit fontScale="90000"/>
          </a:bodyPr>
          <a:lstStyle/>
          <a:p>
            <a:r>
              <a:rPr lang="et-EE" sz="5100" dirty="0">
                <a:solidFill>
                  <a:srgbClr val="003787"/>
                </a:solidFill>
              </a:rPr>
              <a:t>Kiirrongide ühendusajad</a:t>
            </a:r>
            <a:br>
              <a:rPr lang="et-EE" sz="2000" dirty="0">
                <a:solidFill>
                  <a:srgbClr val="003787"/>
                </a:solidFill>
              </a:rPr>
            </a:br>
            <a:br>
              <a:rPr lang="et-EE" sz="2000" dirty="0">
                <a:solidFill>
                  <a:srgbClr val="003787"/>
                </a:solidFill>
              </a:rPr>
            </a:br>
            <a:endParaRPr lang="et-EE" dirty="0"/>
          </a:p>
        </p:txBody>
      </p:sp>
      <p:sp>
        <p:nvSpPr>
          <p:cNvPr id="7" name="Title 1">
            <a:extLst>
              <a:ext uri="{FF2B5EF4-FFF2-40B4-BE49-F238E27FC236}">
                <a16:creationId xmlns:a16="http://schemas.microsoft.com/office/drawing/2014/main" id="{B689FB0F-0B32-4F00-8A7A-6B71BE6B5462}"/>
              </a:ext>
            </a:extLst>
          </p:cNvPr>
          <p:cNvSpPr txBox="1">
            <a:spLocks/>
          </p:cNvSpPr>
          <p:nvPr/>
        </p:nvSpPr>
        <p:spPr>
          <a:xfrm>
            <a:off x="698500" y="1655116"/>
            <a:ext cx="15240000" cy="882736"/>
          </a:xfrm>
          <a:prstGeom prst="rect">
            <a:avLst/>
          </a:prstGeom>
          <a:solidFill>
            <a:schemeClr val="bg2"/>
          </a:solidFill>
        </p:spPr>
        <p:txBody>
          <a:bodyPr vert="horz" lIns="91440" tIns="45720" rIns="91440" bIns="45720" rtlCol="0" anchor="t">
            <a:normAutofit fontScale="82500" lnSpcReduction="20000"/>
          </a:bodyPr>
          <a:lstStyle>
            <a:lvl1pPr algn="l" defTabSz="1277568" rtl="0" eaLnBrk="1" latinLnBrk="0" hangingPunct="1">
              <a:lnSpc>
                <a:spcPct val="90000"/>
              </a:lnSpc>
              <a:spcBef>
                <a:spcPct val="0"/>
              </a:spcBef>
              <a:buNone/>
              <a:defRPr sz="4657" b="1" kern="1200">
                <a:solidFill>
                  <a:schemeClr val="accent2"/>
                </a:solidFill>
                <a:latin typeface="Myriad Pro" charset="0"/>
                <a:ea typeface="Myriad Pro" charset="0"/>
                <a:cs typeface="Myriad Pro" charset="0"/>
              </a:defRPr>
            </a:lvl1pPr>
          </a:lstStyle>
          <a:p>
            <a:br>
              <a:rPr lang="et-EE" sz="2000" dirty="0">
                <a:solidFill>
                  <a:srgbClr val="003787"/>
                </a:solidFill>
              </a:rPr>
            </a:br>
            <a:br>
              <a:rPr lang="et-EE" sz="2000" dirty="0">
                <a:solidFill>
                  <a:srgbClr val="003787"/>
                </a:solidFill>
              </a:rPr>
            </a:br>
            <a:endParaRPr lang="et-EE" dirty="0"/>
          </a:p>
        </p:txBody>
      </p:sp>
    </p:spTree>
    <p:extLst>
      <p:ext uri="{BB962C8B-B14F-4D97-AF65-F5344CB8AC3E}">
        <p14:creationId xmlns:p14="http://schemas.microsoft.com/office/powerpoint/2010/main" val="164733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BDA9E80C-4249-4514-97C6-86B2E859BB40}"/>
              </a:ext>
            </a:extLst>
          </p:cNvPr>
          <p:cNvGrpSpPr>
            <a:grpSpLocks noChangeAspect="1"/>
          </p:cNvGrpSpPr>
          <p:nvPr/>
        </p:nvGrpSpPr>
        <p:grpSpPr bwMode="auto">
          <a:xfrm>
            <a:off x="7556500" y="219075"/>
            <a:ext cx="9334500" cy="6400799"/>
            <a:chOff x="3412" y="1637"/>
            <a:chExt cx="3944" cy="2762"/>
          </a:xfrm>
        </p:grpSpPr>
        <p:sp>
          <p:nvSpPr>
            <p:cNvPr id="4" name="AutoShape 3">
              <a:extLst>
                <a:ext uri="{FF2B5EF4-FFF2-40B4-BE49-F238E27FC236}">
                  <a16:creationId xmlns:a16="http://schemas.microsoft.com/office/drawing/2014/main" id="{919D674E-D6D5-4EAC-BAEB-EE324835A028}"/>
                </a:ext>
              </a:extLst>
            </p:cNvPr>
            <p:cNvSpPr>
              <a:spLocks noChangeAspect="1" noChangeArrowheads="1" noTextEdit="1"/>
            </p:cNvSpPr>
            <p:nvPr/>
          </p:nvSpPr>
          <p:spPr bwMode="auto">
            <a:xfrm>
              <a:off x="3412" y="1637"/>
              <a:ext cx="3944" cy="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pic>
          <p:nvPicPr>
            <p:cNvPr id="2053" name="Picture 5">
              <a:extLst>
                <a:ext uri="{FF2B5EF4-FFF2-40B4-BE49-F238E27FC236}">
                  <a16:creationId xmlns:a16="http://schemas.microsoft.com/office/drawing/2014/main" id="{E09DAE42-1E5F-4D0B-994C-574B44764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2" y="1637"/>
              <a:ext cx="3950" cy="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itle 1">
            <a:extLst>
              <a:ext uri="{FF2B5EF4-FFF2-40B4-BE49-F238E27FC236}">
                <a16:creationId xmlns:a16="http://schemas.microsoft.com/office/drawing/2014/main" id="{B57BD841-6E37-4C23-8FC0-F0AC0E3859B6}"/>
              </a:ext>
            </a:extLst>
          </p:cNvPr>
          <p:cNvSpPr>
            <a:spLocks noGrp="1"/>
          </p:cNvSpPr>
          <p:nvPr>
            <p:ph type="title"/>
          </p:nvPr>
        </p:nvSpPr>
        <p:spPr>
          <a:xfrm>
            <a:off x="698500" y="250739"/>
            <a:ext cx="6046928" cy="1329184"/>
          </a:xfrm>
        </p:spPr>
        <p:txBody>
          <a:bodyPr>
            <a:normAutofit fontScale="90000"/>
          </a:bodyPr>
          <a:lstStyle/>
          <a:p>
            <a:r>
              <a:rPr lang="et-EE" sz="5100" dirty="0">
                <a:solidFill>
                  <a:srgbClr val="003787"/>
                </a:solidFill>
              </a:rPr>
              <a:t>Reisivedudest aastal 2035</a:t>
            </a:r>
            <a:br>
              <a:rPr lang="et-EE" sz="2000" dirty="0">
                <a:solidFill>
                  <a:srgbClr val="003787"/>
                </a:solidFill>
              </a:rPr>
            </a:br>
            <a:br>
              <a:rPr lang="et-EE" sz="2000" dirty="0">
                <a:solidFill>
                  <a:srgbClr val="003787"/>
                </a:solidFill>
              </a:rPr>
            </a:br>
            <a:endParaRPr lang="et-EE" dirty="0"/>
          </a:p>
        </p:txBody>
      </p:sp>
      <p:sp>
        <p:nvSpPr>
          <p:cNvPr id="12" name="Rectangle 5">
            <a:extLst>
              <a:ext uri="{FF2B5EF4-FFF2-40B4-BE49-F238E27FC236}">
                <a16:creationId xmlns:a16="http://schemas.microsoft.com/office/drawing/2014/main" id="{0F8DB851-3445-479A-ADF6-0017B4D8A1F8}"/>
              </a:ext>
            </a:extLst>
          </p:cNvPr>
          <p:cNvSpPr/>
          <p:nvPr/>
        </p:nvSpPr>
        <p:spPr>
          <a:xfrm>
            <a:off x="521552" y="2041604"/>
            <a:ext cx="6629412" cy="5255285"/>
          </a:xfrm>
          <a:prstGeom prst="rect">
            <a:avLst/>
          </a:prstGeom>
        </p:spPr>
        <p:txBody>
          <a:bodyPr wrap="square">
            <a:spAutoFit/>
          </a:bodyPr>
          <a:lstStyle/>
          <a:p>
            <a:pPr lvl="0" indent="-335320" defTabSz="1277568">
              <a:spcBef>
                <a:spcPts val="1862"/>
              </a:spcBef>
              <a:buBlip>
                <a:blip r:embed="rId4"/>
              </a:buBlip>
            </a:pPr>
            <a:r>
              <a:rPr lang="et-EE" sz="3600" dirty="0">
                <a:solidFill>
                  <a:srgbClr val="5D5D5D"/>
                </a:solidFill>
                <a:latin typeface="Myriad Pro" panose="020B0503030403020204"/>
              </a:rPr>
              <a:t> </a:t>
            </a:r>
            <a:r>
              <a:rPr lang="et-EE" sz="3600" dirty="0">
                <a:solidFill>
                  <a:srgbClr val="5D5D5D"/>
                </a:solidFill>
              </a:rPr>
              <a:t>Kiirrongid Pärnusse/Pärnust – 12 rongipaari</a:t>
            </a:r>
          </a:p>
          <a:p>
            <a:pPr lvl="0" indent="-335320" defTabSz="1277568">
              <a:spcBef>
                <a:spcPts val="1862"/>
              </a:spcBef>
              <a:buBlip>
                <a:blip r:embed="rId4"/>
              </a:buBlip>
            </a:pPr>
            <a:r>
              <a:rPr lang="et-EE" sz="3600" dirty="0">
                <a:solidFill>
                  <a:srgbClr val="5D5D5D"/>
                </a:solidFill>
              </a:rPr>
              <a:t> </a:t>
            </a:r>
            <a:r>
              <a:rPr lang="et-EE" sz="3600" dirty="0" err="1">
                <a:solidFill>
                  <a:srgbClr val="5D5D5D"/>
                </a:solidFill>
              </a:rPr>
              <a:t>Öörongid</a:t>
            </a:r>
            <a:r>
              <a:rPr lang="et-EE" sz="3600" dirty="0">
                <a:solidFill>
                  <a:srgbClr val="5D5D5D"/>
                </a:solidFill>
              </a:rPr>
              <a:t> Pärnusse/Pärnust – 1 rongipaar</a:t>
            </a:r>
          </a:p>
          <a:p>
            <a:pPr lvl="0" indent="-335320" defTabSz="1277568">
              <a:spcBef>
                <a:spcPts val="1862"/>
              </a:spcBef>
              <a:buBlip>
                <a:blip r:embed="rId4"/>
              </a:buBlip>
            </a:pPr>
            <a:r>
              <a:rPr lang="et-EE" sz="3600" dirty="0">
                <a:solidFill>
                  <a:srgbClr val="5D5D5D"/>
                </a:solidFill>
              </a:rPr>
              <a:t> Regionaalrongid Tallinna ja Pärnu vahel – 12 rongipaari</a:t>
            </a:r>
          </a:p>
          <a:p>
            <a:pPr lvl="0" indent="-335320" defTabSz="1277568">
              <a:spcBef>
                <a:spcPts val="1862"/>
              </a:spcBef>
              <a:buBlip>
                <a:blip r:embed="rId4"/>
              </a:buBlip>
            </a:pPr>
            <a:r>
              <a:rPr lang="et-EE" sz="3600" dirty="0">
                <a:solidFill>
                  <a:srgbClr val="5D5D5D"/>
                </a:solidFill>
                <a:latin typeface="Myriad Pro" panose="020B0503030403020204"/>
              </a:rPr>
              <a:t> </a:t>
            </a:r>
            <a:r>
              <a:rPr lang="et-EE" sz="3600" dirty="0">
                <a:solidFill>
                  <a:srgbClr val="5D5D5D"/>
                </a:solidFill>
              </a:rPr>
              <a:t>Regionaalrongid Pärnu ja Riia vahel – 6 rongipaari</a:t>
            </a:r>
          </a:p>
        </p:txBody>
      </p:sp>
    </p:spTree>
    <p:extLst>
      <p:ext uri="{BB962C8B-B14F-4D97-AF65-F5344CB8AC3E}">
        <p14:creationId xmlns:p14="http://schemas.microsoft.com/office/powerpoint/2010/main" val="3057342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57BD841-6E37-4C23-8FC0-F0AC0E3859B6}"/>
              </a:ext>
            </a:extLst>
          </p:cNvPr>
          <p:cNvSpPr>
            <a:spLocks noGrp="1"/>
          </p:cNvSpPr>
          <p:nvPr>
            <p:ph type="title"/>
          </p:nvPr>
        </p:nvSpPr>
        <p:spPr>
          <a:xfrm>
            <a:off x="698500" y="250739"/>
            <a:ext cx="6046928" cy="1329184"/>
          </a:xfrm>
        </p:spPr>
        <p:txBody>
          <a:bodyPr>
            <a:normAutofit fontScale="90000"/>
          </a:bodyPr>
          <a:lstStyle/>
          <a:p>
            <a:r>
              <a:rPr lang="et-EE" sz="5100" dirty="0">
                <a:solidFill>
                  <a:srgbClr val="003787"/>
                </a:solidFill>
              </a:rPr>
              <a:t>Reisivedudest aastal 2055</a:t>
            </a:r>
            <a:br>
              <a:rPr lang="et-EE" sz="2000" dirty="0">
                <a:solidFill>
                  <a:srgbClr val="003787"/>
                </a:solidFill>
              </a:rPr>
            </a:br>
            <a:br>
              <a:rPr lang="et-EE" sz="2000" dirty="0">
                <a:solidFill>
                  <a:srgbClr val="003787"/>
                </a:solidFill>
              </a:rPr>
            </a:br>
            <a:endParaRPr lang="et-EE" dirty="0"/>
          </a:p>
        </p:txBody>
      </p:sp>
      <p:sp>
        <p:nvSpPr>
          <p:cNvPr id="12" name="Rectangle 5">
            <a:extLst>
              <a:ext uri="{FF2B5EF4-FFF2-40B4-BE49-F238E27FC236}">
                <a16:creationId xmlns:a16="http://schemas.microsoft.com/office/drawing/2014/main" id="{0F8DB851-3445-479A-ADF6-0017B4D8A1F8}"/>
              </a:ext>
            </a:extLst>
          </p:cNvPr>
          <p:cNvSpPr/>
          <p:nvPr/>
        </p:nvSpPr>
        <p:spPr>
          <a:xfrm>
            <a:off x="521552" y="2041604"/>
            <a:ext cx="6629412" cy="6363280"/>
          </a:xfrm>
          <a:prstGeom prst="rect">
            <a:avLst/>
          </a:prstGeom>
        </p:spPr>
        <p:txBody>
          <a:bodyPr wrap="square">
            <a:spAutoFit/>
          </a:bodyPr>
          <a:lstStyle/>
          <a:p>
            <a:pPr lvl="0" indent="-335320" defTabSz="1277568">
              <a:spcBef>
                <a:spcPts val="1862"/>
              </a:spcBef>
              <a:buBlip>
                <a:blip r:embed="rId3"/>
              </a:buBlip>
            </a:pPr>
            <a:r>
              <a:rPr lang="et-EE" sz="3600" dirty="0">
                <a:solidFill>
                  <a:srgbClr val="5D5D5D"/>
                </a:solidFill>
                <a:latin typeface="Myriad Pro" panose="020B0503030403020204"/>
              </a:rPr>
              <a:t> </a:t>
            </a:r>
            <a:r>
              <a:rPr lang="et-EE" sz="3600" dirty="0">
                <a:solidFill>
                  <a:srgbClr val="5D5D5D"/>
                </a:solidFill>
              </a:rPr>
              <a:t>Kiirrongid Tallinnasse/Tallinnast – 16 rongipaari</a:t>
            </a:r>
          </a:p>
          <a:p>
            <a:pPr lvl="0" indent="-335320" defTabSz="1277568">
              <a:spcBef>
                <a:spcPts val="1862"/>
              </a:spcBef>
              <a:buBlip>
                <a:blip r:embed="rId3"/>
              </a:buBlip>
            </a:pPr>
            <a:r>
              <a:rPr lang="et-EE" sz="3600" dirty="0">
                <a:solidFill>
                  <a:srgbClr val="5D5D5D"/>
                </a:solidFill>
              </a:rPr>
              <a:t> </a:t>
            </a:r>
            <a:r>
              <a:rPr lang="et-EE" sz="3600" dirty="0" err="1">
                <a:solidFill>
                  <a:srgbClr val="5D5D5D"/>
                </a:solidFill>
              </a:rPr>
              <a:t>Öörongid</a:t>
            </a:r>
            <a:r>
              <a:rPr lang="et-EE" sz="3600" dirty="0">
                <a:solidFill>
                  <a:srgbClr val="5D5D5D"/>
                </a:solidFill>
              </a:rPr>
              <a:t> Tallinnasse/Tallinnast – 1 rongipaar</a:t>
            </a:r>
          </a:p>
          <a:p>
            <a:pPr lvl="0" indent="-335320" defTabSz="1277568">
              <a:spcBef>
                <a:spcPts val="1862"/>
              </a:spcBef>
              <a:buBlip>
                <a:blip r:embed="rId3"/>
              </a:buBlip>
            </a:pPr>
            <a:r>
              <a:rPr lang="et-EE" sz="3600" dirty="0">
                <a:solidFill>
                  <a:srgbClr val="5D5D5D"/>
                </a:solidFill>
              </a:rPr>
              <a:t> Regionaalrongid Tallinna ja Pärnu vahel – 16 rongipaari</a:t>
            </a:r>
          </a:p>
          <a:p>
            <a:pPr lvl="0" indent="-335320" defTabSz="1277568">
              <a:spcBef>
                <a:spcPts val="1862"/>
              </a:spcBef>
              <a:buBlip>
                <a:blip r:embed="rId3"/>
              </a:buBlip>
            </a:pPr>
            <a:r>
              <a:rPr lang="et-EE" sz="3600" dirty="0">
                <a:solidFill>
                  <a:srgbClr val="5D5D5D"/>
                </a:solidFill>
                <a:latin typeface="Myriad Pro" panose="020B0503030403020204"/>
              </a:rPr>
              <a:t> </a:t>
            </a:r>
            <a:r>
              <a:rPr lang="et-EE" sz="3600" dirty="0">
                <a:solidFill>
                  <a:srgbClr val="5D5D5D"/>
                </a:solidFill>
              </a:rPr>
              <a:t>Regionaalrongid Pärnu ja Riia vahel – 8 rongipaari</a:t>
            </a:r>
          </a:p>
        </p:txBody>
      </p:sp>
      <p:pic>
        <p:nvPicPr>
          <p:cNvPr id="2" name="Pilt 1">
            <a:extLst>
              <a:ext uri="{FF2B5EF4-FFF2-40B4-BE49-F238E27FC236}">
                <a16:creationId xmlns:a16="http://schemas.microsoft.com/office/drawing/2014/main" id="{A445BD09-984E-4F35-9751-3C7F768CFABB}"/>
              </a:ext>
            </a:extLst>
          </p:cNvPr>
          <p:cNvPicPr>
            <a:picLocks noChangeAspect="1"/>
          </p:cNvPicPr>
          <p:nvPr/>
        </p:nvPicPr>
        <p:blipFill>
          <a:blip r:embed="rId4"/>
          <a:stretch>
            <a:fillRect/>
          </a:stretch>
        </p:blipFill>
        <p:spPr>
          <a:xfrm>
            <a:off x="7632700" y="250739"/>
            <a:ext cx="9063243" cy="6672668"/>
          </a:xfrm>
          <a:prstGeom prst="rect">
            <a:avLst/>
          </a:prstGeom>
        </p:spPr>
      </p:pic>
    </p:spTree>
    <p:extLst>
      <p:ext uri="{BB962C8B-B14F-4D97-AF65-F5344CB8AC3E}">
        <p14:creationId xmlns:p14="http://schemas.microsoft.com/office/powerpoint/2010/main" val="1147403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20FC6942-A7B3-4DE5-BAAA-CDD00A919004}"/>
              </a:ext>
            </a:extLst>
          </p:cNvPr>
          <p:cNvSpPr>
            <a:spLocks noChangeAspect="1" noChangeArrowheads="1" noTextEdit="1"/>
          </p:cNvSpPr>
          <p:nvPr/>
        </p:nvSpPr>
        <p:spPr bwMode="auto">
          <a:xfrm>
            <a:off x="0" y="788988"/>
            <a:ext cx="170942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3" name="AutoShape 7">
            <a:extLst>
              <a:ext uri="{FF2B5EF4-FFF2-40B4-BE49-F238E27FC236}">
                <a16:creationId xmlns:a16="http://schemas.microsoft.com/office/drawing/2014/main" id="{8100DE7F-F133-4E85-8805-B05B56166D0D}"/>
              </a:ext>
            </a:extLst>
          </p:cNvPr>
          <p:cNvSpPr>
            <a:spLocks noChangeAspect="1" noChangeArrowheads="1" noTextEdit="1"/>
          </p:cNvSpPr>
          <p:nvPr/>
        </p:nvSpPr>
        <p:spPr bwMode="auto">
          <a:xfrm>
            <a:off x="546101" y="142875"/>
            <a:ext cx="15621000" cy="92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6" name="Title 1">
            <a:extLst>
              <a:ext uri="{FF2B5EF4-FFF2-40B4-BE49-F238E27FC236}">
                <a16:creationId xmlns:a16="http://schemas.microsoft.com/office/drawing/2014/main" id="{77FAA971-0661-497B-ABF1-24AC16C375B7}"/>
              </a:ext>
            </a:extLst>
          </p:cNvPr>
          <p:cNvSpPr>
            <a:spLocks noGrp="1"/>
          </p:cNvSpPr>
          <p:nvPr>
            <p:ph type="title"/>
          </p:nvPr>
        </p:nvSpPr>
        <p:spPr>
          <a:xfrm>
            <a:off x="698500" y="142875"/>
            <a:ext cx="14325600" cy="882736"/>
          </a:xfrm>
          <a:solidFill>
            <a:schemeClr val="bg2"/>
          </a:solidFill>
        </p:spPr>
        <p:txBody>
          <a:bodyPr>
            <a:normAutofit fontScale="90000"/>
          </a:bodyPr>
          <a:lstStyle/>
          <a:p>
            <a:r>
              <a:rPr lang="et-EE" sz="5100" dirty="0">
                <a:solidFill>
                  <a:srgbClr val="003787"/>
                </a:solidFill>
              </a:rPr>
              <a:t>Statistika</a:t>
            </a:r>
            <a:br>
              <a:rPr lang="et-EE" sz="2000" dirty="0">
                <a:solidFill>
                  <a:srgbClr val="003787"/>
                </a:solidFill>
              </a:rPr>
            </a:br>
            <a:br>
              <a:rPr lang="et-EE" sz="2000" dirty="0">
                <a:solidFill>
                  <a:srgbClr val="003787"/>
                </a:solidFill>
              </a:rPr>
            </a:br>
            <a:endParaRPr lang="et-EE" dirty="0"/>
          </a:p>
        </p:txBody>
      </p:sp>
      <p:sp>
        <p:nvSpPr>
          <p:cNvPr id="7" name="Title 1">
            <a:extLst>
              <a:ext uri="{FF2B5EF4-FFF2-40B4-BE49-F238E27FC236}">
                <a16:creationId xmlns:a16="http://schemas.microsoft.com/office/drawing/2014/main" id="{B689FB0F-0B32-4F00-8A7A-6B71BE6B5462}"/>
              </a:ext>
            </a:extLst>
          </p:cNvPr>
          <p:cNvSpPr txBox="1">
            <a:spLocks/>
          </p:cNvSpPr>
          <p:nvPr/>
        </p:nvSpPr>
        <p:spPr>
          <a:xfrm>
            <a:off x="698500" y="1655116"/>
            <a:ext cx="15240000" cy="882736"/>
          </a:xfrm>
          <a:prstGeom prst="rect">
            <a:avLst/>
          </a:prstGeom>
          <a:solidFill>
            <a:schemeClr val="bg2"/>
          </a:solidFill>
        </p:spPr>
        <p:txBody>
          <a:bodyPr vert="horz" lIns="91440" tIns="45720" rIns="91440" bIns="45720" rtlCol="0" anchor="t">
            <a:normAutofit fontScale="82500" lnSpcReduction="20000"/>
          </a:bodyPr>
          <a:lstStyle>
            <a:lvl1pPr algn="l" defTabSz="1277568" rtl="0" eaLnBrk="1" latinLnBrk="0" hangingPunct="1">
              <a:lnSpc>
                <a:spcPct val="90000"/>
              </a:lnSpc>
              <a:spcBef>
                <a:spcPct val="0"/>
              </a:spcBef>
              <a:buNone/>
              <a:defRPr sz="4657" b="1" kern="1200">
                <a:solidFill>
                  <a:schemeClr val="accent2"/>
                </a:solidFill>
                <a:latin typeface="Myriad Pro" charset="0"/>
                <a:ea typeface="Myriad Pro" charset="0"/>
                <a:cs typeface="Myriad Pro" charset="0"/>
              </a:defRPr>
            </a:lvl1pPr>
          </a:lstStyle>
          <a:p>
            <a:br>
              <a:rPr lang="et-EE" sz="2000" dirty="0">
                <a:solidFill>
                  <a:srgbClr val="003787"/>
                </a:solidFill>
              </a:rPr>
            </a:br>
            <a:br>
              <a:rPr lang="et-EE" sz="2000" dirty="0">
                <a:solidFill>
                  <a:srgbClr val="003787"/>
                </a:solidFill>
              </a:rPr>
            </a:br>
            <a:endParaRPr lang="et-EE" dirty="0"/>
          </a:p>
        </p:txBody>
      </p:sp>
      <p:graphicFrame>
        <p:nvGraphicFramePr>
          <p:cNvPr id="4" name="Tabel 3">
            <a:extLst>
              <a:ext uri="{FF2B5EF4-FFF2-40B4-BE49-F238E27FC236}">
                <a16:creationId xmlns:a16="http://schemas.microsoft.com/office/drawing/2014/main" id="{656577B3-3780-4035-8C36-6F33096AD09B}"/>
              </a:ext>
            </a:extLst>
          </p:cNvPr>
          <p:cNvGraphicFramePr>
            <a:graphicFrameLocks noGrp="1"/>
          </p:cNvGraphicFramePr>
          <p:nvPr>
            <p:extLst>
              <p:ext uri="{D42A27DB-BD31-4B8C-83A1-F6EECF244321}">
                <p14:modId xmlns:p14="http://schemas.microsoft.com/office/powerpoint/2010/main" val="2249379347"/>
              </p:ext>
            </p:extLst>
          </p:nvPr>
        </p:nvGraphicFramePr>
        <p:xfrm>
          <a:off x="698500" y="992364"/>
          <a:ext cx="15697200" cy="2373630"/>
        </p:xfrm>
        <a:graphic>
          <a:graphicData uri="http://schemas.openxmlformats.org/drawingml/2006/table">
            <a:tbl>
              <a:tblPr firstRow="1" bandRow="1">
                <a:tableStyleId>{5C22544A-7EE6-4342-B048-85BDC9FD1C3A}</a:tableStyleId>
              </a:tblPr>
              <a:tblGrid>
                <a:gridCol w="7848600">
                  <a:extLst>
                    <a:ext uri="{9D8B030D-6E8A-4147-A177-3AD203B41FA5}">
                      <a16:colId xmlns:a16="http://schemas.microsoft.com/office/drawing/2014/main" val="762093046"/>
                    </a:ext>
                  </a:extLst>
                </a:gridCol>
                <a:gridCol w="7848600">
                  <a:extLst>
                    <a:ext uri="{9D8B030D-6E8A-4147-A177-3AD203B41FA5}">
                      <a16:colId xmlns:a16="http://schemas.microsoft.com/office/drawing/2014/main" val="3768994273"/>
                    </a:ext>
                  </a:extLst>
                </a:gridCol>
              </a:tblGrid>
              <a:tr h="370840">
                <a:tc>
                  <a:txBody>
                    <a:bodyPr/>
                    <a:lstStyle/>
                    <a:p>
                      <a:r>
                        <a:rPr lang="et-EE" dirty="0"/>
                        <a:t>Sisereisid</a:t>
                      </a:r>
                    </a:p>
                  </a:txBody>
                  <a:tcPr/>
                </a:tc>
                <a:tc>
                  <a:txBody>
                    <a:bodyPr/>
                    <a:lstStyle/>
                    <a:p>
                      <a:r>
                        <a:rPr lang="et-EE" dirty="0"/>
                        <a:t>2018</a:t>
                      </a:r>
                    </a:p>
                  </a:txBody>
                  <a:tcPr/>
                </a:tc>
                <a:extLst>
                  <a:ext uri="{0D108BD9-81ED-4DB2-BD59-A6C34878D82A}">
                    <a16:rowId xmlns:a16="http://schemas.microsoft.com/office/drawing/2014/main" val="1078463937"/>
                  </a:ext>
                </a:extLst>
              </a:tr>
              <a:tr h="370840">
                <a:tc>
                  <a:txBody>
                    <a:bodyPr/>
                    <a:lstStyle/>
                    <a:p>
                      <a:r>
                        <a:rPr lang="et-EE" dirty="0"/>
                        <a:t>Ööbimised kokku</a:t>
                      </a:r>
                    </a:p>
                  </a:txBody>
                  <a:tcPr/>
                </a:tc>
                <a:tc>
                  <a:txBody>
                    <a:bodyPr/>
                    <a:lstStyle/>
                    <a:p>
                      <a:r>
                        <a:rPr lang="et-EE" dirty="0"/>
                        <a:t>4,4 mln</a:t>
                      </a:r>
                    </a:p>
                  </a:txBody>
                  <a:tcPr/>
                </a:tc>
                <a:extLst>
                  <a:ext uri="{0D108BD9-81ED-4DB2-BD59-A6C34878D82A}">
                    <a16:rowId xmlns:a16="http://schemas.microsoft.com/office/drawing/2014/main" val="3836361240"/>
                  </a:ext>
                </a:extLst>
              </a:tr>
              <a:tr h="370840">
                <a:tc>
                  <a:txBody>
                    <a:bodyPr/>
                    <a:lstStyle/>
                    <a:p>
                      <a:r>
                        <a:rPr lang="et-EE" dirty="0"/>
                        <a:t>Ööbimised Harjumaal</a:t>
                      </a:r>
                    </a:p>
                  </a:txBody>
                  <a:tcPr/>
                </a:tc>
                <a:tc>
                  <a:txBody>
                    <a:bodyPr/>
                    <a:lstStyle/>
                    <a:p>
                      <a:r>
                        <a:rPr lang="et-EE" dirty="0"/>
                        <a:t>650 000</a:t>
                      </a:r>
                    </a:p>
                  </a:txBody>
                  <a:tcPr/>
                </a:tc>
                <a:extLst>
                  <a:ext uri="{0D108BD9-81ED-4DB2-BD59-A6C34878D82A}">
                    <a16:rowId xmlns:a16="http://schemas.microsoft.com/office/drawing/2014/main" val="282760561"/>
                  </a:ext>
                </a:extLst>
              </a:tr>
              <a:tr h="370840">
                <a:tc>
                  <a:txBody>
                    <a:bodyPr/>
                    <a:lstStyle/>
                    <a:p>
                      <a:r>
                        <a:rPr lang="et-EE" dirty="0"/>
                        <a:t>Sh Tallinnas</a:t>
                      </a:r>
                    </a:p>
                  </a:txBody>
                  <a:tcPr/>
                </a:tc>
                <a:tc>
                  <a:txBody>
                    <a:bodyPr/>
                    <a:lstStyle/>
                    <a:p>
                      <a:r>
                        <a:rPr lang="et-EE" dirty="0"/>
                        <a:t>250 000</a:t>
                      </a:r>
                    </a:p>
                  </a:txBody>
                  <a:tcPr/>
                </a:tc>
                <a:extLst>
                  <a:ext uri="{0D108BD9-81ED-4DB2-BD59-A6C34878D82A}">
                    <a16:rowId xmlns:a16="http://schemas.microsoft.com/office/drawing/2014/main" val="3279761400"/>
                  </a:ext>
                </a:extLst>
              </a:tr>
              <a:tr h="370840">
                <a:tc>
                  <a:txBody>
                    <a:bodyPr/>
                    <a:lstStyle/>
                    <a:p>
                      <a:r>
                        <a:rPr lang="et-EE" dirty="0"/>
                        <a:t>Ööbimised Pärnumaal</a:t>
                      </a:r>
                    </a:p>
                  </a:txBody>
                  <a:tcPr/>
                </a:tc>
                <a:tc>
                  <a:txBody>
                    <a:bodyPr/>
                    <a:lstStyle/>
                    <a:p>
                      <a:r>
                        <a:rPr lang="et-EE" dirty="0"/>
                        <a:t>650 000</a:t>
                      </a:r>
                    </a:p>
                  </a:txBody>
                  <a:tcPr/>
                </a:tc>
                <a:extLst>
                  <a:ext uri="{0D108BD9-81ED-4DB2-BD59-A6C34878D82A}">
                    <a16:rowId xmlns:a16="http://schemas.microsoft.com/office/drawing/2014/main" val="214914657"/>
                  </a:ext>
                </a:extLst>
              </a:tr>
            </a:tbl>
          </a:graphicData>
        </a:graphic>
      </p:graphicFrame>
      <p:graphicFrame>
        <p:nvGraphicFramePr>
          <p:cNvPr id="9" name="Tabel 8">
            <a:extLst>
              <a:ext uri="{FF2B5EF4-FFF2-40B4-BE49-F238E27FC236}">
                <a16:creationId xmlns:a16="http://schemas.microsoft.com/office/drawing/2014/main" id="{E1BFB608-B4EF-41E7-812F-C79EF384D7A8}"/>
              </a:ext>
            </a:extLst>
          </p:cNvPr>
          <p:cNvGraphicFramePr>
            <a:graphicFrameLocks noGrp="1"/>
          </p:cNvGraphicFramePr>
          <p:nvPr>
            <p:extLst>
              <p:ext uri="{D42A27DB-BD31-4B8C-83A1-F6EECF244321}">
                <p14:modId xmlns:p14="http://schemas.microsoft.com/office/powerpoint/2010/main" val="1265276721"/>
              </p:ext>
            </p:extLst>
          </p:nvPr>
        </p:nvGraphicFramePr>
        <p:xfrm>
          <a:off x="733323" y="3705948"/>
          <a:ext cx="15697200" cy="1424178"/>
        </p:xfrm>
        <a:graphic>
          <a:graphicData uri="http://schemas.openxmlformats.org/drawingml/2006/table">
            <a:tbl>
              <a:tblPr firstRow="1" bandRow="1">
                <a:tableStyleId>{5C22544A-7EE6-4342-B048-85BDC9FD1C3A}</a:tableStyleId>
              </a:tblPr>
              <a:tblGrid>
                <a:gridCol w="7848600">
                  <a:extLst>
                    <a:ext uri="{9D8B030D-6E8A-4147-A177-3AD203B41FA5}">
                      <a16:colId xmlns:a16="http://schemas.microsoft.com/office/drawing/2014/main" val="762093046"/>
                    </a:ext>
                  </a:extLst>
                </a:gridCol>
                <a:gridCol w="7848600">
                  <a:extLst>
                    <a:ext uri="{9D8B030D-6E8A-4147-A177-3AD203B41FA5}">
                      <a16:colId xmlns:a16="http://schemas.microsoft.com/office/drawing/2014/main" val="3768994273"/>
                    </a:ext>
                  </a:extLst>
                </a:gridCol>
              </a:tblGrid>
              <a:tr h="293225">
                <a:tc>
                  <a:txBody>
                    <a:bodyPr/>
                    <a:lstStyle/>
                    <a:p>
                      <a:r>
                        <a:rPr lang="et-EE" dirty="0"/>
                        <a:t>Eestlased Balti riikides</a:t>
                      </a:r>
                    </a:p>
                  </a:txBody>
                  <a:tcPr/>
                </a:tc>
                <a:tc>
                  <a:txBody>
                    <a:bodyPr/>
                    <a:lstStyle/>
                    <a:p>
                      <a:r>
                        <a:rPr lang="et-EE" dirty="0"/>
                        <a:t>2018</a:t>
                      </a:r>
                    </a:p>
                  </a:txBody>
                  <a:tcPr/>
                </a:tc>
                <a:extLst>
                  <a:ext uri="{0D108BD9-81ED-4DB2-BD59-A6C34878D82A}">
                    <a16:rowId xmlns:a16="http://schemas.microsoft.com/office/drawing/2014/main" val="1078463937"/>
                  </a:ext>
                </a:extLst>
              </a:tr>
              <a:tr h="293225">
                <a:tc>
                  <a:txBody>
                    <a:bodyPr/>
                    <a:lstStyle/>
                    <a:p>
                      <a:r>
                        <a:rPr lang="et-EE" dirty="0"/>
                        <a:t>Lätis</a:t>
                      </a:r>
                    </a:p>
                  </a:txBody>
                  <a:tcPr/>
                </a:tc>
                <a:tc>
                  <a:txBody>
                    <a:bodyPr/>
                    <a:lstStyle/>
                    <a:p>
                      <a:r>
                        <a:rPr lang="et-EE" dirty="0"/>
                        <a:t>472 000</a:t>
                      </a:r>
                    </a:p>
                  </a:txBody>
                  <a:tcPr/>
                </a:tc>
                <a:extLst>
                  <a:ext uri="{0D108BD9-81ED-4DB2-BD59-A6C34878D82A}">
                    <a16:rowId xmlns:a16="http://schemas.microsoft.com/office/drawing/2014/main" val="3836361240"/>
                  </a:ext>
                </a:extLst>
              </a:tr>
              <a:tr h="293225">
                <a:tc>
                  <a:txBody>
                    <a:bodyPr/>
                    <a:lstStyle/>
                    <a:p>
                      <a:r>
                        <a:rPr lang="et-EE" dirty="0"/>
                        <a:t>Leedus</a:t>
                      </a:r>
                    </a:p>
                  </a:txBody>
                  <a:tcPr/>
                </a:tc>
                <a:tc>
                  <a:txBody>
                    <a:bodyPr/>
                    <a:lstStyle/>
                    <a:p>
                      <a:r>
                        <a:rPr lang="et-EE" dirty="0"/>
                        <a:t>127 000</a:t>
                      </a:r>
                    </a:p>
                  </a:txBody>
                  <a:tcPr/>
                </a:tc>
                <a:extLst>
                  <a:ext uri="{0D108BD9-81ED-4DB2-BD59-A6C34878D82A}">
                    <a16:rowId xmlns:a16="http://schemas.microsoft.com/office/drawing/2014/main" val="282760561"/>
                  </a:ext>
                </a:extLst>
              </a:tr>
            </a:tbl>
          </a:graphicData>
        </a:graphic>
      </p:graphicFrame>
      <p:graphicFrame>
        <p:nvGraphicFramePr>
          <p:cNvPr id="10" name="Tabel 9">
            <a:extLst>
              <a:ext uri="{FF2B5EF4-FFF2-40B4-BE49-F238E27FC236}">
                <a16:creationId xmlns:a16="http://schemas.microsoft.com/office/drawing/2014/main" id="{21129480-C6CD-43C7-B90F-0645E5D94091}"/>
              </a:ext>
            </a:extLst>
          </p:cNvPr>
          <p:cNvGraphicFramePr>
            <a:graphicFrameLocks noGrp="1"/>
          </p:cNvGraphicFramePr>
          <p:nvPr>
            <p:extLst>
              <p:ext uri="{D42A27DB-BD31-4B8C-83A1-F6EECF244321}">
                <p14:modId xmlns:p14="http://schemas.microsoft.com/office/powerpoint/2010/main" val="3516522597"/>
              </p:ext>
            </p:extLst>
          </p:nvPr>
        </p:nvGraphicFramePr>
        <p:xfrm>
          <a:off x="743565" y="5504068"/>
          <a:ext cx="15697200" cy="1424178"/>
        </p:xfrm>
        <a:graphic>
          <a:graphicData uri="http://schemas.openxmlformats.org/drawingml/2006/table">
            <a:tbl>
              <a:tblPr firstRow="1" bandRow="1">
                <a:tableStyleId>{5C22544A-7EE6-4342-B048-85BDC9FD1C3A}</a:tableStyleId>
              </a:tblPr>
              <a:tblGrid>
                <a:gridCol w="7848600">
                  <a:extLst>
                    <a:ext uri="{9D8B030D-6E8A-4147-A177-3AD203B41FA5}">
                      <a16:colId xmlns:a16="http://schemas.microsoft.com/office/drawing/2014/main" val="762093046"/>
                    </a:ext>
                  </a:extLst>
                </a:gridCol>
                <a:gridCol w="7848600">
                  <a:extLst>
                    <a:ext uri="{9D8B030D-6E8A-4147-A177-3AD203B41FA5}">
                      <a16:colId xmlns:a16="http://schemas.microsoft.com/office/drawing/2014/main" val="3768994273"/>
                    </a:ext>
                  </a:extLst>
                </a:gridCol>
              </a:tblGrid>
              <a:tr h="293225">
                <a:tc>
                  <a:txBody>
                    <a:bodyPr/>
                    <a:lstStyle/>
                    <a:p>
                      <a:r>
                        <a:rPr lang="et-EE" dirty="0"/>
                        <a:t>Balti naabrid Eestis </a:t>
                      </a:r>
                    </a:p>
                  </a:txBody>
                  <a:tcPr/>
                </a:tc>
                <a:tc>
                  <a:txBody>
                    <a:bodyPr/>
                    <a:lstStyle/>
                    <a:p>
                      <a:r>
                        <a:rPr lang="et-EE" dirty="0"/>
                        <a:t>2018</a:t>
                      </a:r>
                    </a:p>
                  </a:txBody>
                  <a:tcPr/>
                </a:tc>
                <a:extLst>
                  <a:ext uri="{0D108BD9-81ED-4DB2-BD59-A6C34878D82A}">
                    <a16:rowId xmlns:a16="http://schemas.microsoft.com/office/drawing/2014/main" val="1078463937"/>
                  </a:ext>
                </a:extLst>
              </a:tr>
              <a:tr h="293225">
                <a:tc>
                  <a:txBody>
                    <a:bodyPr/>
                    <a:lstStyle/>
                    <a:p>
                      <a:r>
                        <a:rPr lang="et-EE" dirty="0"/>
                        <a:t>Lätlased</a:t>
                      </a:r>
                    </a:p>
                  </a:txBody>
                  <a:tcPr/>
                </a:tc>
                <a:tc>
                  <a:txBody>
                    <a:bodyPr/>
                    <a:lstStyle/>
                    <a:p>
                      <a:r>
                        <a:rPr lang="et-EE" dirty="0"/>
                        <a:t>643 000</a:t>
                      </a:r>
                    </a:p>
                  </a:txBody>
                  <a:tcPr/>
                </a:tc>
                <a:extLst>
                  <a:ext uri="{0D108BD9-81ED-4DB2-BD59-A6C34878D82A}">
                    <a16:rowId xmlns:a16="http://schemas.microsoft.com/office/drawing/2014/main" val="3836361240"/>
                  </a:ext>
                </a:extLst>
              </a:tr>
              <a:tr h="293225">
                <a:tc>
                  <a:txBody>
                    <a:bodyPr/>
                    <a:lstStyle/>
                    <a:p>
                      <a:r>
                        <a:rPr lang="et-EE" dirty="0"/>
                        <a:t>Leedukad</a:t>
                      </a:r>
                    </a:p>
                  </a:txBody>
                  <a:tcPr/>
                </a:tc>
                <a:tc>
                  <a:txBody>
                    <a:bodyPr/>
                    <a:lstStyle/>
                    <a:p>
                      <a:r>
                        <a:rPr lang="et-EE" dirty="0"/>
                        <a:t>148 000</a:t>
                      </a:r>
                    </a:p>
                  </a:txBody>
                  <a:tcPr/>
                </a:tc>
                <a:extLst>
                  <a:ext uri="{0D108BD9-81ED-4DB2-BD59-A6C34878D82A}">
                    <a16:rowId xmlns:a16="http://schemas.microsoft.com/office/drawing/2014/main" val="282760561"/>
                  </a:ext>
                </a:extLst>
              </a:tr>
            </a:tbl>
          </a:graphicData>
        </a:graphic>
      </p:graphicFrame>
    </p:spTree>
    <p:extLst>
      <p:ext uri="{BB962C8B-B14F-4D97-AF65-F5344CB8AC3E}">
        <p14:creationId xmlns:p14="http://schemas.microsoft.com/office/powerpoint/2010/main" val="2866844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20FC6942-A7B3-4DE5-BAAA-CDD00A919004}"/>
              </a:ext>
            </a:extLst>
          </p:cNvPr>
          <p:cNvSpPr>
            <a:spLocks noChangeAspect="1" noChangeArrowheads="1" noTextEdit="1"/>
          </p:cNvSpPr>
          <p:nvPr/>
        </p:nvSpPr>
        <p:spPr bwMode="auto">
          <a:xfrm>
            <a:off x="0" y="788988"/>
            <a:ext cx="170942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3" name="AutoShape 7">
            <a:extLst>
              <a:ext uri="{FF2B5EF4-FFF2-40B4-BE49-F238E27FC236}">
                <a16:creationId xmlns:a16="http://schemas.microsoft.com/office/drawing/2014/main" id="{8100DE7F-F133-4E85-8805-B05B56166D0D}"/>
              </a:ext>
            </a:extLst>
          </p:cNvPr>
          <p:cNvSpPr>
            <a:spLocks noChangeAspect="1" noChangeArrowheads="1" noTextEdit="1"/>
          </p:cNvSpPr>
          <p:nvPr/>
        </p:nvSpPr>
        <p:spPr bwMode="auto">
          <a:xfrm>
            <a:off x="546101" y="142875"/>
            <a:ext cx="15621000" cy="92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6" name="Title 1">
            <a:extLst>
              <a:ext uri="{FF2B5EF4-FFF2-40B4-BE49-F238E27FC236}">
                <a16:creationId xmlns:a16="http://schemas.microsoft.com/office/drawing/2014/main" id="{77FAA971-0661-497B-ABF1-24AC16C375B7}"/>
              </a:ext>
            </a:extLst>
          </p:cNvPr>
          <p:cNvSpPr>
            <a:spLocks noGrp="1"/>
          </p:cNvSpPr>
          <p:nvPr>
            <p:ph type="title"/>
          </p:nvPr>
        </p:nvSpPr>
        <p:spPr>
          <a:xfrm>
            <a:off x="698500" y="142875"/>
            <a:ext cx="14325600" cy="882736"/>
          </a:xfrm>
          <a:solidFill>
            <a:schemeClr val="bg2"/>
          </a:solidFill>
        </p:spPr>
        <p:txBody>
          <a:bodyPr>
            <a:normAutofit fontScale="90000"/>
          </a:bodyPr>
          <a:lstStyle/>
          <a:p>
            <a:r>
              <a:rPr lang="et-EE" sz="5100" dirty="0">
                <a:solidFill>
                  <a:srgbClr val="003787"/>
                </a:solidFill>
              </a:rPr>
              <a:t>Statistika (</a:t>
            </a:r>
            <a:r>
              <a:rPr lang="et-EE" sz="5100" dirty="0" err="1">
                <a:solidFill>
                  <a:srgbClr val="003787"/>
                </a:solidFill>
              </a:rPr>
              <a:t>vol</a:t>
            </a:r>
            <a:r>
              <a:rPr lang="et-EE" sz="5100" dirty="0">
                <a:solidFill>
                  <a:srgbClr val="003787"/>
                </a:solidFill>
              </a:rPr>
              <a:t>. 2) – palju reisijaid prognoosime </a:t>
            </a:r>
            <a:r>
              <a:rPr lang="et-EE" sz="5100" dirty="0" err="1">
                <a:solidFill>
                  <a:srgbClr val="003787"/>
                </a:solidFill>
              </a:rPr>
              <a:t>RB-l</a:t>
            </a:r>
            <a:br>
              <a:rPr lang="et-EE" sz="2000" dirty="0">
                <a:solidFill>
                  <a:srgbClr val="003787"/>
                </a:solidFill>
              </a:rPr>
            </a:br>
            <a:br>
              <a:rPr lang="et-EE" sz="2000" dirty="0">
                <a:solidFill>
                  <a:srgbClr val="003787"/>
                </a:solidFill>
              </a:rPr>
            </a:br>
            <a:endParaRPr lang="et-EE" dirty="0"/>
          </a:p>
        </p:txBody>
      </p:sp>
      <p:sp>
        <p:nvSpPr>
          <p:cNvPr id="7" name="Title 1">
            <a:extLst>
              <a:ext uri="{FF2B5EF4-FFF2-40B4-BE49-F238E27FC236}">
                <a16:creationId xmlns:a16="http://schemas.microsoft.com/office/drawing/2014/main" id="{B689FB0F-0B32-4F00-8A7A-6B71BE6B5462}"/>
              </a:ext>
            </a:extLst>
          </p:cNvPr>
          <p:cNvSpPr txBox="1">
            <a:spLocks/>
          </p:cNvSpPr>
          <p:nvPr/>
        </p:nvSpPr>
        <p:spPr>
          <a:xfrm>
            <a:off x="698500" y="1655116"/>
            <a:ext cx="15240000" cy="882736"/>
          </a:xfrm>
          <a:prstGeom prst="rect">
            <a:avLst/>
          </a:prstGeom>
          <a:solidFill>
            <a:schemeClr val="bg2"/>
          </a:solidFill>
        </p:spPr>
        <p:txBody>
          <a:bodyPr vert="horz" lIns="91440" tIns="45720" rIns="91440" bIns="45720" rtlCol="0" anchor="t">
            <a:normAutofit fontScale="82500" lnSpcReduction="20000"/>
          </a:bodyPr>
          <a:lstStyle>
            <a:lvl1pPr algn="l" defTabSz="1277568" rtl="0" eaLnBrk="1" latinLnBrk="0" hangingPunct="1">
              <a:lnSpc>
                <a:spcPct val="90000"/>
              </a:lnSpc>
              <a:spcBef>
                <a:spcPct val="0"/>
              </a:spcBef>
              <a:buNone/>
              <a:defRPr sz="4657" b="1" kern="1200">
                <a:solidFill>
                  <a:schemeClr val="accent2"/>
                </a:solidFill>
                <a:latin typeface="Myriad Pro" charset="0"/>
                <a:ea typeface="Myriad Pro" charset="0"/>
                <a:cs typeface="Myriad Pro" charset="0"/>
              </a:defRPr>
            </a:lvl1pPr>
          </a:lstStyle>
          <a:p>
            <a:br>
              <a:rPr lang="et-EE" sz="2000" dirty="0">
                <a:solidFill>
                  <a:srgbClr val="003787"/>
                </a:solidFill>
              </a:rPr>
            </a:br>
            <a:br>
              <a:rPr lang="et-EE" sz="2000" dirty="0">
                <a:solidFill>
                  <a:srgbClr val="003787"/>
                </a:solidFill>
              </a:rPr>
            </a:br>
            <a:endParaRPr lang="et-EE" dirty="0"/>
          </a:p>
        </p:txBody>
      </p:sp>
      <p:graphicFrame>
        <p:nvGraphicFramePr>
          <p:cNvPr id="4" name="Tabel 3">
            <a:extLst>
              <a:ext uri="{FF2B5EF4-FFF2-40B4-BE49-F238E27FC236}">
                <a16:creationId xmlns:a16="http://schemas.microsoft.com/office/drawing/2014/main" id="{656577B3-3780-4035-8C36-6F33096AD09B}"/>
              </a:ext>
            </a:extLst>
          </p:cNvPr>
          <p:cNvGraphicFramePr>
            <a:graphicFrameLocks noGrp="1"/>
          </p:cNvGraphicFramePr>
          <p:nvPr>
            <p:extLst>
              <p:ext uri="{D42A27DB-BD31-4B8C-83A1-F6EECF244321}">
                <p14:modId xmlns:p14="http://schemas.microsoft.com/office/powerpoint/2010/main" val="4044441547"/>
              </p:ext>
            </p:extLst>
          </p:nvPr>
        </p:nvGraphicFramePr>
        <p:xfrm>
          <a:off x="730865" y="2032019"/>
          <a:ext cx="15697200" cy="1424178"/>
        </p:xfrm>
        <a:graphic>
          <a:graphicData uri="http://schemas.openxmlformats.org/drawingml/2006/table">
            <a:tbl>
              <a:tblPr firstRow="1" bandRow="1">
                <a:tableStyleId>{5C22544A-7EE6-4342-B048-85BDC9FD1C3A}</a:tableStyleId>
              </a:tblPr>
              <a:tblGrid>
                <a:gridCol w="7848600">
                  <a:extLst>
                    <a:ext uri="{9D8B030D-6E8A-4147-A177-3AD203B41FA5}">
                      <a16:colId xmlns:a16="http://schemas.microsoft.com/office/drawing/2014/main" val="762093046"/>
                    </a:ext>
                  </a:extLst>
                </a:gridCol>
                <a:gridCol w="7848600">
                  <a:extLst>
                    <a:ext uri="{9D8B030D-6E8A-4147-A177-3AD203B41FA5}">
                      <a16:colId xmlns:a16="http://schemas.microsoft.com/office/drawing/2014/main" val="3768994273"/>
                    </a:ext>
                  </a:extLst>
                </a:gridCol>
              </a:tblGrid>
              <a:tr h="370840">
                <a:tc>
                  <a:txBody>
                    <a:bodyPr/>
                    <a:lstStyle/>
                    <a:p>
                      <a:r>
                        <a:rPr lang="et-EE" dirty="0"/>
                        <a:t>Tallinn – Pärnu</a:t>
                      </a:r>
                    </a:p>
                  </a:txBody>
                  <a:tcPr/>
                </a:tc>
                <a:tc>
                  <a:txBody>
                    <a:bodyPr/>
                    <a:lstStyle/>
                    <a:p>
                      <a:endParaRPr lang="et-EE" dirty="0"/>
                    </a:p>
                  </a:txBody>
                  <a:tcPr/>
                </a:tc>
                <a:extLst>
                  <a:ext uri="{0D108BD9-81ED-4DB2-BD59-A6C34878D82A}">
                    <a16:rowId xmlns:a16="http://schemas.microsoft.com/office/drawing/2014/main" val="1078463937"/>
                  </a:ext>
                </a:extLst>
              </a:tr>
              <a:tr h="370840">
                <a:tc>
                  <a:txBody>
                    <a:bodyPr/>
                    <a:lstStyle/>
                    <a:p>
                      <a:r>
                        <a:rPr lang="et-EE" dirty="0"/>
                        <a:t>2026</a:t>
                      </a:r>
                    </a:p>
                  </a:txBody>
                  <a:tcPr/>
                </a:tc>
                <a:tc>
                  <a:txBody>
                    <a:bodyPr/>
                    <a:lstStyle/>
                    <a:p>
                      <a:r>
                        <a:rPr lang="et-EE" dirty="0"/>
                        <a:t>428 000</a:t>
                      </a:r>
                    </a:p>
                  </a:txBody>
                  <a:tcPr/>
                </a:tc>
                <a:extLst>
                  <a:ext uri="{0D108BD9-81ED-4DB2-BD59-A6C34878D82A}">
                    <a16:rowId xmlns:a16="http://schemas.microsoft.com/office/drawing/2014/main" val="3836361240"/>
                  </a:ext>
                </a:extLst>
              </a:tr>
              <a:tr h="370840">
                <a:tc>
                  <a:txBody>
                    <a:bodyPr/>
                    <a:lstStyle/>
                    <a:p>
                      <a:r>
                        <a:rPr lang="et-EE" dirty="0"/>
                        <a:t>2035</a:t>
                      </a:r>
                    </a:p>
                  </a:txBody>
                  <a:tcPr/>
                </a:tc>
                <a:tc>
                  <a:txBody>
                    <a:bodyPr/>
                    <a:lstStyle/>
                    <a:p>
                      <a:r>
                        <a:rPr lang="et-EE" dirty="0"/>
                        <a:t>1,1 mln</a:t>
                      </a:r>
                    </a:p>
                  </a:txBody>
                  <a:tcPr/>
                </a:tc>
                <a:extLst>
                  <a:ext uri="{0D108BD9-81ED-4DB2-BD59-A6C34878D82A}">
                    <a16:rowId xmlns:a16="http://schemas.microsoft.com/office/drawing/2014/main" val="282760561"/>
                  </a:ext>
                </a:extLst>
              </a:tr>
            </a:tbl>
          </a:graphicData>
        </a:graphic>
      </p:graphicFrame>
      <p:graphicFrame>
        <p:nvGraphicFramePr>
          <p:cNvPr id="9" name="Tabel 8">
            <a:extLst>
              <a:ext uri="{FF2B5EF4-FFF2-40B4-BE49-F238E27FC236}">
                <a16:creationId xmlns:a16="http://schemas.microsoft.com/office/drawing/2014/main" id="{E1BFB608-B4EF-41E7-812F-C79EF384D7A8}"/>
              </a:ext>
            </a:extLst>
          </p:cNvPr>
          <p:cNvGraphicFramePr>
            <a:graphicFrameLocks noGrp="1"/>
          </p:cNvGraphicFramePr>
          <p:nvPr>
            <p:extLst>
              <p:ext uri="{D42A27DB-BD31-4B8C-83A1-F6EECF244321}">
                <p14:modId xmlns:p14="http://schemas.microsoft.com/office/powerpoint/2010/main" val="506581318"/>
              </p:ext>
            </p:extLst>
          </p:nvPr>
        </p:nvGraphicFramePr>
        <p:xfrm>
          <a:off x="733323" y="3705948"/>
          <a:ext cx="15697200" cy="1424178"/>
        </p:xfrm>
        <a:graphic>
          <a:graphicData uri="http://schemas.openxmlformats.org/drawingml/2006/table">
            <a:tbl>
              <a:tblPr firstRow="1" bandRow="1">
                <a:tableStyleId>{5C22544A-7EE6-4342-B048-85BDC9FD1C3A}</a:tableStyleId>
              </a:tblPr>
              <a:tblGrid>
                <a:gridCol w="7848600">
                  <a:extLst>
                    <a:ext uri="{9D8B030D-6E8A-4147-A177-3AD203B41FA5}">
                      <a16:colId xmlns:a16="http://schemas.microsoft.com/office/drawing/2014/main" val="762093046"/>
                    </a:ext>
                  </a:extLst>
                </a:gridCol>
                <a:gridCol w="7848600">
                  <a:extLst>
                    <a:ext uri="{9D8B030D-6E8A-4147-A177-3AD203B41FA5}">
                      <a16:colId xmlns:a16="http://schemas.microsoft.com/office/drawing/2014/main" val="3768994273"/>
                    </a:ext>
                  </a:extLst>
                </a:gridCol>
              </a:tblGrid>
              <a:tr h="293225">
                <a:tc>
                  <a:txBody>
                    <a:bodyPr/>
                    <a:lstStyle/>
                    <a:p>
                      <a:r>
                        <a:rPr lang="et-EE" dirty="0"/>
                        <a:t>Pärnu – Riia</a:t>
                      </a:r>
                    </a:p>
                  </a:txBody>
                  <a:tcPr/>
                </a:tc>
                <a:tc>
                  <a:txBody>
                    <a:bodyPr/>
                    <a:lstStyle/>
                    <a:p>
                      <a:endParaRPr lang="et-EE" dirty="0"/>
                    </a:p>
                  </a:txBody>
                  <a:tcPr/>
                </a:tc>
                <a:extLst>
                  <a:ext uri="{0D108BD9-81ED-4DB2-BD59-A6C34878D82A}">
                    <a16:rowId xmlns:a16="http://schemas.microsoft.com/office/drawing/2014/main" val="1078463937"/>
                  </a:ext>
                </a:extLst>
              </a:tr>
              <a:tr h="293225">
                <a:tc>
                  <a:txBody>
                    <a:bodyPr/>
                    <a:lstStyle/>
                    <a:p>
                      <a:r>
                        <a:rPr lang="et-EE" dirty="0"/>
                        <a:t>2026</a:t>
                      </a:r>
                    </a:p>
                  </a:txBody>
                  <a:tcPr/>
                </a:tc>
                <a:tc>
                  <a:txBody>
                    <a:bodyPr/>
                    <a:lstStyle/>
                    <a:p>
                      <a:r>
                        <a:rPr lang="et-EE" dirty="0"/>
                        <a:t>354 000</a:t>
                      </a:r>
                    </a:p>
                  </a:txBody>
                  <a:tcPr/>
                </a:tc>
                <a:extLst>
                  <a:ext uri="{0D108BD9-81ED-4DB2-BD59-A6C34878D82A}">
                    <a16:rowId xmlns:a16="http://schemas.microsoft.com/office/drawing/2014/main" val="3836361240"/>
                  </a:ext>
                </a:extLst>
              </a:tr>
              <a:tr h="293225">
                <a:tc>
                  <a:txBody>
                    <a:bodyPr/>
                    <a:lstStyle/>
                    <a:p>
                      <a:r>
                        <a:rPr lang="et-EE" dirty="0"/>
                        <a:t>2035</a:t>
                      </a:r>
                    </a:p>
                  </a:txBody>
                  <a:tcPr/>
                </a:tc>
                <a:tc>
                  <a:txBody>
                    <a:bodyPr/>
                    <a:lstStyle/>
                    <a:p>
                      <a:r>
                        <a:rPr lang="et-EE" dirty="0"/>
                        <a:t>943 000</a:t>
                      </a:r>
                    </a:p>
                  </a:txBody>
                  <a:tcPr/>
                </a:tc>
                <a:extLst>
                  <a:ext uri="{0D108BD9-81ED-4DB2-BD59-A6C34878D82A}">
                    <a16:rowId xmlns:a16="http://schemas.microsoft.com/office/drawing/2014/main" val="282760561"/>
                  </a:ext>
                </a:extLst>
              </a:tr>
            </a:tbl>
          </a:graphicData>
        </a:graphic>
      </p:graphicFrame>
    </p:spTree>
    <p:extLst>
      <p:ext uri="{BB962C8B-B14F-4D97-AF65-F5344CB8AC3E}">
        <p14:creationId xmlns:p14="http://schemas.microsoft.com/office/powerpoint/2010/main" val="2867761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20FC6942-A7B3-4DE5-BAAA-CDD00A919004}"/>
              </a:ext>
            </a:extLst>
          </p:cNvPr>
          <p:cNvSpPr>
            <a:spLocks noChangeAspect="1" noChangeArrowheads="1" noTextEdit="1"/>
          </p:cNvSpPr>
          <p:nvPr/>
        </p:nvSpPr>
        <p:spPr bwMode="auto">
          <a:xfrm>
            <a:off x="0" y="788988"/>
            <a:ext cx="170942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3" name="AutoShape 7">
            <a:extLst>
              <a:ext uri="{FF2B5EF4-FFF2-40B4-BE49-F238E27FC236}">
                <a16:creationId xmlns:a16="http://schemas.microsoft.com/office/drawing/2014/main" id="{8100DE7F-F133-4E85-8805-B05B56166D0D}"/>
              </a:ext>
            </a:extLst>
          </p:cNvPr>
          <p:cNvSpPr>
            <a:spLocks noChangeAspect="1" noChangeArrowheads="1" noTextEdit="1"/>
          </p:cNvSpPr>
          <p:nvPr/>
        </p:nvSpPr>
        <p:spPr bwMode="auto">
          <a:xfrm>
            <a:off x="546101" y="142875"/>
            <a:ext cx="15621000" cy="92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6" name="Title 1">
            <a:extLst>
              <a:ext uri="{FF2B5EF4-FFF2-40B4-BE49-F238E27FC236}">
                <a16:creationId xmlns:a16="http://schemas.microsoft.com/office/drawing/2014/main" id="{77FAA971-0661-497B-ABF1-24AC16C375B7}"/>
              </a:ext>
            </a:extLst>
          </p:cNvPr>
          <p:cNvSpPr>
            <a:spLocks noGrp="1"/>
          </p:cNvSpPr>
          <p:nvPr>
            <p:ph type="title"/>
          </p:nvPr>
        </p:nvSpPr>
        <p:spPr>
          <a:xfrm>
            <a:off x="698500" y="142875"/>
            <a:ext cx="14325600" cy="882736"/>
          </a:xfrm>
          <a:solidFill>
            <a:schemeClr val="bg2"/>
          </a:solidFill>
        </p:spPr>
        <p:txBody>
          <a:bodyPr>
            <a:normAutofit fontScale="90000"/>
          </a:bodyPr>
          <a:lstStyle/>
          <a:p>
            <a:r>
              <a:rPr lang="et-EE" sz="5100" dirty="0">
                <a:solidFill>
                  <a:srgbClr val="003787"/>
                </a:solidFill>
              </a:rPr>
              <a:t>Statistika (</a:t>
            </a:r>
            <a:r>
              <a:rPr lang="et-EE" sz="5100" dirty="0" err="1">
                <a:solidFill>
                  <a:srgbClr val="003787"/>
                </a:solidFill>
              </a:rPr>
              <a:t>vol</a:t>
            </a:r>
            <a:r>
              <a:rPr lang="et-EE" sz="5100" dirty="0">
                <a:solidFill>
                  <a:srgbClr val="003787"/>
                </a:solidFill>
              </a:rPr>
              <a:t>. 3) – palju inimesi liigub Via Baltical?</a:t>
            </a:r>
            <a:br>
              <a:rPr lang="et-EE" sz="2000" dirty="0">
                <a:solidFill>
                  <a:srgbClr val="003787"/>
                </a:solidFill>
              </a:rPr>
            </a:br>
            <a:br>
              <a:rPr lang="et-EE" sz="2000" dirty="0">
                <a:solidFill>
                  <a:srgbClr val="003787"/>
                </a:solidFill>
              </a:rPr>
            </a:br>
            <a:endParaRPr lang="et-EE" dirty="0"/>
          </a:p>
        </p:txBody>
      </p:sp>
      <p:sp>
        <p:nvSpPr>
          <p:cNvPr id="7" name="Title 1">
            <a:extLst>
              <a:ext uri="{FF2B5EF4-FFF2-40B4-BE49-F238E27FC236}">
                <a16:creationId xmlns:a16="http://schemas.microsoft.com/office/drawing/2014/main" id="{B689FB0F-0B32-4F00-8A7A-6B71BE6B5462}"/>
              </a:ext>
            </a:extLst>
          </p:cNvPr>
          <p:cNvSpPr txBox="1">
            <a:spLocks/>
          </p:cNvSpPr>
          <p:nvPr/>
        </p:nvSpPr>
        <p:spPr>
          <a:xfrm>
            <a:off x="698500" y="1655116"/>
            <a:ext cx="15240000" cy="882736"/>
          </a:xfrm>
          <a:prstGeom prst="rect">
            <a:avLst/>
          </a:prstGeom>
          <a:solidFill>
            <a:schemeClr val="bg2"/>
          </a:solidFill>
        </p:spPr>
        <p:txBody>
          <a:bodyPr vert="horz" lIns="91440" tIns="45720" rIns="91440" bIns="45720" rtlCol="0" anchor="t">
            <a:normAutofit fontScale="82500" lnSpcReduction="20000"/>
          </a:bodyPr>
          <a:lstStyle>
            <a:lvl1pPr algn="l" defTabSz="1277568" rtl="0" eaLnBrk="1" latinLnBrk="0" hangingPunct="1">
              <a:lnSpc>
                <a:spcPct val="90000"/>
              </a:lnSpc>
              <a:spcBef>
                <a:spcPct val="0"/>
              </a:spcBef>
              <a:buNone/>
              <a:defRPr sz="4657" b="1" kern="1200">
                <a:solidFill>
                  <a:schemeClr val="accent2"/>
                </a:solidFill>
                <a:latin typeface="Myriad Pro" charset="0"/>
                <a:ea typeface="Myriad Pro" charset="0"/>
                <a:cs typeface="Myriad Pro" charset="0"/>
              </a:defRPr>
            </a:lvl1pPr>
          </a:lstStyle>
          <a:p>
            <a:br>
              <a:rPr lang="et-EE" sz="2000" dirty="0">
                <a:solidFill>
                  <a:srgbClr val="003787"/>
                </a:solidFill>
              </a:rPr>
            </a:br>
            <a:br>
              <a:rPr lang="et-EE" sz="2000" dirty="0">
                <a:solidFill>
                  <a:srgbClr val="003787"/>
                </a:solidFill>
              </a:rPr>
            </a:br>
            <a:endParaRPr lang="et-EE" dirty="0"/>
          </a:p>
        </p:txBody>
      </p:sp>
      <p:graphicFrame>
        <p:nvGraphicFramePr>
          <p:cNvPr id="4" name="Tabel 3">
            <a:extLst>
              <a:ext uri="{FF2B5EF4-FFF2-40B4-BE49-F238E27FC236}">
                <a16:creationId xmlns:a16="http://schemas.microsoft.com/office/drawing/2014/main" id="{656577B3-3780-4035-8C36-6F33096AD09B}"/>
              </a:ext>
            </a:extLst>
          </p:cNvPr>
          <p:cNvGraphicFramePr>
            <a:graphicFrameLocks noGrp="1"/>
          </p:cNvGraphicFramePr>
          <p:nvPr>
            <p:extLst>
              <p:ext uri="{D42A27DB-BD31-4B8C-83A1-F6EECF244321}">
                <p14:modId xmlns:p14="http://schemas.microsoft.com/office/powerpoint/2010/main" val="2409142989"/>
              </p:ext>
            </p:extLst>
          </p:nvPr>
        </p:nvGraphicFramePr>
        <p:xfrm>
          <a:off x="730865" y="2032019"/>
          <a:ext cx="15697200" cy="1424178"/>
        </p:xfrm>
        <a:graphic>
          <a:graphicData uri="http://schemas.openxmlformats.org/drawingml/2006/table">
            <a:tbl>
              <a:tblPr firstRow="1" bandRow="1">
                <a:tableStyleId>{5C22544A-7EE6-4342-B048-85BDC9FD1C3A}</a:tableStyleId>
              </a:tblPr>
              <a:tblGrid>
                <a:gridCol w="7848600">
                  <a:extLst>
                    <a:ext uri="{9D8B030D-6E8A-4147-A177-3AD203B41FA5}">
                      <a16:colId xmlns:a16="http://schemas.microsoft.com/office/drawing/2014/main" val="762093046"/>
                    </a:ext>
                  </a:extLst>
                </a:gridCol>
                <a:gridCol w="7848600">
                  <a:extLst>
                    <a:ext uri="{9D8B030D-6E8A-4147-A177-3AD203B41FA5}">
                      <a16:colId xmlns:a16="http://schemas.microsoft.com/office/drawing/2014/main" val="3768994273"/>
                    </a:ext>
                  </a:extLst>
                </a:gridCol>
              </a:tblGrid>
              <a:tr h="370840">
                <a:tc>
                  <a:txBody>
                    <a:bodyPr/>
                    <a:lstStyle/>
                    <a:p>
                      <a:r>
                        <a:rPr lang="et-EE" dirty="0"/>
                        <a:t>Tallinn – Pärnu – Ikla</a:t>
                      </a:r>
                    </a:p>
                  </a:txBody>
                  <a:tcPr/>
                </a:tc>
                <a:tc>
                  <a:txBody>
                    <a:bodyPr/>
                    <a:lstStyle/>
                    <a:p>
                      <a:r>
                        <a:rPr lang="et-EE" dirty="0"/>
                        <a:t>2018</a:t>
                      </a:r>
                    </a:p>
                  </a:txBody>
                  <a:tcPr/>
                </a:tc>
                <a:extLst>
                  <a:ext uri="{0D108BD9-81ED-4DB2-BD59-A6C34878D82A}">
                    <a16:rowId xmlns:a16="http://schemas.microsoft.com/office/drawing/2014/main" val="1078463937"/>
                  </a:ext>
                </a:extLst>
              </a:tr>
              <a:tr h="370840">
                <a:tc>
                  <a:txBody>
                    <a:bodyPr/>
                    <a:lstStyle/>
                    <a:p>
                      <a:r>
                        <a:rPr lang="et-EE" dirty="0"/>
                        <a:t>Sõiduautod</a:t>
                      </a:r>
                    </a:p>
                  </a:txBody>
                  <a:tcPr/>
                </a:tc>
                <a:tc>
                  <a:txBody>
                    <a:bodyPr/>
                    <a:lstStyle/>
                    <a:p>
                      <a:r>
                        <a:rPr lang="et-EE" dirty="0"/>
                        <a:t>Ca 3 mln inimest</a:t>
                      </a:r>
                    </a:p>
                  </a:txBody>
                  <a:tcPr/>
                </a:tc>
                <a:extLst>
                  <a:ext uri="{0D108BD9-81ED-4DB2-BD59-A6C34878D82A}">
                    <a16:rowId xmlns:a16="http://schemas.microsoft.com/office/drawing/2014/main" val="3836361240"/>
                  </a:ext>
                </a:extLst>
              </a:tr>
              <a:tr h="370840">
                <a:tc>
                  <a:txBody>
                    <a:bodyPr/>
                    <a:lstStyle/>
                    <a:p>
                      <a:r>
                        <a:rPr lang="et-EE" dirty="0"/>
                        <a:t>Bussid</a:t>
                      </a:r>
                    </a:p>
                  </a:txBody>
                  <a:tcPr/>
                </a:tc>
                <a:tc>
                  <a:txBody>
                    <a:bodyPr/>
                    <a:lstStyle/>
                    <a:p>
                      <a:r>
                        <a:rPr lang="et-EE" dirty="0"/>
                        <a:t>Ca 450 000 inimest</a:t>
                      </a:r>
                    </a:p>
                  </a:txBody>
                  <a:tcPr/>
                </a:tc>
                <a:extLst>
                  <a:ext uri="{0D108BD9-81ED-4DB2-BD59-A6C34878D82A}">
                    <a16:rowId xmlns:a16="http://schemas.microsoft.com/office/drawing/2014/main" val="282760561"/>
                  </a:ext>
                </a:extLst>
              </a:tr>
            </a:tbl>
          </a:graphicData>
        </a:graphic>
      </p:graphicFrame>
    </p:spTree>
    <p:extLst>
      <p:ext uri="{BB962C8B-B14F-4D97-AF65-F5344CB8AC3E}">
        <p14:creationId xmlns:p14="http://schemas.microsoft.com/office/powerpoint/2010/main" val="4072156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399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u kohatäide 2">
            <a:extLst>
              <a:ext uri="{FF2B5EF4-FFF2-40B4-BE49-F238E27FC236}">
                <a16:creationId xmlns:a16="http://schemas.microsoft.com/office/drawing/2014/main" id="{FCFBD4DB-92E0-4840-A502-734568637322}"/>
              </a:ext>
            </a:extLst>
          </p:cNvPr>
          <p:cNvSpPr>
            <a:spLocks noGrp="1"/>
          </p:cNvSpPr>
          <p:nvPr>
            <p:ph idx="1"/>
          </p:nvPr>
        </p:nvSpPr>
        <p:spPr>
          <a:xfrm>
            <a:off x="241300" y="1925037"/>
            <a:ext cx="3886201" cy="4399953"/>
          </a:xfrm>
        </p:spPr>
        <p:txBody>
          <a:bodyPr/>
          <a:lstStyle/>
          <a:p>
            <a:r>
              <a:rPr lang="et-EE" dirty="0"/>
              <a:t>Euroopa raudteevõrk</a:t>
            </a:r>
          </a:p>
          <a:p>
            <a:r>
              <a:rPr lang="et-EE" dirty="0"/>
              <a:t>Sinine jupp ülal oleme meie</a:t>
            </a:r>
          </a:p>
        </p:txBody>
      </p:sp>
      <p:sp>
        <p:nvSpPr>
          <p:cNvPr id="4" name="Slaidinumbri kohatäide 3">
            <a:extLst>
              <a:ext uri="{FF2B5EF4-FFF2-40B4-BE49-F238E27FC236}">
                <a16:creationId xmlns:a16="http://schemas.microsoft.com/office/drawing/2014/main" id="{41839AB9-CD17-43CD-9582-D1BAA5AB99D7}"/>
              </a:ext>
            </a:extLst>
          </p:cNvPr>
          <p:cNvSpPr>
            <a:spLocks noGrp="1"/>
          </p:cNvSpPr>
          <p:nvPr>
            <p:ph type="sldNum" sz="quarter" idx="12"/>
          </p:nvPr>
        </p:nvSpPr>
        <p:spPr/>
        <p:txBody>
          <a:bodyPr/>
          <a:lstStyle/>
          <a:p>
            <a:fld id="{FB46EC70-82E4-6749-B503-D86A1E0367C5}" type="slidenum">
              <a:rPr lang="en-US" smtClean="0"/>
              <a:pPr/>
              <a:t>2</a:t>
            </a:fld>
            <a:endParaRPr lang="en-US"/>
          </a:p>
        </p:txBody>
      </p:sp>
      <p:pic>
        <p:nvPicPr>
          <p:cNvPr id="5" name="Pilt 4">
            <a:extLst>
              <a:ext uri="{FF2B5EF4-FFF2-40B4-BE49-F238E27FC236}">
                <a16:creationId xmlns:a16="http://schemas.microsoft.com/office/drawing/2014/main" id="{D8CDBBB0-4B6B-4673-A11E-44B3DF24F14D}"/>
              </a:ext>
            </a:extLst>
          </p:cNvPr>
          <p:cNvPicPr>
            <a:picLocks noChangeAspect="1"/>
          </p:cNvPicPr>
          <p:nvPr/>
        </p:nvPicPr>
        <p:blipFill>
          <a:blip r:embed="rId3"/>
          <a:stretch>
            <a:fillRect/>
          </a:stretch>
        </p:blipFill>
        <p:spPr>
          <a:xfrm>
            <a:off x="4292600" y="0"/>
            <a:ext cx="12801600" cy="9562800"/>
          </a:xfrm>
          <a:prstGeom prst="rect">
            <a:avLst/>
          </a:prstGeom>
        </p:spPr>
      </p:pic>
    </p:spTree>
    <p:extLst>
      <p:ext uri="{BB962C8B-B14F-4D97-AF65-F5344CB8AC3E}">
        <p14:creationId xmlns:p14="http://schemas.microsoft.com/office/powerpoint/2010/main" val="2154664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inumbri kohatäide 3">
            <a:extLst>
              <a:ext uri="{FF2B5EF4-FFF2-40B4-BE49-F238E27FC236}">
                <a16:creationId xmlns:a16="http://schemas.microsoft.com/office/drawing/2014/main" id="{41839AB9-CD17-43CD-9582-D1BAA5AB99D7}"/>
              </a:ext>
            </a:extLst>
          </p:cNvPr>
          <p:cNvSpPr>
            <a:spLocks noGrp="1"/>
          </p:cNvSpPr>
          <p:nvPr>
            <p:ph type="sldNum" sz="quarter" idx="12"/>
          </p:nvPr>
        </p:nvSpPr>
        <p:spPr/>
        <p:txBody>
          <a:bodyPr/>
          <a:lstStyle/>
          <a:p>
            <a:fld id="{FB46EC70-82E4-6749-B503-D86A1E0367C5}" type="slidenum">
              <a:rPr lang="en-US" smtClean="0"/>
              <a:pPr/>
              <a:t>3</a:t>
            </a:fld>
            <a:endParaRPr lang="en-US"/>
          </a:p>
        </p:txBody>
      </p:sp>
      <p:pic>
        <p:nvPicPr>
          <p:cNvPr id="8" name="Sisu kohatäide 7">
            <a:extLst>
              <a:ext uri="{FF2B5EF4-FFF2-40B4-BE49-F238E27FC236}">
                <a16:creationId xmlns:a16="http://schemas.microsoft.com/office/drawing/2014/main" id="{19498FA2-6784-4EAF-B781-EA980BBF59E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09151" y="0"/>
            <a:ext cx="12185049" cy="9604156"/>
          </a:xfrm>
        </p:spPr>
      </p:pic>
      <p:sp>
        <p:nvSpPr>
          <p:cNvPr id="9" name="Sisu kohatäide 2">
            <a:extLst>
              <a:ext uri="{FF2B5EF4-FFF2-40B4-BE49-F238E27FC236}">
                <a16:creationId xmlns:a16="http://schemas.microsoft.com/office/drawing/2014/main" id="{552C8980-DAC4-4579-9D08-6E6EB9A43F9E}"/>
              </a:ext>
            </a:extLst>
          </p:cNvPr>
          <p:cNvSpPr txBox="1">
            <a:spLocks/>
          </p:cNvSpPr>
          <p:nvPr/>
        </p:nvSpPr>
        <p:spPr>
          <a:xfrm>
            <a:off x="241300" y="1925037"/>
            <a:ext cx="3886201" cy="4399953"/>
          </a:xfrm>
          <a:prstGeom prst="rect">
            <a:avLst/>
          </a:prstGeom>
        </p:spPr>
        <p:txBody>
          <a:bodyPr vert="horz" lIns="91440" tIns="45720" rIns="91440" bIns="45720" rtlCol="0">
            <a:normAutofit/>
          </a:bodyPr>
          <a:lstStyle>
            <a:lvl1pPr marL="0" indent="-335340" algn="l" defTabSz="1277645" rtl="0" eaLnBrk="1" latinLnBrk="0" hangingPunct="1">
              <a:lnSpc>
                <a:spcPct val="100000"/>
              </a:lnSpc>
              <a:spcBef>
                <a:spcPts val="1863"/>
              </a:spcBef>
              <a:buFontTx/>
              <a:buBlip>
                <a:blip r:embed="rId4"/>
              </a:buBlip>
              <a:defRPr sz="2795" kern="1200">
                <a:solidFill>
                  <a:schemeClr val="tx1"/>
                </a:solidFill>
                <a:latin typeface="Myriad Pro" charset="0"/>
                <a:ea typeface="Myriad Pro" charset="0"/>
                <a:cs typeface="Myriad Pro" charset="0"/>
              </a:defRPr>
            </a:lvl1pPr>
            <a:lvl2pPr marL="958234" indent="-319411" algn="l" defTabSz="1277645" rtl="0" eaLnBrk="1" latinLnBrk="0" hangingPunct="1">
              <a:lnSpc>
                <a:spcPct val="90000"/>
              </a:lnSpc>
              <a:spcBef>
                <a:spcPts val="699"/>
              </a:spcBef>
              <a:buFont typeface="Arial" panose="020B0604020202020204" pitchFamily="34" charset="0"/>
              <a:buChar char="•"/>
              <a:defRPr sz="3353" kern="1200">
                <a:solidFill>
                  <a:schemeClr val="tx1"/>
                </a:solidFill>
                <a:latin typeface="+mn-lt"/>
                <a:ea typeface="+mn-ea"/>
                <a:cs typeface="+mn-cs"/>
              </a:defRPr>
            </a:lvl2pPr>
            <a:lvl3pPr marL="1597057" indent="-319411" algn="l" defTabSz="1277645" rtl="0" eaLnBrk="1" latinLnBrk="0" hangingPunct="1">
              <a:lnSpc>
                <a:spcPct val="90000"/>
              </a:lnSpc>
              <a:spcBef>
                <a:spcPts val="699"/>
              </a:spcBef>
              <a:buFont typeface="Arial" panose="020B0604020202020204" pitchFamily="34" charset="0"/>
              <a:buChar char="•"/>
              <a:defRPr sz="2795" kern="1200">
                <a:solidFill>
                  <a:schemeClr val="tx1"/>
                </a:solidFill>
                <a:latin typeface="+mn-lt"/>
                <a:ea typeface="+mn-ea"/>
                <a:cs typeface="+mn-cs"/>
              </a:defRPr>
            </a:lvl3pPr>
            <a:lvl4pPr marL="2235879"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4pPr>
            <a:lvl5pPr marL="2874702"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5pPr>
            <a:lvl6pPr marL="3513525"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6pPr>
            <a:lvl7pPr marL="4152348"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7pPr>
            <a:lvl8pPr marL="4791170"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8pPr>
            <a:lvl9pPr marL="5429993"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9pPr>
          </a:lstStyle>
          <a:p>
            <a:pPr indent="0">
              <a:buNone/>
            </a:pPr>
            <a:r>
              <a:rPr lang="et-EE" dirty="0"/>
              <a:t>Raudteed Taanis</a:t>
            </a:r>
          </a:p>
          <a:p>
            <a:r>
              <a:rPr lang="et-EE" dirty="0"/>
              <a:t>Ca 2500 km</a:t>
            </a:r>
          </a:p>
        </p:txBody>
      </p:sp>
    </p:spTree>
    <p:extLst>
      <p:ext uri="{BB962C8B-B14F-4D97-AF65-F5344CB8AC3E}">
        <p14:creationId xmlns:p14="http://schemas.microsoft.com/office/powerpoint/2010/main" val="3006854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inumbri kohatäide 3">
            <a:extLst>
              <a:ext uri="{FF2B5EF4-FFF2-40B4-BE49-F238E27FC236}">
                <a16:creationId xmlns:a16="http://schemas.microsoft.com/office/drawing/2014/main" id="{41839AB9-CD17-43CD-9582-D1BAA5AB99D7}"/>
              </a:ext>
            </a:extLst>
          </p:cNvPr>
          <p:cNvSpPr>
            <a:spLocks noGrp="1"/>
          </p:cNvSpPr>
          <p:nvPr>
            <p:ph type="sldNum" sz="quarter" idx="12"/>
          </p:nvPr>
        </p:nvSpPr>
        <p:spPr/>
        <p:txBody>
          <a:bodyPr/>
          <a:lstStyle/>
          <a:p>
            <a:fld id="{FB46EC70-82E4-6749-B503-D86A1E0367C5}" type="slidenum">
              <a:rPr lang="en-US" smtClean="0"/>
              <a:pPr/>
              <a:t>4</a:t>
            </a:fld>
            <a:endParaRPr lang="en-US"/>
          </a:p>
        </p:txBody>
      </p:sp>
      <p:sp>
        <p:nvSpPr>
          <p:cNvPr id="9" name="Sisu kohatäide 2">
            <a:extLst>
              <a:ext uri="{FF2B5EF4-FFF2-40B4-BE49-F238E27FC236}">
                <a16:creationId xmlns:a16="http://schemas.microsoft.com/office/drawing/2014/main" id="{552C8980-DAC4-4579-9D08-6E6EB9A43F9E}"/>
              </a:ext>
            </a:extLst>
          </p:cNvPr>
          <p:cNvSpPr txBox="1">
            <a:spLocks/>
          </p:cNvSpPr>
          <p:nvPr/>
        </p:nvSpPr>
        <p:spPr>
          <a:xfrm>
            <a:off x="241300" y="1925037"/>
            <a:ext cx="3886201" cy="4399953"/>
          </a:xfrm>
          <a:prstGeom prst="rect">
            <a:avLst/>
          </a:prstGeom>
        </p:spPr>
        <p:txBody>
          <a:bodyPr vert="horz" lIns="91440" tIns="45720" rIns="91440" bIns="45720" rtlCol="0">
            <a:normAutofit/>
          </a:bodyPr>
          <a:lstStyle>
            <a:lvl1pPr marL="0" indent="-335340" algn="l" defTabSz="1277645" rtl="0" eaLnBrk="1" latinLnBrk="0" hangingPunct="1">
              <a:lnSpc>
                <a:spcPct val="100000"/>
              </a:lnSpc>
              <a:spcBef>
                <a:spcPts val="1863"/>
              </a:spcBef>
              <a:buFontTx/>
              <a:buBlip>
                <a:blip r:embed="rId3"/>
              </a:buBlip>
              <a:defRPr sz="2795" kern="1200">
                <a:solidFill>
                  <a:schemeClr val="tx1"/>
                </a:solidFill>
                <a:latin typeface="Myriad Pro" charset="0"/>
                <a:ea typeface="Myriad Pro" charset="0"/>
                <a:cs typeface="Myriad Pro" charset="0"/>
              </a:defRPr>
            </a:lvl1pPr>
            <a:lvl2pPr marL="958234" indent="-319411" algn="l" defTabSz="1277645" rtl="0" eaLnBrk="1" latinLnBrk="0" hangingPunct="1">
              <a:lnSpc>
                <a:spcPct val="90000"/>
              </a:lnSpc>
              <a:spcBef>
                <a:spcPts val="699"/>
              </a:spcBef>
              <a:buFont typeface="Arial" panose="020B0604020202020204" pitchFamily="34" charset="0"/>
              <a:buChar char="•"/>
              <a:defRPr sz="3353" kern="1200">
                <a:solidFill>
                  <a:schemeClr val="tx1"/>
                </a:solidFill>
                <a:latin typeface="+mn-lt"/>
                <a:ea typeface="+mn-ea"/>
                <a:cs typeface="+mn-cs"/>
              </a:defRPr>
            </a:lvl2pPr>
            <a:lvl3pPr marL="1597057" indent="-319411" algn="l" defTabSz="1277645" rtl="0" eaLnBrk="1" latinLnBrk="0" hangingPunct="1">
              <a:lnSpc>
                <a:spcPct val="90000"/>
              </a:lnSpc>
              <a:spcBef>
                <a:spcPts val="699"/>
              </a:spcBef>
              <a:buFont typeface="Arial" panose="020B0604020202020204" pitchFamily="34" charset="0"/>
              <a:buChar char="•"/>
              <a:defRPr sz="2795" kern="1200">
                <a:solidFill>
                  <a:schemeClr val="tx1"/>
                </a:solidFill>
                <a:latin typeface="+mn-lt"/>
                <a:ea typeface="+mn-ea"/>
                <a:cs typeface="+mn-cs"/>
              </a:defRPr>
            </a:lvl3pPr>
            <a:lvl4pPr marL="2235879"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4pPr>
            <a:lvl5pPr marL="2874702"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5pPr>
            <a:lvl6pPr marL="3513525"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6pPr>
            <a:lvl7pPr marL="4152348"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7pPr>
            <a:lvl8pPr marL="4791170"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8pPr>
            <a:lvl9pPr marL="5429993" indent="-319411" algn="l" defTabSz="1277645" rtl="0" eaLnBrk="1" latinLnBrk="0" hangingPunct="1">
              <a:lnSpc>
                <a:spcPct val="90000"/>
              </a:lnSpc>
              <a:spcBef>
                <a:spcPts val="699"/>
              </a:spcBef>
              <a:buFont typeface="Arial" panose="020B0604020202020204" pitchFamily="34" charset="0"/>
              <a:buChar char="•"/>
              <a:defRPr sz="2515" kern="1200">
                <a:solidFill>
                  <a:schemeClr val="tx1"/>
                </a:solidFill>
                <a:latin typeface="+mn-lt"/>
                <a:ea typeface="+mn-ea"/>
                <a:cs typeface="+mn-cs"/>
              </a:defRPr>
            </a:lvl9pPr>
          </a:lstStyle>
          <a:p>
            <a:pPr indent="0">
              <a:buNone/>
            </a:pPr>
            <a:r>
              <a:rPr lang="et-EE" dirty="0"/>
              <a:t>Raudteed Hollandis</a:t>
            </a:r>
          </a:p>
          <a:p>
            <a:r>
              <a:rPr lang="et-EE" dirty="0"/>
              <a:t>Ca 3000 km</a:t>
            </a:r>
          </a:p>
        </p:txBody>
      </p:sp>
      <p:pic>
        <p:nvPicPr>
          <p:cNvPr id="1026" name="Picture 2" descr="ns rail network map">
            <a:extLst>
              <a:ext uri="{FF2B5EF4-FFF2-40B4-BE49-F238E27FC236}">
                <a16:creationId xmlns:a16="http://schemas.microsoft.com/office/drawing/2014/main" id="{4C9147E8-0939-415D-845F-4EE32CD512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186" y="0"/>
            <a:ext cx="10398014" cy="955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134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inumbri kohatäide 3">
            <a:extLst>
              <a:ext uri="{FF2B5EF4-FFF2-40B4-BE49-F238E27FC236}">
                <a16:creationId xmlns:a16="http://schemas.microsoft.com/office/drawing/2014/main" id="{41839AB9-CD17-43CD-9582-D1BAA5AB99D7}"/>
              </a:ext>
            </a:extLst>
          </p:cNvPr>
          <p:cNvSpPr>
            <a:spLocks noGrp="1"/>
          </p:cNvSpPr>
          <p:nvPr>
            <p:ph type="sldNum" sz="quarter" idx="12"/>
          </p:nvPr>
        </p:nvSpPr>
        <p:spPr/>
        <p:txBody>
          <a:bodyPr/>
          <a:lstStyle/>
          <a:p>
            <a:fld id="{FB46EC70-82E4-6749-B503-D86A1E0367C5}" type="slidenum">
              <a:rPr lang="en-US" smtClean="0"/>
              <a:pPr/>
              <a:t>5</a:t>
            </a:fld>
            <a:endParaRPr lang="en-US"/>
          </a:p>
        </p:txBody>
      </p:sp>
      <p:pic>
        <p:nvPicPr>
          <p:cNvPr id="3074" name="Picture 2" descr="Image result for core network corridor map">
            <a:extLst>
              <a:ext uri="{FF2B5EF4-FFF2-40B4-BE49-F238E27FC236}">
                <a16:creationId xmlns:a16="http://schemas.microsoft.com/office/drawing/2014/main" id="{E3298E42-6D97-4C87-AA90-D696EADA9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0"/>
            <a:ext cx="12426950" cy="9582150"/>
          </a:xfrm>
          <a:prstGeom prst="rect">
            <a:avLst/>
          </a:prstGeom>
          <a:noFill/>
          <a:extLst>
            <a:ext uri="{909E8E84-426E-40DD-AFC4-6F175D3DCCD1}">
              <a14:hiddenFill xmlns:a14="http://schemas.microsoft.com/office/drawing/2010/main">
                <a:solidFill>
                  <a:srgbClr val="FFFFFF"/>
                </a:solidFill>
              </a14:hiddenFill>
            </a:ext>
          </a:extLst>
        </p:spPr>
      </p:pic>
      <p:sp>
        <p:nvSpPr>
          <p:cNvPr id="11" name="Sisu kohatäide 2">
            <a:extLst>
              <a:ext uri="{FF2B5EF4-FFF2-40B4-BE49-F238E27FC236}">
                <a16:creationId xmlns:a16="http://schemas.microsoft.com/office/drawing/2014/main" id="{2A43BE6A-3DEE-4A65-83B2-B7D8D6A2C191}"/>
              </a:ext>
            </a:extLst>
          </p:cNvPr>
          <p:cNvSpPr>
            <a:spLocks noGrp="1"/>
          </p:cNvSpPr>
          <p:nvPr>
            <p:ph idx="1"/>
          </p:nvPr>
        </p:nvSpPr>
        <p:spPr>
          <a:xfrm>
            <a:off x="241300" y="447675"/>
            <a:ext cx="4572000" cy="7315200"/>
          </a:xfrm>
        </p:spPr>
        <p:txBody>
          <a:bodyPr>
            <a:normAutofit/>
          </a:bodyPr>
          <a:lstStyle/>
          <a:p>
            <a:pPr indent="0">
              <a:buNone/>
            </a:pPr>
            <a:r>
              <a:rPr lang="et-EE" sz="3600" b="1" dirty="0"/>
              <a:t>Transpordikoridorid</a:t>
            </a:r>
          </a:p>
          <a:p>
            <a:pPr marL="457200" indent="-457200">
              <a:buFont typeface="Arial" panose="020B0604020202020204" pitchFamily="34" charset="0"/>
              <a:buChar char="•"/>
            </a:pPr>
            <a:r>
              <a:rPr lang="et-EE" dirty="0"/>
              <a:t>Põhjamere-Läänemere</a:t>
            </a:r>
          </a:p>
          <a:p>
            <a:pPr marL="457200" indent="-457200">
              <a:buFont typeface="Arial" panose="020B0604020202020204" pitchFamily="34" charset="0"/>
              <a:buChar char="•"/>
            </a:pPr>
            <a:r>
              <a:rPr lang="et-EE" dirty="0"/>
              <a:t>Reini-Alpi</a:t>
            </a:r>
          </a:p>
          <a:p>
            <a:pPr marL="457200" indent="-457200">
              <a:buFont typeface="Arial" panose="020B0604020202020204" pitchFamily="34" charset="0"/>
              <a:buChar char="•"/>
            </a:pPr>
            <a:r>
              <a:rPr lang="et-EE" dirty="0"/>
              <a:t>Läänemere-Aadria</a:t>
            </a:r>
          </a:p>
          <a:p>
            <a:pPr marL="457200" indent="-457200">
              <a:buFont typeface="Arial" panose="020B0604020202020204" pitchFamily="34" charset="0"/>
              <a:buChar char="•"/>
            </a:pPr>
            <a:r>
              <a:rPr lang="et-EE" dirty="0"/>
              <a:t>Vahemere</a:t>
            </a:r>
          </a:p>
          <a:p>
            <a:pPr marL="457200" indent="-457200">
              <a:buFont typeface="Arial" panose="020B0604020202020204" pitchFamily="34" charset="0"/>
              <a:buChar char="•"/>
            </a:pPr>
            <a:r>
              <a:rPr lang="et-EE" dirty="0"/>
              <a:t>Oriendi-Ida Vahemere</a:t>
            </a:r>
          </a:p>
          <a:p>
            <a:pPr marL="457200" indent="-457200">
              <a:buFont typeface="Arial" panose="020B0604020202020204" pitchFamily="34" charset="0"/>
              <a:buChar char="•"/>
            </a:pPr>
            <a:r>
              <a:rPr lang="et-EE" dirty="0"/>
              <a:t>Skandinaavia-Vahemere</a:t>
            </a:r>
          </a:p>
          <a:p>
            <a:pPr marL="457200" indent="-457200">
              <a:buFont typeface="Arial" panose="020B0604020202020204" pitchFamily="34" charset="0"/>
              <a:buChar char="•"/>
            </a:pPr>
            <a:r>
              <a:rPr lang="et-EE" dirty="0"/>
              <a:t>Atlandi</a:t>
            </a:r>
          </a:p>
          <a:p>
            <a:pPr marL="457200" indent="-457200">
              <a:buFont typeface="Arial" panose="020B0604020202020204" pitchFamily="34" charset="0"/>
              <a:buChar char="•"/>
            </a:pPr>
            <a:r>
              <a:rPr lang="et-EE" dirty="0"/>
              <a:t>Põhjamere-Vahemere</a:t>
            </a:r>
          </a:p>
          <a:p>
            <a:pPr marL="457200" indent="-457200">
              <a:buFont typeface="Arial" panose="020B0604020202020204" pitchFamily="34" charset="0"/>
              <a:buChar char="•"/>
            </a:pPr>
            <a:r>
              <a:rPr lang="et-EE" dirty="0"/>
              <a:t>Reini-Doonau</a:t>
            </a:r>
          </a:p>
          <a:p>
            <a:pPr marL="457200" indent="-457200">
              <a:buFont typeface="Arial" panose="020B0604020202020204" pitchFamily="34" charset="0"/>
              <a:buChar char="•"/>
            </a:pPr>
            <a:endParaRPr lang="et-EE" dirty="0"/>
          </a:p>
        </p:txBody>
      </p:sp>
    </p:spTree>
    <p:extLst>
      <p:ext uri="{BB962C8B-B14F-4D97-AF65-F5344CB8AC3E}">
        <p14:creationId xmlns:p14="http://schemas.microsoft.com/office/powerpoint/2010/main" val="432185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inumbri kohatäide 3">
            <a:extLst>
              <a:ext uri="{FF2B5EF4-FFF2-40B4-BE49-F238E27FC236}">
                <a16:creationId xmlns:a16="http://schemas.microsoft.com/office/drawing/2014/main" id="{41839AB9-CD17-43CD-9582-D1BAA5AB99D7}"/>
              </a:ext>
            </a:extLst>
          </p:cNvPr>
          <p:cNvSpPr>
            <a:spLocks noGrp="1"/>
          </p:cNvSpPr>
          <p:nvPr>
            <p:ph type="sldNum" sz="quarter" idx="12"/>
          </p:nvPr>
        </p:nvSpPr>
        <p:spPr/>
        <p:txBody>
          <a:bodyPr/>
          <a:lstStyle/>
          <a:p>
            <a:fld id="{FB46EC70-82E4-6749-B503-D86A1E0367C5}" type="slidenum">
              <a:rPr lang="en-US" smtClean="0"/>
              <a:pPr/>
              <a:t>6</a:t>
            </a:fld>
            <a:endParaRPr lang="en-US"/>
          </a:p>
        </p:txBody>
      </p:sp>
      <p:grpSp>
        <p:nvGrpSpPr>
          <p:cNvPr id="7" name="Group 4">
            <a:extLst>
              <a:ext uri="{FF2B5EF4-FFF2-40B4-BE49-F238E27FC236}">
                <a16:creationId xmlns:a16="http://schemas.microsoft.com/office/drawing/2014/main" id="{76FA236C-013A-4AA6-96E2-8EACEFA7DECE}"/>
              </a:ext>
            </a:extLst>
          </p:cNvPr>
          <p:cNvGrpSpPr>
            <a:grpSpLocks noChangeAspect="1"/>
          </p:cNvGrpSpPr>
          <p:nvPr/>
        </p:nvGrpSpPr>
        <p:grpSpPr bwMode="auto">
          <a:xfrm>
            <a:off x="0" y="0"/>
            <a:ext cx="17094200" cy="9563100"/>
            <a:chOff x="0" y="0"/>
            <a:chExt cx="10768" cy="6024"/>
          </a:xfrm>
        </p:grpSpPr>
        <p:sp>
          <p:nvSpPr>
            <p:cNvPr id="8" name="AutoShape 3">
              <a:extLst>
                <a:ext uri="{FF2B5EF4-FFF2-40B4-BE49-F238E27FC236}">
                  <a16:creationId xmlns:a16="http://schemas.microsoft.com/office/drawing/2014/main" id="{7D68CA27-6851-42D0-9249-83E8D3F9F41C}"/>
                </a:ext>
              </a:extLst>
            </p:cNvPr>
            <p:cNvSpPr>
              <a:spLocks noChangeAspect="1" noChangeArrowheads="1" noTextEdit="1"/>
            </p:cNvSpPr>
            <p:nvPr/>
          </p:nvSpPr>
          <p:spPr bwMode="auto">
            <a:xfrm>
              <a:off x="0" y="0"/>
              <a:ext cx="10768" cy="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pic>
          <p:nvPicPr>
            <p:cNvPr id="2053" name="Picture 5">
              <a:extLst>
                <a:ext uri="{FF2B5EF4-FFF2-40B4-BE49-F238E27FC236}">
                  <a16:creationId xmlns:a16="http://schemas.microsoft.com/office/drawing/2014/main" id="{F1D970BF-F8C5-46E4-A8BC-72B84581DF4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4000" contrast="1000"/>
                      </a14:imgEffect>
                    </a14:imgLayer>
                  </a14:imgProps>
                </a:ext>
                <a:ext uri="{28A0092B-C50C-407E-A947-70E740481C1C}">
                  <a14:useLocalDpi xmlns:a14="http://schemas.microsoft.com/office/drawing/2010/main" val="0"/>
                </a:ext>
              </a:extLst>
            </a:blip>
            <a:srcRect/>
            <a:stretch>
              <a:fillRect/>
            </a:stretch>
          </p:blipFill>
          <p:spPr bwMode="auto">
            <a:xfrm>
              <a:off x="0" y="0"/>
              <a:ext cx="10780" cy="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object 3">
            <a:extLst>
              <a:ext uri="{FF2B5EF4-FFF2-40B4-BE49-F238E27FC236}">
                <a16:creationId xmlns:a16="http://schemas.microsoft.com/office/drawing/2014/main" id="{CEEF21D1-74A9-437E-B655-55A59FF8FF4F}"/>
              </a:ext>
            </a:extLst>
          </p:cNvPr>
          <p:cNvSpPr txBox="1">
            <a:spLocks noGrp="1"/>
          </p:cNvSpPr>
          <p:nvPr>
            <p:ph type="title"/>
          </p:nvPr>
        </p:nvSpPr>
        <p:spPr>
          <a:xfrm>
            <a:off x="960821" y="796506"/>
            <a:ext cx="13868425" cy="851515"/>
          </a:xfrm>
          <a:prstGeom prst="rect">
            <a:avLst/>
          </a:prstGeom>
        </p:spPr>
        <p:txBody>
          <a:bodyPr vert="horz" wrap="square" lIns="0" tIns="109220" rIns="0" bIns="0" rtlCol="0">
            <a:spAutoFit/>
          </a:bodyPr>
          <a:lstStyle/>
          <a:p>
            <a:pPr marL="12700" marR="5080">
              <a:lnSpc>
                <a:spcPts val="6300"/>
              </a:lnSpc>
              <a:spcBef>
                <a:spcPts val="860"/>
              </a:spcBef>
            </a:pPr>
            <a:r>
              <a:rPr lang="et-EE" sz="4600" b="1" dirty="0">
                <a:latin typeface="Myriad Pro" panose="020B0503030403020204"/>
              </a:rPr>
              <a:t>Raudtee Euroopas aastal 2050</a:t>
            </a:r>
            <a:endParaRPr sz="4600" b="1" dirty="0">
              <a:latin typeface="Myriad Pro" panose="020B0503030403020204"/>
            </a:endParaRPr>
          </a:p>
        </p:txBody>
      </p:sp>
      <p:sp>
        <p:nvSpPr>
          <p:cNvPr id="9" name="Ristkülik 8">
            <a:extLst>
              <a:ext uri="{FF2B5EF4-FFF2-40B4-BE49-F238E27FC236}">
                <a16:creationId xmlns:a16="http://schemas.microsoft.com/office/drawing/2014/main" id="{20CD18A4-8ECB-4828-903B-DF12377B61A5}"/>
              </a:ext>
            </a:extLst>
          </p:cNvPr>
          <p:cNvSpPr/>
          <p:nvPr/>
        </p:nvSpPr>
        <p:spPr>
          <a:xfrm>
            <a:off x="927100" y="1971676"/>
            <a:ext cx="14859000" cy="6247864"/>
          </a:xfrm>
          <a:prstGeom prst="rect">
            <a:avLst/>
          </a:prstGeom>
        </p:spPr>
        <p:txBody>
          <a:bodyPr wrap="square">
            <a:spAutoFit/>
          </a:bodyPr>
          <a:lstStyle/>
          <a:p>
            <a:r>
              <a:rPr lang="et-EE" sz="3600" spc="-190" dirty="0">
                <a:solidFill>
                  <a:schemeClr val="accent2"/>
                </a:solidFill>
                <a:latin typeface="+mj-lt"/>
              </a:rPr>
              <a:t>B</a:t>
            </a:r>
            <a:r>
              <a:rPr lang="en-US" sz="3600" spc="-190" dirty="0" err="1">
                <a:solidFill>
                  <a:schemeClr val="accent2"/>
                </a:solidFill>
                <a:latin typeface="+mj-lt"/>
              </a:rPr>
              <a:t>ackbone</a:t>
            </a:r>
            <a:r>
              <a:rPr lang="en-US" sz="3600" spc="-190" dirty="0">
                <a:solidFill>
                  <a:schemeClr val="accent2"/>
                </a:solidFill>
                <a:latin typeface="+mj-lt"/>
              </a:rPr>
              <a:t> of an intermodal “Mobility as a Service” within cities and beyond, for both passengers and goods</a:t>
            </a:r>
            <a:endParaRPr lang="et-EE" sz="3600" spc="-190" dirty="0">
              <a:solidFill>
                <a:schemeClr val="accent2"/>
              </a:solidFill>
              <a:latin typeface="+mj-lt"/>
            </a:endParaRPr>
          </a:p>
          <a:p>
            <a:endParaRPr lang="et-EE" sz="3600" spc="-190" dirty="0">
              <a:solidFill>
                <a:schemeClr val="accent2"/>
              </a:solidFill>
              <a:latin typeface="+mj-lt"/>
            </a:endParaRPr>
          </a:p>
          <a:p>
            <a:pPr marL="457200" indent="-457200">
              <a:buFont typeface="Arial" panose="020B0604020202020204" pitchFamily="34" charset="0"/>
              <a:buChar char="•"/>
            </a:pPr>
            <a:r>
              <a:rPr lang="et-EE" sz="3200" spc="-190" dirty="0">
                <a:solidFill>
                  <a:schemeClr val="accent2"/>
                </a:solidFill>
                <a:latin typeface="+mj-lt"/>
              </a:rPr>
              <a:t>Raudtee ühendab inimesi, vastab liikumisvajadustele, ühendab erinevaid transpordiliike</a:t>
            </a:r>
          </a:p>
          <a:p>
            <a:pPr marL="457200" indent="-457200">
              <a:buFont typeface="Arial" panose="020B0604020202020204" pitchFamily="34" charset="0"/>
              <a:buChar char="•"/>
            </a:pPr>
            <a:r>
              <a:rPr lang="et-EE" sz="3200" spc="-190" dirty="0">
                <a:solidFill>
                  <a:schemeClr val="accent2"/>
                </a:solidFill>
                <a:latin typeface="+mj-lt"/>
              </a:rPr>
              <a:t>Innovaatilised logistilised lahendused muudavad raudtee paindlikuks ning autonoomseks</a:t>
            </a:r>
          </a:p>
          <a:p>
            <a:pPr marL="457200" indent="-457200">
              <a:buFont typeface="Arial" panose="020B0604020202020204" pitchFamily="34" charset="0"/>
              <a:buChar char="•"/>
            </a:pPr>
            <a:endParaRPr lang="et-EE" sz="3200" spc="-190" dirty="0">
              <a:solidFill>
                <a:schemeClr val="accent2"/>
              </a:solidFill>
              <a:latin typeface="+mj-lt"/>
            </a:endParaRPr>
          </a:p>
          <a:p>
            <a:r>
              <a:rPr lang="et-EE" sz="3600" spc="-190" dirty="0">
                <a:solidFill>
                  <a:schemeClr val="accent2"/>
                </a:solidFill>
                <a:latin typeface="+mj-lt"/>
              </a:rPr>
              <a:t>Olulised arengud:</a:t>
            </a:r>
          </a:p>
          <a:p>
            <a:endParaRPr lang="et-EE" sz="3200" spc="-190" dirty="0">
              <a:solidFill>
                <a:schemeClr val="accent2"/>
              </a:solidFill>
              <a:latin typeface="+mj-lt"/>
            </a:endParaRPr>
          </a:p>
          <a:p>
            <a:pPr marL="457200" indent="-457200">
              <a:buFont typeface="Arial" panose="020B0604020202020204" pitchFamily="34" charset="0"/>
              <a:buChar char="•"/>
            </a:pPr>
            <a:r>
              <a:rPr lang="et-EE" sz="3200" spc="-190" dirty="0">
                <a:solidFill>
                  <a:schemeClr val="accent2"/>
                </a:solidFill>
                <a:latin typeface="+mj-lt"/>
              </a:rPr>
              <a:t>Autonoomsed, täisautomaatsed rongid</a:t>
            </a:r>
          </a:p>
          <a:p>
            <a:pPr marL="457200" indent="-457200">
              <a:buFont typeface="Arial" panose="020B0604020202020204" pitchFamily="34" charset="0"/>
              <a:buChar char="•"/>
            </a:pPr>
            <a:r>
              <a:rPr lang="et-EE" sz="3200" spc="-190" dirty="0">
                <a:solidFill>
                  <a:schemeClr val="accent2"/>
                </a:solidFill>
                <a:latin typeface="+mj-lt"/>
              </a:rPr>
              <a:t>Raudteeliiklus on 0-emissioonidega</a:t>
            </a:r>
          </a:p>
          <a:p>
            <a:pPr marL="457200" indent="-457200">
              <a:buFont typeface="Arial" panose="020B0604020202020204" pitchFamily="34" charset="0"/>
              <a:buChar char="•"/>
            </a:pPr>
            <a:r>
              <a:rPr lang="et-EE" sz="3200" spc="-190" dirty="0">
                <a:solidFill>
                  <a:schemeClr val="accent2"/>
                </a:solidFill>
                <a:latin typeface="+mj-lt"/>
              </a:rPr>
              <a:t>Raudteega seonduvate õnnetuste arv on viidud nullini</a:t>
            </a:r>
          </a:p>
          <a:p>
            <a:endParaRPr lang="et-EE" sz="3200" spc="-190" dirty="0">
              <a:solidFill>
                <a:schemeClr val="accent2"/>
              </a:solidFill>
              <a:latin typeface="+mj-lt"/>
            </a:endParaRPr>
          </a:p>
        </p:txBody>
      </p:sp>
    </p:spTree>
    <p:extLst>
      <p:ext uri="{BB962C8B-B14F-4D97-AF65-F5344CB8AC3E}">
        <p14:creationId xmlns:p14="http://schemas.microsoft.com/office/powerpoint/2010/main" val="3766545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A73C4A3-6F24-4657-80C3-9C53CEB6FA1E}"/>
              </a:ext>
            </a:extLst>
          </p:cNvPr>
          <p:cNvSpPr>
            <a:spLocks noGrp="1"/>
          </p:cNvSpPr>
          <p:nvPr>
            <p:ph type="title"/>
          </p:nvPr>
        </p:nvSpPr>
        <p:spPr/>
        <p:txBody>
          <a:bodyPr/>
          <a:lstStyle/>
          <a:p>
            <a:endParaRPr lang="et-EE" dirty="0"/>
          </a:p>
        </p:txBody>
      </p:sp>
      <p:sp>
        <p:nvSpPr>
          <p:cNvPr id="3" name="Sisu kohatäide 2">
            <a:extLst>
              <a:ext uri="{FF2B5EF4-FFF2-40B4-BE49-F238E27FC236}">
                <a16:creationId xmlns:a16="http://schemas.microsoft.com/office/drawing/2014/main" id="{B41987A6-49B7-4705-B628-90A3969141CC}"/>
              </a:ext>
            </a:extLst>
          </p:cNvPr>
          <p:cNvSpPr>
            <a:spLocks noGrp="1"/>
          </p:cNvSpPr>
          <p:nvPr>
            <p:ph idx="1"/>
          </p:nvPr>
        </p:nvSpPr>
        <p:spPr/>
        <p:txBody>
          <a:bodyPr/>
          <a:lstStyle/>
          <a:p>
            <a:endParaRPr lang="et-EE"/>
          </a:p>
        </p:txBody>
      </p:sp>
      <p:sp>
        <p:nvSpPr>
          <p:cNvPr id="4" name="Slaidinumbri kohatäide 3">
            <a:extLst>
              <a:ext uri="{FF2B5EF4-FFF2-40B4-BE49-F238E27FC236}">
                <a16:creationId xmlns:a16="http://schemas.microsoft.com/office/drawing/2014/main" id="{344BD3C8-DDD1-44F5-B26B-6432C9CD484F}"/>
              </a:ext>
            </a:extLst>
          </p:cNvPr>
          <p:cNvSpPr>
            <a:spLocks noGrp="1"/>
          </p:cNvSpPr>
          <p:nvPr>
            <p:ph type="sldNum" sz="quarter" idx="12"/>
          </p:nvPr>
        </p:nvSpPr>
        <p:spPr/>
        <p:txBody>
          <a:bodyPr/>
          <a:lstStyle/>
          <a:p>
            <a:fld id="{FB46EC70-82E4-6749-B503-D86A1E0367C5}" type="slidenum">
              <a:rPr lang="en-US" smtClean="0"/>
              <a:pPr/>
              <a:t>7</a:t>
            </a:fld>
            <a:endParaRPr lang="en-US"/>
          </a:p>
        </p:txBody>
      </p:sp>
      <p:pic>
        <p:nvPicPr>
          <p:cNvPr id="5" name="Pilt 4">
            <a:extLst>
              <a:ext uri="{FF2B5EF4-FFF2-40B4-BE49-F238E27FC236}">
                <a16:creationId xmlns:a16="http://schemas.microsoft.com/office/drawing/2014/main" id="{6D2B7C16-6608-4459-9E82-CCB6528E96C1}"/>
              </a:ext>
            </a:extLst>
          </p:cNvPr>
          <p:cNvPicPr>
            <a:picLocks noChangeAspect="1"/>
          </p:cNvPicPr>
          <p:nvPr/>
        </p:nvPicPr>
        <p:blipFill>
          <a:blip r:embed="rId2"/>
          <a:stretch>
            <a:fillRect/>
          </a:stretch>
        </p:blipFill>
        <p:spPr>
          <a:xfrm>
            <a:off x="0" y="-54822"/>
            <a:ext cx="17094200" cy="9691794"/>
          </a:xfrm>
          <a:prstGeom prst="rect">
            <a:avLst/>
          </a:prstGeom>
        </p:spPr>
      </p:pic>
      <p:sp>
        <p:nvSpPr>
          <p:cNvPr id="6" name="TextBox 5">
            <a:extLst>
              <a:ext uri="{FF2B5EF4-FFF2-40B4-BE49-F238E27FC236}">
                <a16:creationId xmlns:a16="http://schemas.microsoft.com/office/drawing/2014/main" id="{C134957A-6968-4416-88BE-2C435B2C56FE}"/>
              </a:ext>
            </a:extLst>
          </p:cNvPr>
          <p:cNvSpPr txBox="1"/>
          <p:nvPr/>
        </p:nvSpPr>
        <p:spPr>
          <a:xfrm>
            <a:off x="927100" y="1925037"/>
            <a:ext cx="6705600" cy="707886"/>
          </a:xfrm>
          <a:prstGeom prst="rect">
            <a:avLst/>
          </a:prstGeom>
          <a:noFill/>
        </p:spPr>
        <p:txBody>
          <a:bodyPr wrap="square" rtlCol="0">
            <a:spAutoFit/>
          </a:bodyPr>
          <a:lstStyle/>
          <a:p>
            <a:r>
              <a:rPr lang="et-EE" sz="4000" b="1" dirty="0">
                <a:solidFill>
                  <a:schemeClr val="accent5"/>
                </a:solidFill>
              </a:rPr>
              <a:t>Mis see Rail Baltica siis on?</a:t>
            </a:r>
          </a:p>
        </p:txBody>
      </p:sp>
      <p:sp>
        <p:nvSpPr>
          <p:cNvPr id="7" name="Ovaal 6">
            <a:extLst>
              <a:ext uri="{FF2B5EF4-FFF2-40B4-BE49-F238E27FC236}">
                <a16:creationId xmlns:a16="http://schemas.microsoft.com/office/drawing/2014/main" id="{783E628E-62CB-4CD3-AE85-1B5381EA0B48}"/>
              </a:ext>
            </a:extLst>
          </p:cNvPr>
          <p:cNvSpPr/>
          <p:nvPr/>
        </p:nvSpPr>
        <p:spPr>
          <a:xfrm>
            <a:off x="10147300" y="1362075"/>
            <a:ext cx="4648200" cy="43999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2400" dirty="0"/>
              <a:t>870 km pikkune raudtee, mis kulgeb Eestist Leetu</a:t>
            </a:r>
          </a:p>
        </p:txBody>
      </p:sp>
    </p:spTree>
    <p:extLst>
      <p:ext uri="{BB962C8B-B14F-4D97-AF65-F5344CB8AC3E}">
        <p14:creationId xmlns:p14="http://schemas.microsoft.com/office/powerpoint/2010/main" val="1333549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inumbri kohatäide 3">
            <a:extLst>
              <a:ext uri="{FF2B5EF4-FFF2-40B4-BE49-F238E27FC236}">
                <a16:creationId xmlns:a16="http://schemas.microsoft.com/office/drawing/2014/main" id="{41839AB9-CD17-43CD-9582-D1BAA5AB99D7}"/>
              </a:ext>
            </a:extLst>
          </p:cNvPr>
          <p:cNvSpPr>
            <a:spLocks noGrp="1"/>
          </p:cNvSpPr>
          <p:nvPr>
            <p:ph type="sldNum" sz="quarter" idx="12"/>
          </p:nvPr>
        </p:nvSpPr>
        <p:spPr/>
        <p:txBody>
          <a:bodyPr/>
          <a:lstStyle/>
          <a:p>
            <a:fld id="{FB46EC70-82E4-6749-B503-D86A1E0367C5}" type="slidenum">
              <a:rPr lang="en-US" smtClean="0"/>
              <a:pPr/>
              <a:t>8</a:t>
            </a:fld>
            <a:endParaRPr lang="en-US"/>
          </a:p>
        </p:txBody>
      </p:sp>
      <p:pic>
        <p:nvPicPr>
          <p:cNvPr id="7" name="Picture 2">
            <a:extLst>
              <a:ext uri="{FF2B5EF4-FFF2-40B4-BE49-F238E27FC236}">
                <a16:creationId xmlns:a16="http://schemas.microsoft.com/office/drawing/2014/main" id="{C3C46E10-5C7D-44AD-9B2D-11C9DCBC0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 y="-1"/>
            <a:ext cx="17020928" cy="9582151"/>
          </a:xfrm>
          <a:prstGeom prst="rect">
            <a:avLst/>
          </a:prstGeom>
        </p:spPr>
      </p:pic>
    </p:spTree>
    <p:extLst>
      <p:ext uri="{BB962C8B-B14F-4D97-AF65-F5344CB8AC3E}">
        <p14:creationId xmlns:p14="http://schemas.microsoft.com/office/powerpoint/2010/main" val="2225419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0">
            <a:extLst>
              <a:ext uri="{FF2B5EF4-FFF2-40B4-BE49-F238E27FC236}">
                <a16:creationId xmlns:a16="http://schemas.microsoft.com/office/drawing/2014/main" id="{B4D73CA6-EB36-4CA0-B269-6D6267DEE27A}"/>
              </a:ext>
            </a:extLst>
          </p:cNvPr>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rcRect l="9436"/>
          <a:stretch/>
        </p:blipFill>
        <p:spPr>
          <a:xfrm>
            <a:off x="13038" y="605854"/>
            <a:ext cx="17051778" cy="7538021"/>
          </a:xfrm>
          <a:prstGeom prst="rect">
            <a:avLst/>
          </a:prstGeom>
        </p:spPr>
      </p:pic>
      <p:sp>
        <p:nvSpPr>
          <p:cNvPr id="6" name="object 3">
            <a:extLst>
              <a:ext uri="{FF2B5EF4-FFF2-40B4-BE49-F238E27FC236}">
                <a16:creationId xmlns:a16="http://schemas.microsoft.com/office/drawing/2014/main" id="{4AF31032-3391-41CA-9AFB-6BA80C25E1AF}"/>
              </a:ext>
            </a:extLst>
          </p:cNvPr>
          <p:cNvSpPr txBox="1">
            <a:spLocks noGrp="1"/>
          </p:cNvSpPr>
          <p:nvPr>
            <p:ph type="title"/>
          </p:nvPr>
        </p:nvSpPr>
        <p:spPr>
          <a:xfrm>
            <a:off x="960821" y="796506"/>
            <a:ext cx="13868425" cy="851515"/>
          </a:xfrm>
          <a:prstGeom prst="rect">
            <a:avLst/>
          </a:prstGeom>
        </p:spPr>
        <p:txBody>
          <a:bodyPr vert="horz" wrap="square" lIns="0" tIns="109220" rIns="0" bIns="0" rtlCol="0">
            <a:spAutoFit/>
          </a:bodyPr>
          <a:lstStyle/>
          <a:p>
            <a:pPr marL="12700" marR="5080">
              <a:lnSpc>
                <a:spcPts val="6300"/>
              </a:lnSpc>
              <a:spcBef>
                <a:spcPts val="860"/>
              </a:spcBef>
            </a:pPr>
            <a:r>
              <a:rPr lang="et-EE" sz="4600" b="1" dirty="0">
                <a:latin typeface="Myriad Pro" panose="020B0503030403020204"/>
              </a:rPr>
              <a:t>RB taristu haldamine – ühtne taristuhaldus</a:t>
            </a:r>
            <a:endParaRPr sz="4600" b="1" dirty="0">
              <a:latin typeface="Myriad Pro" panose="020B0503030403020204"/>
            </a:endParaRPr>
          </a:p>
        </p:txBody>
      </p:sp>
      <p:sp>
        <p:nvSpPr>
          <p:cNvPr id="9" name="Rectangle 5">
            <a:extLst>
              <a:ext uri="{FF2B5EF4-FFF2-40B4-BE49-F238E27FC236}">
                <a16:creationId xmlns:a16="http://schemas.microsoft.com/office/drawing/2014/main" id="{F054C93B-A45D-4529-BA88-BC38CF9A9E6A}"/>
              </a:ext>
            </a:extLst>
          </p:cNvPr>
          <p:cNvSpPr/>
          <p:nvPr/>
        </p:nvSpPr>
        <p:spPr>
          <a:xfrm>
            <a:off x="774687" y="1918630"/>
            <a:ext cx="15849613" cy="5188600"/>
          </a:xfrm>
          <a:prstGeom prst="rect">
            <a:avLst/>
          </a:prstGeom>
        </p:spPr>
        <p:txBody>
          <a:bodyPr wrap="square">
            <a:spAutoFit/>
          </a:bodyPr>
          <a:lstStyle/>
          <a:p>
            <a:pPr lvl="0" indent="-335320" defTabSz="1277568">
              <a:spcBef>
                <a:spcPts val="1862"/>
              </a:spcBef>
              <a:buBlip>
                <a:blip r:embed="rId5"/>
              </a:buBlip>
            </a:pPr>
            <a:r>
              <a:rPr lang="et-EE" sz="3600" dirty="0">
                <a:solidFill>
                  <a:schemeClr val="accent2"/>
                </a:solidFill>
                <a:latin typeface="Myriad Pro" panose="020B0503030403020204"/>
              </a:rPr>
              <a:t> Ühtsed raudtee standardid</a:t>
            </a:r>
          </a:p>
          <a:p>
            <a:pPr lvl="0" indent="-335320" defTabSz="1277568">
              <a:spcBef>
                <a:spcPts val="1862"/>
              </a:spcBef>
              <a:buBlip>
                <a:blip r:embed="rId5"/>
              </a:buBlip>
            </a:pPr>
            <a:r>
              <a:rPr lang="et-EE" sz="3600" dirty="0">
                <a:solidFill>
                  <a:schemeClr val="accent2"/>
                </a:solidFill>
                <a:latin typeface="Myriad Pro" panose="020B0503030403020204"/>
              </a:rPr>
              <a:t> </a:t>
            </a:r>
            <a:r>
              <a:rPr lang="et-EE" sz="3600" dirty="0" err="1">
                <a:solidFill>
                  <a:schemeClr val="accent2"/>
                </a:solidFill>
                <a:latin typeface="Myriad Pro" panose="020B0503030403020204"/>
              </a:rPr>
              <a:t>One-stop-shop</a:t>
            </a:r>
            <a:endParaRPr lang="et-EE" sz="3600" dirty="0">
              <a:solidFill>
                <a:schemeClr val="accent2"/>
              </a:solidFill>
            </a:endParaRPr>
          </a:p>
          <a:p>
            <a:pPr lvl="0" indent="-335320" defTabSz="1277568">
              <a:spcBef>
                <a:spcPts val="1862"/>
              </a:spcBef>
              <a:buBlip>
                <a:blip r:embed="rId5"/>
              </a:buBlip>
            </a:pPr>
            <a:r>
              <a:rPr lang="et-EE" sz="3600" dirty="0">
                <a:solidFill>
                  <a:schemeClr val="accent2"/>
                </a:solidFill>
                <a:latin typeface="Myriad Pro" panose="020B0503030403020204"/>
              </a:rPr>
              <a:t> Ühtselt kokku lepitud tariifid</a:t>
            </a:r>
            <a:endParaRPr lang="et-EE" sz="3600" dirty="0">
              <a:solidFill>
                <a:schemeClr val="accent2"/>
              </a:solidFill>
            </a:endParaRPr>
          </a:p>
          <a:p>
            <a:pPr lvl="0" indent="-335320" defTabSz="1277568">
              <a:spcBef>
                <a:spcPts val="1862"/>
              </a:spcBef>
              <a:buBlip>
                <a:blip r:embed="rId5"/>
              </a:buBlip>
            </a:pPr>
            <a:r>
              <a:rPr lang="et-EE" sz="3600" dirty="0">
                <a:solidFill>
                  <a:schemeClr val="accent2"/>
                </a:solidFill>
                <a:latin typeface="Myriad Pro" panose="020B0503030403020204"/>
              </a:rPr>
              <a:t> Läbilaskevõime jaotamine, tsentraalselt kokku lepitud graafikud kogu RB ulatuses</a:t>
            </a:r>
            <a:endParaRPr lang="et-EE" sz="3600" dirty="0">
              <a:solidFill>
                <a:schemeClr val="accent2"/>
              </a:solidFill>
            </a:endParaRPr>
          </a:p>
          <a:p>
            <a:pPr lvl="0" indent="-335320" defTabSz="1277568">
              <a:spcBef>
                <a:spcPts val="1862"/>
              </a:spcBef>
              <a:buBlip>
                <a:blip r:embed="rId5"/>
              </a:buBlip>
            </a:pPr>
            <a:r>
              <a:rPr lang="et-EE" sz="3600" dirty="0">
                <a:solidFill>
                  <a:schemeClr val="accent2"/>
                </a:solidFill>
                <a:latin typeface="Myriad Pro" panose="020B0503030403020204"/>
              </a:rPr>
              <a:t> Ühtsed nõuded operaatoreile</a:t>
            </a:r>
          </a:p>
          <a:p>
            <a:pPr lvl="0" indent="-335320" defTabSz="1277568">
              <a:spcBef>
                <a:spcPts val="1862"/>
              </a:spcBef>
              <a:buBlip>
                <a:blip r:embed="rId5"/>
              </a:buBlip>
            </a:pPr>
            <a:r>
              <a:rPr lang="et-EE" sz="3600" dirty="0">
                <a:solidFill>
                  <a:schemeClr val="accent2"/>
                </a:solidFill>
                <a:latin typeface="Myriad Pro" panose="020B0503030403020204"/>
              </a:rPr>
              <a:t> Ühtsed strateegilised otsused</a:t>
            </a:r>
            <a:endParaRPr lang="en-US" sz="3600" dirty="0">
              <a:solidFill>
                <a:schemeClr val="accent2"/>
              </a:solidFill>
              <a:latin typeface="Myriad Pro" panose="020B0503030403020204"/>
            </a:endParaRPr>
          </a:p>
        </p:txBody>
      </p:sp>
    </p:spTree>
    <p:extLst>
      <p:ext uri="{BB962C8B-B14F-4D97-AF65-F5344CB8AC3E}">
        <p14:creationId xmlns:p14="http://schemas.microsoft.com/office/powerpoint/2010/main" val="2549312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B">
  <a:themeElements>
    <a:clrScheme name="RB">
      <a:dk1>
        <a:srgbClr val="5D5D5D"/>
      </a:dk1>
      <a:lt1>
        <a:srgbClr val="E5E5E5"/>
      </a:lt1>
      <a:dk2>
        <a:srgbClr val="353535"/>
      </a:dk2>
      <a:lt2>
        <a:srgbClr val="FFFFFF"/>
      </a:lt2>
      <a:accent1>
        <a:srgbClr val="3398DB"/>
      </a:accent1>
      <a:accent2>
        <a:srgbClr val="003787"/>
      </a:accent2>
      <a:accent3>
        <a:srgbClr val="FFC101"/>
      </a:accent3>
      <a:accent4>
        <a:srgbClr val="039E86"/>
      </a:accent4>
      <a:accent5>
        <a:srgbClr val="FFFFFF"/>
      </a:accent5>
      <a:accent6>
        <a:srgbClr val="FFFFFF"/>
      </a:accent6>
      <a:hlink>
        <a:srgbClr val="FFFFFF"/>
      </a:hlink>
      <a:folHlink>
        <a:srgbClr val="FFFFFF"/>
      </a:folHlink>
    </a:clrScheme>
    <a:fontScheme name="RB">
      <a:majorFont>
        <a:latin typeface="Myriad Pro"/>
        <a:ea typeface=""/>
        <a:cs typeface=""/>
      </a:majorFont>
      <a:minorFont>
        <a:latin typeface="Myriad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RB">
  <a:themeElements>
    <a:clrScheme name="RB">
      <a:dk1>
        <a:srgbClr val="5D5D5D"/>
      </a:dk1>
      <a:lt1>
        <a:srgbClr val="E5E5E5"/>
      </a:lt1>
      <a:dk2>
        <a:srgbClr val="353535"/>
      </a:dk2>
      <a:lt2>
        <a:srgbClr val="FFFFFF"/>
      </a:lt2>
      <a:accent1>
        <a:srgbClr val="3398DB"/>
      </a:accent1>
      <a:accent2>
        <a:srgbClr val="003787"/>
      </a:accent2>
      <a:accent3>
        <a:srgbClr val="FFC101"/>
      </a:accent3>
      <a:accent4>
        <a:srgbClr val="039E86"/>
      </a:accent4>
      <a:accent5>
        <a:srgbClr val="FFFFFF"/>
      </a:accent5>
      <a:accent6>
        <a:srgbClr val="FFFFFF"/>
      </a:accent6>
      <a:hlink>
        <a:srgbClr val="FFFFFF"/>
      </a:hlink>
      <a:folHlink>
        <a:srgbClr val="FFFFFF"/>
      </a:folHlink>
    </a:clrScheme>
    <a:fontScheme name="RB">
      <a:majorFont>
        <a:latin typeface="Myriad Pro"/>
        <a:ea typeface=""/>
        <a:cs typeface=""/>
      </a:majorFont>
      <a:minorFont>
        <a:latin typeface="Myriad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8396</TotalTime>
  <Words>1100</Words>
  <Application>Microsoft Office PowerPoint</Application>
  <PresentationFormat>Kohandatud</PresentationFormat>
  <Paragraphs>199</Paragraphs>
  <Slides>18</Slides>
  <Notes>14</Notes>
  <HiddenSlides>0</HiddenSlides>
  <MMClips>0</MMClips>
  <ScaleCrop>false</ScaleCrop>
  <HeadingPairs>
    <vt:vector size="6" baseType="variant">
      <vt:variant>
        <vt:lpstr>Kasutatud fondid</vt:lpstr>
      </vt:variant>
      <vt:variant>
        <vt:i4>4</vt:i4>
      </vt:variant>
      <vt:variant>
        <vt:lpstr>Kujundus</vt:lpstr>
      </vt:variant>
      <vt:variant>
        <vt:i4>3</vt:i4>
      </vt:variant>
      <vt:variant>
        <vt:lpstr>Slaidipealkirjad</vt:lpstr>
      </vt:variant>
      <vt:variant>
        <vt:i4>18</vt:i4>
      </vt:variant>
    </vt:vector>
  </HeadingPairs>
  <TitlesOfParts>
    <vt:vector size="25" baseType="lpstr">
      <vt:lpstr>Arial</vt:lpstr>
      <vt:lpstr>Calibri</vt:lpstr>
      <vt:lpstr>Myriad Pro</vt:lpstr>
      <vt:lpstr>Verdana</vt:lpstr>
      <vt:lpstr>Office Theme</vt:lpstr>
      <vt:lpstr>RB</vt:lpstr>
      <vt:lpstr>2_RB</vt:lpstr>
      <vt:lpstr>Rail Baltica rahvusvaheline kontekst. Rail Baltica aastal 2050.</vt:lpstr>
      <vt:lpstr>PowerPointi esitlus</vt:lpstr>
      <vt:lpstr>PowerPointi esitlus</vt:lpstr>
      <vt:lpstr>PowerPointi esitlus</vt:lpstr>
      <vt:lpstr>PowerPointi esitlus</vt:lpstr>
      <vt:lpstr>Raudtee Euroopas aastal 2050</vt:lpstr>
      <vt:lpstr>PowerPointi esitlus</vt:lpstr>
      <vt:lpstr>PowerPointi esitlus</vt:lpstr>
      <vt:lpstr>RB taristu haldamine – ühtne taristuhaldus</vt:lpstr>
      <vt:lpstr>Pärnu eesmärgid 2035+</vt:lpstr>
      <vt:lpstr>Turismi arengukava  </vt:lpstr>
      <vt:lpstr>Kiirrongide ühendusajad  </vt:lpstr>
      <vt:lpstr>Reisivedudest aastal 2035  </vt:lpstr>
      <vt:lpstr>Reisivedudest aastal 2055  </vt:lpstr>
      <vt:lpstr>Statistika  </vt:lpstr>
      <vt:lpstr>Statistika (vol. 2) – palju reisijaid prognoosime RB-l  </vt:lpstr>
      <vt:lpstr>Statistika (vol. 3) – palju inimesi liigub Via Baltical?  </vt:lpstr>
      <vt:lpstr>PowerPointi esitlus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Layout 1</dc:title>
  <dc:creator>Anvar Salomets</dc:creator>
  <cp:lastModifiedBy>Kristjan Kaunissaare</cp:lastModifiedBy>
  <cp:revision>132</cp:revision>
  <dcterms:created xsi:type="dcterms:W3CDTF">2018-10-16T07:49:52Z</dcterms:created>
  <dcterms:modified xsi:type="dcterms:W3CDTF">2019-11-28T23:41:19Z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2018-04-09T00:00:00Z</vt:filetime>
  </property>
  <property fmtid="{D5CDD505-2E9C-101B-9397-08002B2CF9AE}" pid="3" name="Creator">
    <vt:lpwstr>QuarkXPress(R) 7.3</vt:lpwstr>
  </property>
  <property fmtid="{D5CDD505-2E9C-101B-9397-08002B2CF9AE}" pid="4" name="LastSaved">
    <vt:filetime>2018-10-16T00:00:00Z</vt:filetime>
  </property>
</Properties>
</file>