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handoutMasterIdLst>
    <p:handoutMasterId r:id="rId35"/>
  </p:handoutMasterIdLst>
  <p:sldIdLst>
    <p:sldId id="257" r:id="rId3"/>
    <p:sldId id="330" r:id="rId4"/>
    <p:sldId id="343" r:id="rId5"/>
    <p:sldId id="342" r:id="rId6"/>
    <p:sldId id="471" r:id="rId7"/>
    <p:sldId id="258" r:id="rId8"/>
    <p:sldId id="459" r:id="rId9"/>
    <p:sldId id="470" r:id="rId10"/>
    <p:sldId id="265" r:id="rId11"/>
    <p:sldId id="463" r:id="rId12"/>
    <p:sldId id="272" r:id="rId13"/>
    <p:sldId id="464" r:id="rId14"/>
    <p:sldId id="465" r:id="rId15"/>
    <p:sldId id="273" r:id="rId16"/>
    <p:sldId id="467" r:id="rId17"/>
    <p:sldId id="468" r:id="rId18"/>
    <p:sldId id="460" r:id="rId19"/>
    <p:sldId id="261" r:id="rId20"/>
    <p:sldId id="462" r:id="rId21"/>
    <p:sldId id="461" r:id="rId22"/>
    <p:sldId id="262" r:id="rId23"/>
    <p:sldId id="362" r:id="rId24"/>
    <p:sldId id="371" r:id="rId25"/>
    <p:sldId id="364" r:id="rId26"/>
    <p:sldId id="303" r:id="rId27"/>
    <p:sldId id="367" r:id="rId28"/>
    <p:sldId id="469" r:id="rId29"/>
    <p:sldId id="374" r:id="rId30"/>
    <p:sldId id="372" r:id="rId31"/>
    <p:sldId id="472" r:id="rId32"/>
    <p:sldId id="327" r:id="rId3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7F7F7F"/>
    <a:srgbClr val="AEAEAE"/>
    <a:srgbClr val="C00000"/>
    <a:srgbClr val="2E8111"/>
    <a:srgbClr val="6699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5250" autoAdjust="0"/>
  </p:normalViewPr>
  <p:slideViewPr>
    <p:cSldViewPr snapToGrid="0">
      <p:cViewPr varScale="1">
        <p:scale>
          <a:sx n="122" d="100"/>
          <a:sy n="122" d="100"/>
        </p:scale>
        <p:origin x="114"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mihkellaan\Documents\Cumulus%202012+\Harjumaa%20arengustrateegia\To&#776;o&#776;versioon%2022.08.2018\Harjumaa%20rahvastik_01.01.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jyssi\Dropbox\Tallinna_SUMP\SisendAndmed_anal&#252;&#252;side_alused\Stat_amet_liikumised_t&#246;&#246;j&#245;u-uuring\TT230-TT233_Tln_Harju_mlinn_2000-2018_MJ.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i.jyssi\Dropbox\Tallinna_SUMP\SisendAndmed_anal&#252;&#252;side_alused\Stat_amet_liikumised_t&#246;&#246;j&#245;u-uuring\TT230-TT233_Tln_Harju_mlinn_2000-2018_MJ.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FinantsAkadeemia1\4%20Projektid\3.%20FA%20Projektid\Projektid%202014\12_TALLINN-HELSINKI\3_Final\TALSINKIFIX%20MUDEL%20FINAL%20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3"/>
          <c:order val="0"/>
          <c:tx>
            <c:v>Kokku</c:v>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t-E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Lit>
              <c:formatCode>General</c:formatCode>
              <c:ptCount val="11"/>
              <c:pt idx="0">
                <c:v>2008</c:v>
              </c:pt>
              <c:pt idx="1">
                <c:v>2009</c:v>
              </c:pt>
              <c:pt idx="2">
                <c:v>2010</c:v>
              </c:pt>
              <c:pt idx="3">
                <c:v>2011</c:v>
              </c:pt>
              <c:pt idx="4">
                <c:v>2012</c:v>
              </c:pt>
              <c:pt idx="5">
                <c:v>2013</c:v>
              </c:pt>
              <c:pt idx="6">
                <c:v>2014</c:v>
              </c:pt>
              <c:pt idx="7">
                <c:v>2015</c:v>
              </c:pt>
              <c:pt idx="8">
                <c:v>2016</c:v>
              </c:pt>
              <c:pt idx="9">
                <c:v>2017</c:v>
              </c:pt>
              <c:pt idx="10">
                <c:v>2018</c:v>
              </c:pt>
            </c:numLit>
          </c:cat>
          <c:val>
            <c:numRef>
              <c:f>'Muutused 2003-2018'!$G$10:$G$20</c:f>
              <c:numCache>
                <c:formatCode>#,##0</c:formatCode>
                <c:ptCount val="11"/>
                <c:pt idx="0">
                  <c:v>542939</c:v>
                </c:pt>
                <c:pt idx="1">
                  <c:v>549513</c:v>
                </c:pt>
                <c:pt idx="2">
                  <c:v>555682</c:v>
                </c:pt>
                <c:pt idx="3">
                  <c:v>563103</c:v>
                </c:pt>
                <c:pt idx="4">
                  <c:v>569036</c:v>
                </c:pt>
                <c:pt idx="5">
                  <c:v>573205</c:v>
                </c:pt>
                <c:pt idx="6">
                  <c:v>582377</c:v>
                </c:pt>
                <c:pt idx="7">
                  <c:v>587987</c:v>
                </c:pt>
                <c:pt idx="8">
                  <c:v>595236</c:v>
                </c:pt>
                <c:pt idx="9">
                  <c:v>602409</c:v>
                </c:pt>
                <c:pt idx="10">
                  <c:v>610468</c:v>
                </c:pt>
              </c:numCache>
            </c:numRef>
          </c:val>
          <c:extLst>
            <c:ext xmlns:c16="http://schemas.microsoft.com/office/drawing/2014/chart" uri="{C3380CC4-5D6E-409C-BE32-E72D297353CC}">
              <c16:uniqueId val="{0000000F-BF95-45F7-8ED5-2B578B53CDDE}"/>
            </c:ext>
          </c:extLst>
        </c:ser>
        <c:dLbls>
          <c:dLblPos val="outEnd"/>
          <c:showLegendKey val="0"/>
          <c:showVal val="1"/>
          <c:showCatName val="0"/>
          <c:showSerName val="0"/>
          <c:showPercent val="0"/>
          <c:showBubbleSize val="0"/>
        </c:dLbls>
        <c:gapWidth val="444"/>
        <c:overlap val="-90"/>
        <c:axId val="1313579904"/>
        <c:axId val="1313581584"/>
      </c:barChart>
      <c:catAx>
        <c:axId val="1313579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t-EE"/>
          </a:p>
        </c:txPr>
        <c:crossAx val="1313581584"/>
        <c:crosses val="autoZero"/>
        <c:auto val="1"/>
        <c:lblAlgn val="ctr"/>
        <c:lblOffset val="100"/>
        <c:noMultiLvlLbl val="0"/>
      </c:catAx>
      <c:valAx>
        <c:axId val="1313581584"/>
        <c:scaling>
          <c:orientation val="minMax"/>
        </c:scaling>
        <c:delete val="1"/>
        <c:axPos val="l"/>
        <c:numFmt formatCode="#,##0" sourceLinked="1"/>
        <c:majorTickMark val="none"/>
        <c:minorTickMark val="none"/>
        <c:tickLblPos val="nextTo"/>
        <c:crossAx val="131357990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t-E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t-E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t-EE" b="1" dirty="0"/>
              <a:t>Eesti hõivatute peamine tööle liikumise viis, %,</a:t>
            </a:r>
          </a:p>
          <a:p>
            <a:pPr>
              <a:defRPr/>
            </a:pPr>
            <a:r>
              <a:rPr lang="et-EE" b="1" dirty="0"/>
              <a:t> linnaline asula</a:t>
            </a:r>
            <a:br>
              <a:rPr lang="et-EE" dirty="0"/>
            </a:br>
            <a:r>
              <a:rPr lang="et-EE" dirty="0"/>
              <a:t>Allikas: Statistikaamet</a:t>
            </a:r>
          </a:p>
        </c:rich>
      </c:tx>
      <c:layout>
        <c:manualLayout>
          <c:xMode val="edge"/>
          <c:yMode val="edge"/>
          <c:x val="0.12933234655375322"/>
          <c:y val="3.0476190476190476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0.10678831555916836"/>
          <c:y val="0.19710476190476189"/>
          <c:w val="0.58698518617376216"/>
          <c:h val="0.68688293963254599"/>
        </c:manualLayout>
      </c:layout>
      <c:lineChart>
        <c:grouping val="standard"/>
        <c:varyColors val="0"/>
        <c:ser>
          <c:idx val="4"/>
          <c:order val="0"/>
          <c:tx>
            <c:strRef>
              <c:f>TT230_mlinn!$C$41</c:f>
              <c:strCache>
                <c:ptCount val="1"/>
                <c:pt idx="0">
                  <c:v>Autoga</c:v>
                </c:pt>
              </c:strCache>
            </c:strRef>
          </c:tx>
          <c:spPr>
            <a:ln w="28575" cap="rnd">
              <a:solidFill>
                <a:schemeClr val="accent5"/>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TT230_mlinn!$D$41:$V$41</c:f>
              <c:numCache>
                <c:formatCode>0.0</c:formatCode>
                <c:ptCount val="19"/>
                <c:pt idx="0">
                  <c:v>30.5</c:v>
                </c:pt>
                <c:pt idx="1">
                  <c:v>30.9</c:v>
                </c:pt>
                <c:pt idx="2">
                  <c:v>31.5</c:v>
                </c:pt>
                <c:pt idx="3">
                  <c:v>31.4</c:v>
                </c:pt>
                <c:pt idx="4">
                  <c:v>34.5</c:v>
                </c:pt>
                <c:pt idx="5">
                  <c:v>34.9</c:v>
                </c:pt>
                <c:pt idx="6">
                  <c:v>38.700000000000003</c:v>
                </c:pt>
                <c:pt idx="7">
                  <c:v>42.4</c:v>
                </c:pt>
                <c:pt idx="8">
                  <c:v>44.7</c:v>
                </c:pt>
                <c:pt idx="9">
                  <c:v>45.3</c:v>
                </c:pt>
                <c:pt idx="10">
                  <c:v>44.4</c:v>
                </c:pt>
                <c:pt idx="11">
                  <c:v>46.1</c:v>
                </c:pt>
                <c:pt idx="12">
                  <c:v>46</c:v>
                </c:pt>
                <c:pt idx="13">
                  <c:v>45.7</c:v>
                </c:pt>
                <c:pt idx="14">
                  <c:v>46.099999999999994</c:v>
                </c:pt>
                <c:pt idx="15">
                  <c:v>46.2</c:v>
                </c:pt>
                <c:pt idx="16">
                  <c:v>48.5</c:v>
                </c:pt>
                <c:pt idx="17">
                  <c:v>50.2</c:v>
                </c:pt>
                <c:pt idx="18">
                  <c:v>50</c:v>
                </c:pt>
              </c:numCache>
            </c:numRef>
          </c:val>
          <c:smooth val="0"/>
          <c:extLst>
            <c:ext xmlns:c16="http://schemas.microsoft.com/office/drawing/2014/chart" uri="{C3380CC4-5D6E-409C-BE32-E72D297353CC}">
              <c16:uniqueId val="{00000000-AEA3-4638-B789-7E9CD5B560DD}"/>
            </c:ext>
          </c:extLst>
        </c:ser>
        <c:ser>
          <c:idx val="0"/>
          <c:order val="1"/>
          <c:tx>
            <c:strRef>
              <c:f>TT230_mlinn!$C$37</c:f>
              <c:strCache>
                <c:ptCount val="1"/>
                <c:pt idx="0">
                  <c:v>Jalgsi</c:v>
                </c:pt>
              </c:strCache>
            </c:strRef>
          </c:tx>
          <c:spPr>
            <a:ln w="28575" cap="rnd">
              <a:solidFill>
                <a:schemeClr val="accent1"/>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TT230_mlinn!$D$37:$V$37</c:f>
              <c:numCache>
                <c:formatCode>0.0</c:formatCode>
                <c:ptCount val="19"/>
                <c:pt idx="0">
                  <c:v>29.7</c:v>
                </c:pt>
                <c:pt idx="1">
                  <c:v>30</c:v>
                </c:pt>
                <c:pt idx="2">
                  <c:v>30.8</c:v>
                </c:pt>
                <c:pt idx="3">
                  <c:v>29.4</c:v>
                </c:pt>
                <c:pt idx="4">
                  <c:v>27.3</c:v>
                </c:pt>
                <c:pt idx="5">
                  <c:v>25.5</c:v>
                </c:pt>
                <c:pt idx="6">
                  <c:v>25.2</c:v>
                </c:pt>
                <c:pt idx="7">
                  <c:v>22.8</c:v>
                </c:pt>
                <c:pt idx="8">
                  <c:v>21.7</c:v>
                </c:pt>
                <c:pt idx="9">
                  <c:v>21.7</c:v>
                </c:pt>
                <c:pt idx="10">
                  <c:v>21.8</c:v>
                </c:pt>
                <c:pt idx="11">
                  <c:v>18.8</c:v>
                </c:pt>
                <c:pt idx="12">
                  <c:v>19.7</c:v>
                </c:pt>
                <c:pt idx="13">
                  <c:v>19.5</c:v>
                </c:pt>
                <c:pt idx="14">
                  <c:v>19.5</c:v>
                </c:pt>
                <c:pt idx="15">
                  <c:v>20.100000000000001</c:v>
                </c:pt>
                <c:pt idx="16">
                  <c:v>18.600000000000001</c:v>
                </c:pt>
                <c:pt idx="17">
                  <c:v>18.2</c:v>
                </c:pt>
                <c:pt idx="18">
                  <c:v>17.3</c:v>
                </c:pt>
              </c:numCache>
            </c:numRef>
          </c:val>
          <c:smooth val="0"/>
          <c:extLst>
            <c:ext xmlns:c16="http://schemas.microsoft.com/office/drawing/2014/chart" uri="{C3380CC4-5D6E-409C-BE32-E72D297353CC}">
              <c16:uniqueId val="{00000001-AEA3-4638-B789-7E9CD5B560DD}"/>
            </c:ext>
          </c:extLst>
        </c:ser>
        <c:ser>
          <c:idx val="1"/>
          <c:order val="2"/>
          <c:tx>
            <c:strRef>
              <c:f>TT230_mlinn!$C$38</c:f>
              <c:strCache>
                <c:ptCount val="1"/>
                <c:pt idx="0">
                  <c:v>Jalgratta, mopeedi, mootorrattaga</c:v>
                </c:pt>
              </c:strCache>
            </c:strRef>
          </c:tx>
          <c:spPr>
            <a:ln w="28575" cap="rnd">
              <a:solidFill>
                <a:schemeClr val="accent2"/>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TT230_mlinn!$D$38:$V$38</c:f>
              <c:numCache>
                <c:formatCode>0.0</c:formatCode>
                <c:ptCount val="19"/>
                <c:pt idx="0">
                  <c:v>1.8</c:v>
                </c:pt>
                <c:pt idx="1">
                  <c:v>2</c:v>
                </c:pt>
                <c:pt idx="2">
                  <c:v>2</c:v>
                </c:pt>
                <c:pt idx="3">
                  <c:v>2</c:v>
                </c:pt>
                <c:pt idx="4">
                  <c:v>1.9</c:v>
                </c:pt>
                <c:pt idx="5">
                  <c:v>1.8</c:v>
                </c:pt>
                <c:pt idx="6">
                  <c:v>1.9</c:v>
                </c:pt>
                <c:pt idx="7">
                  <c:v>1.9</c:v>
                </c:pt>
                <c:pt idx="8">
                  <c:v>2</c:v>
                </c:pt>
                <c:pt idx="9">
                  <c:v>1.9</c:v>
                </c:pt>
                <c:pt idx="10">
                  <c:v>2.2000000000000002</c:v>
                </c:pt>
                <c:pt idx="11">
                  <c:v>2.4</c:v>
                </c:pt>
                <c:pt idx="12">
                  <c:v>2</c:v>
                </c:pt>
                <c:pt idx="13">
                  <c:v>2.1</c:v>
                </c:pt>
                <c:pt idx="14">
                  <c:v>2.2999999999999998</c:v>
                </c:pt>
                <c:pt idx="15">
                  <c:v>2.8</c:v>
                </c:pt>
                <c:pt idx="16">
                  <c:v>2.4</c:v>
                </c:pt>
                <c:pt idx="17">
                  <c:v>2.4</c:v>
                </c:pt>
                <c:pt idx="18">
                  <c:v>2.5</c:v>
                </c:pt>
              </c:numCache>
            </c:numRef>
          </c:val>
          <c:smooth val="0"/>
          <c:extLst>
            <c:ext xmlns:c16="http://schemas.microsoft.com/office/drawing/2014/chart" uri="{C3380CC4-5D6E-409C-BE32-E72D297353CC}">
              <c16:uniqueId val="{00000002-AEA3-4638-B789-7E9CD5B560DD}"/>
            </c:ext>
          </c:extLst>
        </c:ser>
        <c:ser>
          <c:idx val="5"/>
          <c:order val="5"/>
          <c:tx>
            <c:strRef>
              <c:f>TT230_mlinn!$C$42</c:f>
              <c:strCache>
                <c:ptCount val="1"/>
                <c:pt idx="0">
                  <c:v>Ühissõidukiga</c:v>
                </c:pt>
              </c:strCache>
            </c:strRef>
          </c:tx>
          <c:spPr>
            <a:ln w="28575" cap="rnd">
              <a:solidFill>
                <a:schemeClr val="accent6"/>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TT230_mlinn!$D$42:$V$42</c:f>
              <c:numCache>
                <c:formatCode>0.0</c:formatCode>
                <c:ptCount val="19"/>
                <c:pt idx="0">
                  <c:v>35.9</c:v>
                </c:pt>
                <c:pt idx="1">
                  <c:v>35.299999999999997</c:v>
                </c:pt>
                <c:pt idx="2">
                  <c:v>34.1</c:v>
                </c:pt>
                <c:pt idx="3">
                  <c:v>35.200000000000003</c:v>
                </c:pt>
                <c:pt idx="4">
                  <c:v>34.299999999999997</c:v>
                </c:pt>
                <c:pt idx="5">
                  <c:v>35.799999999999997</c:v>
                </c:pt>
                <c:pt idx="6">
                  <c:v>32.6</c:v>
                </c:pt>
                <c:pt idx="7">
                  <c:v>31.4</c:v>
                </c:pt>
                <c:pt idx="8">
                  <c:v>29.3</c:v>
                </c:pt>
                <c:pt idx="9">
                  <c:v>27.7</c:v>
                </c:pt>
                <c:pt idx="10">
                  <c:v>27.7</c:v>
                </c:pt>
                <c:pt idx="11">
                  <c:v>28.1</c:v>
                </c:pt>
                <c:pt idx="12">
                  <c:v>28.5</c:v>
                </c:pt>
                <c:pt idx="13">
                  <c:v>28.2</c:v>
                </c:pt>
                <c:pt idx="14">
                  <c:v>28.1</c:v>
                </c:pt>
                <c:pt idx="15">
                  <c:v>26.9</c:v>
                </c:pt>
                <c:pt idx="16">
                  <c:v>25.9</c:v>
                </c:pt>
                <c:pt idx="17">
                  <c:v>24.8</c:v>
                </c:pt>
                <c:pt idx="18">
                  <c:v>25.6</c:v>
                </c:pt>
              </c:numCache>
            </c:numRef>
          </c:val>
          <c:smooth val="0"/>
          <c:extLst>
            <c:ext xmlns:c16="http://schemas.microsoft.com/office/drawing/2014/chart" uri="{C3380CC4-5D6E-409C-BE32-E72D297353CC}">
              <c16:uniqueId val="{00000003-AEA3-4638-B789-7E9CD5B560DD}"/>
            </c:ext>
          </c:extLst>
        </c:ser>
        <c:ser>
          <c:idx val="6"/>
          <c:order val="6"/>
          <c:tx>
            <c:strRef>
              <c:f>TT230_mlinn!$C$43</c:f>
              <c:strCache>
                <c:ptCount val="1"/>
                <c:pt idx="0">
                  <c:v>Töötab kodus, töötab ja ööbib samas kohas</c:v>
                </c:pt>
              </c:strCache>
            </c:strRef>
          </c:tx>
          <c:spPr>
            <a:ln w="28575" cap="rnd">
              <a:solidFill>
                <a:schemeClr val="accent1">
                  <a:lumMod val="60000"/>
                </a:schemeClr>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TT230_mlinn!$D$43:$V$43</c:f>
              <c:numCache>
                <c:formatCode>0.0</c:formatCode>
                <c:ptCount val="19"/>
                <c:pt idx="0">
                  <c:v>2.1</c:v>
                </c:pt>
                <c:pt idx="1">
                  <c:v>1.8</c:v>
                </c:pt>
                <c:pt idx="2">
                  <c:v>1.7</c:v>
                </c:pt>
                <c:pt idx="3">
                  <c:v>2</c:v>
                </c:pt>
                <c:pt idx="4">
                  <c:v>1.9</c:v>
                </c:pt>
                <c:pt idx="5">
                  <c:v>1.9</c:v>
                </c:pt>
                <c:pt idx="6">
                  <c:v>1.6</c:v>
                </c:pt>
                <c:pt idx="7">
                  <c:v>1.5</c:v>
                </c:pt>
                <c:pt idx="8">
                  <c:v>2.2999999999999998</c:v>
                </c:pt>
                <c:pt idx="9">
                  <c:v>3.3</c:v>
                </c:pt>
                <c:pt idx="10">
                  <c:v>3.9</c:v>
                </c:pt>
                <c:pt idx="11">
                  <c:v>4.5999999999999996</c:v>
                </c:pt>
                <c:pt idx="12">
                  <c:v>3.9</c:v>
                </c:pt>
                <c:pt idx="13">
                  <c:v>4.5</c:v>
                </c:pt>
                <c:pt idx="14">
                  <c:v>4</c:v>
                </c:pt>
                <c:pt idx="15">
                  <c:v>4.0999999999999996</c:v>
                </c:pt>
                <c:pt idx="16">
                  <c:v>4.4000000000000004</c:v>
                </c:pt>
                <c:pt idx="17">
                  <c:v>4.4000000000000004</c:v>
                </c:pt>
                <c:pt idx="18">
                  <c:v>4.5</c:v>
                </c:pt>
              </c:numCache>
            </c:numRef>
          </c:val>
          <c:smooth val="0"/>
          <c:extLst>
            <c:ext xmlns:c16="http://schemas.microsoft.com/office/drawing/2014/chart" uri="{C3380CC4-5D6E-409C-BE32-E72D297353CC}">
              <c16:uniqueId val="{00000004-AEA3-4638-B789-7E9CD5B560DD}"/>
            </c:ext>
          </c:extLst>
        </c:ser>
        <c:dLbls>
          <c:showLegendKey val="0"/>
          <c:showVal val="0"/>
          <c:showCatName val="0"/>
          <c:showSerName val="0"/>
          <c:showPercent val="0"/>
          <c:showBubbleSize val="0"/>
        </c:dLbls>
        <c:smooth val="0"/>
        <c:axId val="474280224"/>
        <c:axId val="464286832"/>
        <c:extLst>
          <c:ext xmlns:c15="http://schemas.microsoft.com/office/drawing/2012/chart" uri="{02D57815-91ED-43cb-92C2-25804820EDAC}">
            <c15:filteredLineSeries>
              <c15:ser>
                <c:idx val="2"/>
                <c:order val="3"/>
                <c:tx>
                  <c:strRef>
                    <c:extLst>
                      <c:ext uri="{02D57815-91ED-43cb-92C2-25804820EDAC}">
                        <c15:formulaRef>
                          <c15:sqref>TT230_mlinn!$C$39</c15:sqref>
                        </c15:formulaRef>
                      </c:ext>
                    </c:extLst>
                    <c:strCache>
                      <c:ptCount val="1"/>
                      <c:pt idx="0">
                        <c:v>Isikliku autoga</c:v>
                      </c:pt>
                    </c:strCache>
                  </c:strRef>
                </c:tx>
                <c:spPr>
                  <a:ln w="28575" cap="rnd">
                    <a:solidFill>
                      <a:schemeClr val="accent3"/>
                    </a:solidFill>
                    <a:round/>
                  </a:ln>
                  <a:effectLst/>
                </c:spPr>
                <c:marker>
                  <c:symbol val="none"/>
                </c:marker>
                <c:cat>
                  <c:strRef>
                    <c:extLst>
                      <c:ext uri="{02D57815-91ED-43cb-92C2-25804820EDAC}">
                        <c15:formulaRef>
                          <c15:sqref>TT230_mlinn!$D$3:$V$3</c15:sqref>
                        </c15:formulaRef>
                      </c:ext>
                    </c:extLst>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extLst>
                      <c:ext uri="{02D57815-91ED-43cb-92C2-25804820EDAC}">
                        <c15:formulaRef>
                          <c15:sqref>TT230_mlinn!$D$39:$V$39</c15:sqref>
                        </c15:formulaRef>
                      </c:ext>
                    </c:extLst>
                    <c:numCache>
                      <c:formatCode>0.0</c:formatCode>
                      <c:ptCount val="19"/>
                      <c:pt idx="0">
                        <c:v>21.7</c:v>
                      </c:pt>
                      <c:pt idx="1">
                        <c:v>20.5</c:v>
                      </c:pt>
                      <c:pt idx="2">
                        <c:v>21.4</c:v>
                      </c:pt>
                      <c:pt idx="3">
                        <c:v>21.5</c:v>
                      </c:pt>
                      <c:pt idx="4">
                        <c:v>23.4</c:v>
                      </c:pt>
                      <c:pt idx="5">
                        <c:v>24</c:v>
                      </c:pt>
                      <c:pt idx="6">
                        <c:v>27.4</c:v>
                      </c:pt>
                      <c:pt idx="7">
                        <c:v>30.4</c:v>
                      </c:pt>
                      <c:pt idx="8">
                        <c:v>32.4</c:v>
                      </c:pt>
                      <c:pt idx="9">
                        <c:v>32.9</c:v>
                      </c:pt>
                      <c:pt idx="10">
                        <c:v>32.799999999999997</c:v>
                      </c:pt>
                      <c:pt idx="11">
                        <c:v>33.6</c:v>
                      </c:pt>
                      <c:pt idx="12">
                        <c:v>33.4</c:v>
                      </c:pt>
                      <c:pt idx="13">
                        <c:v>33.200000000000003</c:v>
                      </c:pt>
                      <c:pt idx="14">
                        <c:v>34.299999999999997</c:v>
                      </c:pt>
                      <c:pt idx="15">
                        <c:v>34.700000000000003</c:v>
                      </c:pt>
                      <c:pt idx="16">
                        <c:v>37.4</c:v>
                      </c:pt>
                      <c:pt idx="17">
                        <c:v>37.9</c:v>
                      </c:pt>
                      <c:pt idx="18">
                        <c:v>38.6</c:v>
                      </c:pt>
                    </c:numCache>
                  </c:numRef>
                </c:val>
                <c:smooth val="0"/>
                <c:extLst>
                  <c:ext xmlns:c16="http://schemas.microsoft.com/office/drawing/2014/chart" uri="{C3380CC4-5D6E-409C-BE32-E72D297353CC}">
                    <c16:uniqueId val="{00000005-AEA3-4638-B789-7E9CD5B560DD}"/>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TT230_mlinn!$C$40</c15:sqref>
                        </c15:formulaRef>
                      </c:ext>
                    </c:extLst>
                    <c:strCache>
                      <c:ptCount val="1"/>
                      <c:pt idx="0">
                        <c:v>Ametiauto, töökoha sõidukiga</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TT230_mlinn!$D$3:$V$3</c15:sqref>
                        </c15:formulaRef>
                      </c:ext>
                    </c:extLst>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extLst xmlns:c15="http://schemas.microsoft.com/office/drawing/2012/chart">
                      <c:ext xmlns:c15="http://schemas.microsoft.com/office/drawing/2012/chart" uri="{02D57815-91ED-43cb-92C2-25804820EDAC}">
                        <c15:formulaRef>
                          <c15:sqref>TT230_mlinn!$D$40:$V$40</c15:sqref>
                        </c15:formulaRef>
                      </c:ext>
                    </c:extLst>
                    <c:numCache>
                      <c:formatCode>0.0</c:formatCode>
                      <c:ptCount val="19"/>
                      <c:pt idx="0">
                        <c:v>8.8000000000000007</c:v>
                      </c:pt>
                      <c:pt idx="1">
                        <c:v>10.4</c:v>
                      </c:pt>
                      <c:pt idx="2">
                        <c:v>10.1</c:v>
                      </c:pt>
                      <c:pt idx="3">
                        <c:v>9.9</c:v>
                      </c:pt>
                      <c:pt idx="4">
                        <c:v>11.1</c:v>
                      </c:pt>
                      <c:pt idx="5">
                        <c:v>10.9</c:v>
                      </c:pt>
                      <c:pt idx="6">
                        <c:v>11.3</c:v>
                      </c:pt>
                      <c:pt idx="7">
                        <c:v>12</c:v>
                      </c:pt>
                      <c:pt idx="8">
                        <c:v>12.3</c:v>
                      </c:pt>
                      <c:pt idx="9">
                        <c:v>12.4</c:v>
                      </c:pt>
                      <c:pt idx="10">
                        <c:v>11.6</c:v>
                      </c:pt>
                      <c:pt idx="11">
                        <c:v>12.5</c:v>
                      </c:pt>
                      <c:pt idx="12">
                        <c:v>12.6</c:v>
                      </c:pt>
                      <c:pt idx="13">
                        <c:v>12.5</c:v>
                      </c:pt>
                      <c:pt idx="14">
                        <c:v>11.8</c:v>
                      </c:pt>
                      <c:pt idx="15">
                        <c:v>11.5</c:v>
                      </c:pt>
                      <c:pt idx="16">
                        <c:v>11.1</c:v>
                      </c:pt>
                      <c:pt idx="17">
                        <c:v>12.3</c:v>
                      </c:pt>
                      <c:pt idx="18">
                        <c:v>11.4</c:v>
                      </c:pt>
                    </c:numCache>
                  </c:numRef>
                </c:val>
                <c:smooth val="0"/>
                <c:extLst xmlns:c15="http://schemas.microsoft.com/office/drawing/2012/chart">
                  <c:ext xmlns:c16="http://schemas.microsoft.com/office/drawing/2014/chart" uri="{C3380CC4-5D6E-409C-BE32-E72D297353CC}">
                    <c16:uniqueId val="{00000006-AEA3-4638-B789-7E9CD5B560DD}"/>
                  </c:ext>
                </c:extLst>
              </c15:ser>
            </c15:filteredLineSeries>
          </c:ext>
        </c:extLst>
      </c:lineChart>
      <c:catAx>
        <c:axId val="47428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t-EE"/>
          </a:p>
        </c:txPr>
        <c:crossAx val="464286832"/>
        <c:crosses val="autoZero"/>
        <c:auto val="1"/>
        <c:lblAlgn val="ctr"/>
        <c:lblOffset val="100"/>
        <c:noMultiLvlLbl val="0"/>
      </c:catAx>
      <c:valAx>
        <c:axId val="464286832"/>
        <c:scaling>
          <c:orientation val="minMax"/>
          <c:max val="60"/>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t-E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t-EE"/>
          </a:p>
        </c:txPr>
        <c:crossAx val="474280224"/>
        <c:crosses val="autoZero"/>
        <c:crossBetween val="between"/>
      </c:valAx>
      <c:spPr>
        <a:noFill/>
        <a:ln>
          <a:noFill/>
        </a:ln>
        <a:effectLst/>
      </c:spPr>
    </c:plotArea>
    <c:legend>
      <c:legendPos val="r"/>
      <c:layout>
        <c:manualLayout>
          <c:xMode val="edge"/>
          <c:yMode val="edge"/>
          <c:x val="0.70404571539497451"/>
          <c:y val="0.31331203599550056"/>
          <c:w val="0.2836276282105723"/>
          <c:h val="0.5285759280089988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chart>
  <c:spPr>
    <a:noFill/>
    <a:ln>
      <a:noFill/>
    </a:ln>
    <a:effectLst/>
  </c:spPr>
  <c:txPr>
    <a:bodyPr/>
    <a:lstStyle/>
    <a:p>
      <a:pPr>
        <a:defRPr sz="1200"/>
      </a:pPr>
      <a:endParaRPr lang="et-E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t-EE" sz="1800" b="1" dirty="0"/>
              <a:t>Eesti hõivatute peamine tööle liikumise viis,</a:t>
            </a:r>
          </a:p>
          <a:p>
            <a:pPr>
              <a:defRPr/>
            </a:pPr>
            <a:r>
              <a:rPr lang="et-EE" sz="1800" b="1" dirty="0"/>
              <a:t> %, </a:t>
            </a:r>
            <a:r>
              <a:rPr lang="et-EE" sz="1800" b="1" dirty="0" err="1"/>
              <a:t>maa-asula</a:t>
            </a:r>
            <a:br>
              <a:rPr lang="et-EE" sz="1800" dirty="0"/>
            </a:br>
            <a:r>
              <a:rPr lang="et-EE" sz="1400" dirty="0"/>
              <a:t>Allikas: Statistikaamet</a:t>
            </a:r>
            <a:endParaRPr lang="et-EE" sz="1800" dirty="0"/>
          </a:p>
        </c:rich>
      </c:tx>
      <c:layout>
        <c:manualLayout>
          <c:xMode val="edge"/>
          <c:yMode val="edge"/>
          <c:x val="7.8880982653372317E-2"/>
          <c:y val="3.592814371257484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t-EE"/>
        </a:p>
      </c:txPr>
    </c:title>
    <c:autoTitleDeleted val="0"/>
    <c:plotArea>
      <c:layout>
        <c:manualLayout>
          <c:layoutTarget val="inner"/>
          <c:xMode val="edge"/>
          <c:yMode val="edge"/>
          <c:x val="9.3926672763638253E-2"/>
          <c:y val="0.20167664670658683"/>
          <c:w val="0.59435331206828612"/>
          <c:h val="0.66707215490279281"/>
        </c:manualLayout>
      </c:layout>
      <c:lineChart>
        <c:grouping val="standard"/>
        <c:varyColors val="0"/>
        <c:ser>
          <c:idx val="4"/>
          <c:order val="0"/>
          <c:tx>
            <c:strRef>
              <c:f>TT230_mlinn!$C$49</c:f>
              <c:strCache>
                <c:ptCount val="1"/>
                <c:pt idx="0">
                  <c:v>Autoga</c:v>
                </c:pt>
              </c:strCache>
            </c:strRef>
          </c:tx>
          <c:spPr>
            <a:ln w="28575" cap="rnd">
              <a:solidFill>
                <a:schemeClr val="accent5"/>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TT230_mlinn!$D$49:$V$49</c:f>
              <c:numCache>
                <c:formatCode>0.0</c:formatCode>
                <c:ptCount val="19"/>
                <c:pt idx="0">
                  <c:v>40</c:v>
                </c:pt>
                <c:pt idx="1">
                  <c:v>40.6</c:v>
                </c:pt>
                <c:pt idx="2">
                  <c:v>41.6</c:v>
                </c:pt>
                <c:pt idx="3">
                  <c:v>47</c:v>
                </c:pt>
                <c:pt idx="4">
                  <c:v>48</c:v>
                </c:pt>
                <c:pt idx="5">
                  <c:v>51.5</c:v>
                </c:pt>
                <c:pt idx="6">
                  <c:v>54.4</c:v>
                </c:pt>
                <c:pt idx="7">
                  <c:v>59.4</c:v>
                </c:pt>
                <c:pt idx="8">
                  <c:v>61</c:v>
                </c:pt>
                <c:pt idx="9">
                  <c:v>63.2</c:v>
                </c:pt>
                <c:pt idx="10">
                  <c:v>63.7</c:v>
                </c:pt>
                <c:pt idx="11">
                  <c:v>61.099999999999994</c:v>
                </c:pt>
                <c:pt idx="12">
                  <c:v>61.6</c:v>
                </c:pt>
                <c:pt idx="13">
                  <c:v>63.8</c:v>
                </c:pt>
                <c:pt idx="14">
                  <c:v>68.099999999999994</c:v>
                </c:pt>
                <c:pt idx="15">
                  <c:v>69.2</c:v>
                </c:pt>
                <c:pt idx="16">
                  <c:v>69.099999999999994</c:v>
                </c:pt>
                <c:pt idx="17">
                  <c:v>69.099999999999994</c:v>
                </c:pt>
                <c:pt idx="18">
                  <c:v>70.8</c:v>
                </c:pt>
              </c:numCache>
            </c:numRef>
          </c:val>
          <c:smooth val="0"/>
          <c:extLst>
            <c:ext xmlns:c16="http://schemas.microsoft.com/office/drawing/2014/chart" uri="{C3380CC4-5D6E-409C-BE32-E72D297353CC}">
              <c16:uniqueId val="{00000000-A63F-404F-925A-11F061AAF901}"/>
            </c:ext>
          </c:extLst>
        </c:ser>
        <c:ser>
          <c:idx val="0"/>
          <c:order val="1"/>
          <c:tx>
            <c:strRef>
              <c:f>TT230_mlinn!$C$45</c:f>
              <c:strCache>
                <c:ptCount val="1"/>
                <c:pt idx="0">
                  <c:v>Jalgsi</c:v>
                </c:pt>
              </c:strCache>
            </c:strRef>
          </c:tx>
          <c:spPr>
            <a:ln w="28575" cap="rnd">
              <a:solidFill>
                <a:schemeClr val="accent1"/>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TT230_mlinn!$D$45:$V$45</c:f>
              <c:numCache>
                <c:formatCode>0.0</c:formatCode>
                <c:ptCount val="19"/>
                <c:pt idx="0">
                  <c:v>27.7</c:v>
                </c:pt>
                <c:pt idx="1">
                  <c:v>28.3</c:v>
                </c:pt>
                <c:pt idx="2">
                  <c:v>26.9</c:v>
                </c:pt>
                <c:pt idx="3">
                  <c:v>22</c:v>
                </c:pt>
                <c:pt idx="4">
                  <c:v>22.2</c:v>
                </c:pt>
                <c:pt idx="5">
                  <c:v>21.2</c:v>
                </c:pt>
                <c:pt idx="6">
                  <c:v>20</c:v>
                </c:pt>
                <c:pt idx="7">
                  <c:v>16.899999999999999</c:v>
                </c:pt>
                <c:pt idx="8">
                  <c:v>15.8</c:v>
                </c:pt>
                <c:pt idx="9">
                  <c:v>13.8</c:v>
                </c:pt>
                <c:pt idx="10">
                  <c:v>13.5</c:v>
                </c:pt>
                <c:pt idx="11">
                  <c:v>16.399999999999999</c:v>
                </c:pt>
                <c:pt idx="12">
                  <c:v>14.4</c:v>
                </c:pt>
                <c:pt idx="13">
                  <c:v>12.6</c:v>
                </c:pt>
                <c:pt idx="14">
                  <c:v>10.9</c:v>
                </c:pt>
                <c:pt idx="15">
                  <c:v>10.9</c:v>
                </c:pt>
                <c:pt idx="16">
                  <c:v>11.2</c:v>
                </c:pt>
                <c:pt idx="17">
                  <c:v>11.6</c:v>
                </c:pt>
                <c:pt idx="18">
                  <c:v>10</c:v>
                </c:pt>
              </c:numCache>
            </c:numRef>
          </c:val>
          <c:smooth val="0"/>
          <c:extLst>
            <c:ext xmlns:c16="http://schemas.microsoft.com/office/drawing/2014/chart" uri="{C3380CC4-5D6E-409C-BE32-E72D297353CC}">
              <c16:uniqueId val="{00000001-A63F-404F-925A-11F061AAF901}"/>
            </c:ext>
          </c:extLst>
        </c:ser>
        <c:ser>
          <c:idx val="1"/>
          <c:order val="2"/>
          <c:tx>
            <c:strRef>
              <c:f>TT230_mlinn!$C$46</c:f>
              <c:strCache>
                <c:ptCount val="1"/>
                <c:pt idx="0">
                  <c:v>Jalgratta, mopeedi, mootorrattaga</c:v>
                </c:pt>
              </c:strCache>
            </c:strRef>
          </c:tx>
          <c:spPr>
            <a:ln w="28575" cap="rnd">
              <a:solidFill>
                <a:schemeClr val="accent2"/>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TT230_mlinn!$D$46:$V$46</c:f>
              <c:numCache>
                <c:formatCode>0.0</c:formatCode>
                <c:ptCount val="19"/>
                <c:pt idx="0">
                  <c:v>8</c:v>
                </c:pt>
                <c:pt idx="1">
                  <c:v>7.2</c:v>
                </c:pt>
                <c:pt idx="2">
                  <c:v>6.3</c:v>
                </c:pt>
                <c:pt idx="3">
                  <c:v>6.6</c:v>
                </c:pt>
                <c:pt idx="4">
                  <c:v>6</c:v>
                </c:pt>
                <c:pt idx="5">
                  <c:v>6.3</c:v>
                </c:pt>
                <c:pt idx="6">
                  <c:v>6.6</c:v>
                </c:pt>
                <c:pt idx="7">
                  <c:v>6</c:v>
                </c:pt>
                <c:pt idx="8">
                  <c:v>6</c:v>
                </c:pt>
                <c:pt idx="9">
                  <c:v>5.4</c:v>
                </c:pt>
                <c:pt idx="10">
                  <c:v>4.4000000000000004</c:v>
                </c:pt>
                <c:pt idx="11">
                  <c:v>4.8</c:v>
                </c:pt>
                <c:pt idx="12">
                  <c:v>4.9000000000000004</c:v>
                </c:pt>
                <c:pt idx="13">
                  <c:v>4.4000000000000004</c:v>
                </c:pt>
                <c:pt idx="14">
                  <c:v>4.0999999999999996</c:v>
                </c:pt>
                <c:pt idx="15">
                  <c:v>4.2</c:v>
                </c:pt>
                <c:pt idx="16">
                  <c:v>3.8</c:v>
                </c:pt>
                <c:pt idx="17">
                  <c:v>3.5</c:v>
                </c:pt>
                <c:pt idx="18">
                  <c:v>3</c:v>
                </c:pt>
              </c:numCache>
            </c:numRef>
          </c:val>
          <c:smooth val="0"/>
          <c:extLst>
            <c:ext xmlns:c16="http://schemas.microsoft.com/office/drawing/2014/chart" uri="{C3380CC4-5D6E-409C-BE32-E72D297353CC}">
              <c16:uniqueId val="{00000002-A63F-404F-925A-11F061AAF901}"/>
            </c:ext>
          </c:extLst>
        </c:ser>
        <c:ser>
          <c:idx val="5"/>
          <c:order val="5"/>
          <c:tx>
            <c:strRef>
              <c:f>TT230_mlinn!$C$50</c:f>
              <c:strCache>
                <c:ptCount val="1"/>
                <c:pt idx="0">
                  <c:v>Ühissõidukiga</c:v>
                </c:pt>
              </c:strCache>
            </c:strRef>
          </c:tx>
          <c:spPr>
            <a:ln w="28575" cap="rnd">
              <a:solidFill>
                <a:schemeClr val="accent6"/>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TT230_mlinn!$D$50:$V$50</c:f>
              <c:numCache>
                <c:formatCode>0.0</c:formatCode>
                <c:ptCount val="19"/>
                <c:pt idx="0">
                  <c:v>18.2</c:v>
                </c:pt>
                <c:pt idx="1">
                  <c:v>17.5</c:v>
                </c:pt>
                <c:pt idx="2">
                  <c:v>17.3</c:v>
                </c:pt>
                <c:pt idx="3">
                  <c:v>16.100000000000001</c:v>
                </c:pt>
                <c:pt idx="4">
                  <c:v>15.6</c:v>
                </c:pt>
                <c:pt idx="5">
                  <c:v>14.8</c:v>
                </c:pt>
                <c:pt idx="6">
                  <c:v>14.8</c:v>
                </c:pt>
                <c:pt idx="7">
                  <c:v>13.6</c:v>
                </c:pt>
                <c:pt idx="8">
                  <c:v>11.5</c:v>
                </c:pt>
                <c:pt idx="9">
                  <c:v>10.6</c:v>
                </c:pt>
                <c:pt idx="10">
                  <c:v>10</c:v>
                </c:pt>
                <c:pt idx="11">
                  <c:v>9.3000000000000007</c:v>
                </c:pt>
                <c:pt idx="12">
                  <c:v>10.199999999999999</c:v>
                </c:pt>
                <c:pt idx="13">
                  <c:v>10.6</c:v>
                </c:pt>
                <c:pt idx="14">
                  <c:v>9.9</c:v>
                </c:pt>
                <c:pt idx="15">
                  <c:v>10.1</c:v>
                </c:pt>
                <c:pt idx="16">
                  <c:v>9.5</c:v>
                </c:pt>
                <c:pt idx="17">
                  <c:v>9.1</c:v>
                </c:pt>
                <c:pt idx="18">
                  <c:v>9.8000000000000007</c:v>
                </c:pt>
              </c:numCache>
            </c:numRef>
          </c:val>
          <c:smooth val="0"/>
          <c:extLst>
            <c:ext xmlns:c16="http://schemas.microsoft.com/office/drawing/2014/chart" uri="{C3380CC4-5D6E-409C-BE32-E72D297353CC}">
              <c16:uniqueId val="{00000003-A63F-404F-925A-11F061AAF901}"/>
            </c:ext>
          </c:extLst>
        </c:ser>
        <c:ser>
          <c:idx val="6"/>
          <c:order val="6"/>
          <c:tx>
            <c:strRef>
              <c:f>TT230_mlinn!$C$51</c:f>
              <c:strCache>
                <c:ptCount val="1"/>
                <c:pt idx="0">
                  <c:v>Töötab kodus, töötab ja ööbib samas kohas</c:v>
                </c:pt>
              </c:strCache>
            </c:strRef>
          </c:tx>
          <c:spPr>
            <a:ln w="28575" cap="rnd">
              <a:solidFill>
                <a:schemeClr val="accent1">
                  <a:lumMod val="60000"/>
                </a:schemeClr>
              </a:solidFill>
              <a:round/>
            </a:ln>
            <a:effectLst/>
          </c:spPr>
          <c:marker>
            <c:symbol val="none"/>
          </c:marker>
          <c:cat>
            <c:strRef>
              <c:f>TT230_mlinn!$D$3:$V$3</c:f>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f>TT230_mlinn!$D$51:$V$51</c:f>
              <c:numCache>
                <c:formatCode>0.0</c:formatCode>
                <c:ptCount val="19"/>
                <c:pt idx="0">
                  <c:v>6.1</c:v>
                </c:pt>
                <c:pt idx="1">
                  <c:v>6.3</c:v>
                </c:pt>
                <c:pt idx="2">
                  <c:v>8</c:v>
                </c:pt>
                <c:pt idx="3">
                  <c:v>8.1999999999999993</c:v>
                </c:pt>
                <c:pt idx="4">
                  <c:v>8.1</c:v>
                </c:pt>
                <c:pt idx="5">
                  <c:v>6.3</c:v>
                </c:pt>
                <c:pt idx="6">
                  <c:v>4.3</c:v>
                </c:pt>
                <c:pt idx="7">
                  <c:v>4</c:v>
                </c:pt>
                <c:pt idx="8">
                  <c:v>5.7</c:v>
                </c:pt>
                <c:pt idx="9">
                  <c:v>7</c:v>
                </c:pt>
                <c:pt idx="10">
                  <c:v>8.4</c:v>
                </c:pt>
                <c:pt idx="11">
                  <c:v>8.4</c:v>
                </c:pt>
                <c:pt idx="12">
                  <c:v>8.9</c:v>
                </c:pt>
                <c:pt idx="13">
                  <c:v>8.5</c:v>
                </c:pt>
                <c:pt idx="14">
                  <c:v>7</c:v>
                </c:pt>
                <c:pt idx="15">
                  <c:v>5.7</c:v>
                </c:pt>
                <c:pt idx="16">
                  <c:v>6.2</c:v>
                </c:pt>
                <c:pt idx="17">
                  <c:v>6.4</c:v>
                </c:pt>
                <c:pt idx="18">
                  <c:v>6.3</c:v>
                </c:pt>
              </c:numCache>
            </c:numRef>
          </c:val>
          <c:smooth val="0"/>
          <c:extLst>
            <c:ext xmlns:c16="http://schemas.microsoft.com/office/drawing/2014/chart" uri="{C3380CC4-5D6E-409C-BE32-E72D297353CC}">
              <c16:uniqueId val="{00000004-A63F-404F-925A-11F061AAF901}"/>
            </c:ext>
          </c:extLst>
        </c:ser>
        <c:dLbls>
          <c:showLegendKey val="0"/>
          <c:showVal val="0"/>
          <c:showCatName val="0"/>
          <c:showSerName val="0"/>
          <c:showPercent val="0"/>
          <c:showBubbleSize val="0"/>
        </c:dLbls>
        <c:smooth val="0"/>
        <c:axId val="383676912"/>
        <c:axId val="471270832"/>
        <c:extLst>
          <c:ext xmlns:c15="http://schemas.microsoft.com/office/drawing/2012/chart" uri="{02D57815-91ED-43cb-92C2-25804820EDAC}">
            <c15:filteredLineSeries>
              <c15:ser>
                <c:idx val="2"/>
                <c:order val="3"/>
                <c:tx>
                  <c:strRef>
                    <c:extLst>
                      <c:ext uri="{02D57815-91ED-43cb-92C2-25804820EDAC}">
                        <c15:formulaRef>
                          <c15:sqref>TT230_mlinn!$C$47</c15:sqref>
                        </c15:formulaRef>
                      </c:ext>
                    </c:extLst>
                    <c:strCache>
                      <c:ptCount val="1"/>
                      <c:pt idx="0">
                        <c:v>Isikliku autoga</c:v>
                      </c:pt>
                    </c:strCache>
                  </c:strRef>
                </c:tx>
                <c:spPr>
                  <a:ln w="28575" cap="rnd">
                    <a:solidFill>
                      <a:schemeClr val="accent3"/>
                    </a:solidFill>
                    <a:round/>
                  </a:ln>
                  <a:effectLst/>
                </c:spPr>
                <c:marker>
                  <c:symbol val="none"/>
                </c:marker>
                <c:cat>
                  <c:strRef>
                    <c:extLst>
                      <c:ext uri="{02D57815-91ED-43cb-92C2-25804820EDAC}">
                        <c15:formulaRef>
                          <c15:sqref>TT230_mlinn!$D$3:$V$3</c15:sqref>
                        </c15:formulaRef>
                      </c:ext>
                    </c:extLst>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extLst>
                      <c:ext uri="{02D57815-91ED-43cb-92C2-25804820EDAC}">
                        <c15:formulaRef>
                          <c15:sqref>TT230_mlinn!$D$47:$V$47</c15:sqref>
                        </c15:formulaRef>
                      </c:ext>
                    </c:extLst>
                    <c:numCache>
                      <c:formatCode>0.0</c:formatCode>
                      <c:ptCount val="19"/>
                      <c:pt idx="0">
                        <c:v>27.3</c:v>
                      </c:pt>
                      <c:pt idx="1">
                        <c:v>28.8</c:v>
                      </c:pt>
                      <c:pt idx="2">
                        <c:v>30.6</c:v>
                      </c:pt>
                      <c:pt idx="3">
                        <c:v>33.9</c:v>
                      </c:pt>
                      <c:pt idx="4">
                        <c:v>34.700000000000003</c:v>
                      </c:pt>
                      <c:pt idx="5">
                        <c:v>39.5</c:v>
                      </c:pt>
                      <c:pt idx="6">
                        <c:v>40.5</c:v>
                      </c:pt>
                      <c:pt idx="7">
                        <c:v>44.3</c:v>
                      </c:pt>
                      <c:pt idx="8">
                        <c:v>47.1</c:v>
                      </c:pt>
                      <c:pt idx="9">
                        <c:v>49.5</c:v>
                      </c:pt>
                      <c:pt idx="10">
                        <c:v>50.4</c:v>
                      </c:pt>
                      <c:pt idx="11">
                        <c:v>48.8</c:v>
                      </c:pt>
                      <c:pt idx="12">
                        <c:v>48.6</c:v>
                      </c:pt>
                      <c:pt idx="13">
                        <c:v>49.6</c:v>
                      </c:pt>
                      <c:pt idx="14">
                        <c:v>53</c:v>
                      </c:pt>
                      <c:pt idx="15">
                        <c:v>53.7</c:v>
                      </c:pt>
                      <c:pt idx="16">
                        <c:v>54.8</c:v>
                      </c:pt>
                      <c:pt idx="17">
                        <c:v>56.1</c:v>
                      </c:pt>
                      <c:pt idx="18">
                        <c:v>57.2</c:v>
                      </c:pt>
                    </c:numCache>
                  </c:numRef>
                </c:val>
                <c:smooth val="0"/>
                <c:extLst>
                  <c:ext xmlns:c16="http://schemas.microsoft.com/office/drawing/2014/chart" uri="{C3380CC4-5D6E-409C-BE32-E72D297353CC}">
                    <c16:uniqueId val="{00000005-A63F-404F-925A-11F061AAF901}"/>
                  </c:ext>
                </c:extLst>
              </c15:ser>
            </c15:filteredLineSeries>
            <c15:filteredLineSeries>
              <c15:ser>
                <c:idx val="3"/>
                <c:order val="4"/>
                <c:tx>
                  <c:strRef>
                    <c:extLst xmlns:c15="http://schemas.microsoft.com/office/drawing/2012/chart">
                      <c:ext xmlns:c15="http://schemas.microsoft.com/office/drawing/2012/chart" uri="{02D57815-91ED-43cb-92C2-25804820EDAC}">
                        <c15:formulaRef>
                          <c15:sqref>TT230_mlinn!$C$48</c15:sqref>
                        </c15:formulaRef>
                      </c:ext>
                    </c:extLst>
                    <c:strCache>
                      <c:ptCount val="1"/>
                      <c:pt idx="0">
                        <c:v>Ametiauto, töökoha sõidukiga</c:v>
                      </c:pt>
                    </c:strCache>
                  </c:strRef>
                </c:tx>
                <c:spPr>
                  <a:ln w="28575" cap="rnd">
                    <a:solidFill>
                      <a:schemeClr val="accent4"/>
                    </a:solidFill>
                    <a:round/>
                  </a:ln>
                  <a:effectLst/>
                </c:spPr>
                <c:marker>
                  <c:symbol val="none"/>
                </c:marker>
                <c:cat>
                  <c:strRef>
                    <c:extLst xmlns:c15="http://schemas.microsoft.com/office/drawing/2012/chart">
                      <c:ext xmlns:c15="http://schemas.microsoft.com/office/drawing/2012/chart" uri="{02D57815-91ED-43cb-92C2-25804820EDAC}">
                        <c15:formulaRef>
                          <c15:sqref>TT230_mlinn!$D$3:$V$3</c15:sqref>
                        </c15:formulaRef>
                      </c:ext>
                    </c:extLst>
                    <c:strCach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strCache>
                  </c:strRef>
                </c:cat>
                <c:val>
                  <c:numRef>
                    <c:extLst xmlns:c15="http://schemas.microsoft.com/office/drawing/2012/chart">
                      <c:ext xmlns:c15="http://schemas.microsoft.com/office/drawing/2012/chart" uri="{02D57815-91ED-43cb-92C2-25804820EDAC}">
                        <c15:formulaRef>
                          <c15:sqref>TT230_mlinn!$D$48:$V$48</c15:sqref>
                        </c15:formulaRef>
                      </c:ext>
                    </c:extLst>
                    <c:numCache>
                      <c:formatCode>0.0</c:formatCode>
                      <c:ptCount val="19"/>
                      <c:pt idx="0">
                        <c:v>12.7</c:v>
                      </c:pt>
                      <c:pt idx="1">
                        <c:v>11.8</c:v>
                      </c:pt>
                      <c:pt idx="2">
                        <c:v>11</c:v>
                      </c:pt>
                      <c:pt idx="3">
                        <c:v>13.1</c:v>
                      </c:pt>
                      <c:pt idx="4">
                        <c:v>13.3</c:v>
                      </c:pt>
                      <c:pt idx="5">
                        <c:v>12</c:v>
                      </c:pt>
                      <c:pt idx="6">
                        <c:v>13.9</c:v>
                      </c:pt>
                      <c:pt idx="7">
                        <c:v>15.1</c:v>
                      </c:pt>
                      <c:pt idx="8">
                        <c:v>13.9</c:v>
                      </c:pt>
                      <c:pt idx="9">
                        <c:v>13.7</c:v>
                      </c:pt>
                      <c:pt idx="10">
                        <c:v>13.3</c:v>
                      </c:pt>
                      <c:pt idx="11">
                        <c:v>12.3</c:v>
                      </c:pt>
                      <c:pt idx="12">
                        <c:v>13</c:v>
                      </c:pt>
                      <c:pt idx="13">
                        <c:v>14.2</c:v>
                      </c:pt>
                      <c:pt idx="14">
                        <c:v>15.1</c:v>
                      </c:pt>
                      <c:pt idx="15">
                        <c:v>15.5</c:v>
                      </c:pt>
                      <c:pt idx="16">
                        <c:v>14.3</c:v>
                      </c:pt>
                      <c:pt idx="17">
                        <c:v>13</c:v>
                      </c:pt>
                      <c:pt idx="18">
                        <c:v>13.6</c:v>
                      </c:pt>
                    </c:numCache>
                  </c:numRef>
                </c:val>
                <c:smooth val="0"/>
                <c:extLst xmlns:c15="http://schemas.microsoft.com/office/drawing/2012/chart">
                  <c:ext xmlns:c16="http://schemas.microsoft.com/office/drawing/2014/chart" uri="{C3380CC4-5D6E-409C-BE32-E72D297353CC}">
                    <c16:uniqueId val="{00000006-A63F-404F-925A-11F061AAF901}"/>
                  </c:ext>
                </c:extLst>
              </c15:ser>
            </c15:filteredLineSeries>
          </c:ext>
        </c:extLst>
      </c:lineChart>
      <c:catAx>
        <c:axId val="383676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471270832"/>
        <c:crosses val="autoZero"/>
        <c:auto val="1"/>
        <c:lblAlgn val="ctr"/>
        <c:lblOffset val="100"/>
        <c:noMultiLvlLbl val="0"/>
      </c:catAx>
      <c:valAx>
        <c:axId val="471270832"/>
        <c:scaling>
          <c:orientation val="minMax"/>
          <c:max val="80"/>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t-EE"/>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crossAx val="383676912"/>
        <c:crosses val="autoZero"/>
        <c:crossBetween val="between"/>
      </c:valAx>
      <c:spPr>
        <a:noFill/>
        <a:ln>
          <a:noFill/>
        </a:ln>
        <a:effectLst/>
      </c:spPr>
    </c:plotArea>
    <c:legend>
      <c:legendPos val="r"/>
      <c:layout>
        <c:manualLayout>
          <c:xMode val="edge"/>
          <c:yMode val="edge"/>
          <c:x val="0.72605146736261372"/>
          <c:y val="0.27798167444638283"/>
          <c:w val="0.23617705010669696"/>
          <c:h val="0.553896930548352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chart>
  <c:spPr>
    <a:noFill/>
    <a:ln>
      <a:noFill/>
    </a:ln>
    <a:effectLst/>
  </c:spPr>
  <c:txPr>
    <a:bodyPr/>
    <a:lstStyle/>
    <a:p>
      <a:pPr>
        <a:defRPr/>
      </a:pPr>
      <a:endParaRPr lang="et-E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t-E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2078635631814082"/>
          <c:y val="0.13351215708157047"/>
          <c:w val="0.84706429900510349"/>
          <c:h val="0.65043417713973106"/>
        </c:manualLayout>
      </c:layout>
      <c:lineChart>
        <c:grouping val="standard"/>
        <c:varyColors val="0"/>
        <c:ser>
          <c:idx val="0"/>
          <c:order val="0"/>
          <c:tx>
            <c:strRef>
              <c:f>REVENUES!$C$251</c:f>
              <c:strCache>
                <c:ptCount val="1"/>
                <c:pt idx="0">
                  <c:v>Min</c:v>
                </c:pt>
              </c:strCache>
            </c:strRef>
          </c:tx>
          <c:spPr>
            <a:ln w="38100" cap="rnd">
              <a:solidFill>
                <a:schemeClr val="accent1">
                  <a:shade val="65000"/>
                </a:schemeClr>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REVENUES!$E$251:$BB$251</c:f>
              <c:numCache>
                <c:formatCode>0.0</c:formatCode>
                <c:ptCount val="50"/>
                <c:pt idx="0">
                  <c:v>4.3042435469342264</c:v>
                </c:pt>
                <c:pt idx="1">
                  <c:v>5.4539646361127243</c:v>
                </c:pt>
                <c:pt idx="2">
                  <c:v>6.6048706116089866</c:v>
                </c:pt>
                <c:pt idx="3">
                  <c:v>7.7569777545960088</c:v>
                </c:pt>
                <c:pt idx="4">
                  <c:v>8.9103025533816105</c:v>
                </c:pt>
                <c:pt idx="5">
                  <c:v>10.06486170592302</c:v>
                </c:pt>
                <c:pt idx="6">
                  <c:v>11.220672122371029</c:v>
                </c:pt>
                <c:pt idx="7">
                  <c:v>12.377750927644076</c:v>
                </c:pt>
                <c:pt idx="8">
                  <c:v>13.536115464032566</c:v>
                </c:pt>
                <c:pt idx="9">
                  <c:v>14.69578329383384</c:v>
                </c:pt>
                <c:pt idx="10">
                  <c:v>14.891216646462514</c:v>
                </c:pt>
                <c:pt idx="11">
                  <c:v>15.089089087814378</c:v>
                </c:pt>
                <c:pt idx="12">
                  <c:v>15.289429856328631</c:v>
                </c:pt>
                <c:pt idx="13">
                  <c:v>15.492268531304392</c:v>
                </c:pt>
                <c:pt idx="14">
                  <c:v>15.697635036794033</c:v>
                </c:pt>
                <c:pt idx="15">
                  <c:v>15.905559645540338</c:v>
                </c:pt>
                <c:pt idx="16">
                  <c:v>16.116072982957888</c:v>
                </c:pt>
                <c:pt idx="17">
                  <c:v>16.329206031159234</c:v>
                </c:pt>
                <c:pt idx="18">
                  <c:v>16.544990133026317</c:v>
                </c:pt>
                <c:pt idx="19">
                  <c:v>16.680469585454709</c:v>
                </c:pt>
                <c:pt idx="20">
                  <c:v>16.816890207654058</c:v>
                </c:pt>
                <c:pt idx="21">
                  <c:v>16.900974658692327</c:v>
                </c:pt>
                <c:pt idx="22">
                  <c:v>16.985479531985789</c:v>
                </c:pt>
                <c:pt idx="23">
                  <c:v>17.070406929645717</c:v>
                </c:pt>
                <c:pt idx="24">
                  <c:v>17.155758964293941</c:v>
                </c:pt>
                <c:pt idx="25">
                  <c:v>17.24153775911541</c:v>
                </c:pt>
                <c:pt idx="26">
                  <c:v>17.327745447910985</c:v>
                </c:pt>
                <c:pt idx="27">
                  <c:v>17.414384175150534</c:v>
                </c:pt>
                <c:pt idx="28">
                  <c:v>17.501456096026288</c:v>
                </c:pt>
                <c:pt idx="29">
                  <c:v>17.58896337650642</c:v>
                </c:pt>
                <c:pt idx="30">
                  <c:v>17.676908193388947</c:v>
                </c:pt>
                <c:pt idx="31">
                  <c:v>17.765292734355896</c:v>
                </c:pt>
                <c:pt idx="32">
                  <c:v>17.854119198027671</c:v>
                </c:pt>
                <c:pt idx="33">
                  <c:v>17.943389794017808</c:v>
                </c:pt>
                <c:pt idx="34">
                  <c:v>18.033106742987894</c:v>
                </c:pt>
                <c:pt idx="35">
                  <c:v>18.123272276702831</c:v>
                </c:pt>
                <c:pt idx="36">
                  <c:v>18.213888638086345</c:v>
                </c:pt>
                <c:pt idx="37">
                  <c:v>18.304958081276773</c:v>
                </c:pt>
                <c:pt idx="38">
                  <c:v>18.396482871683155</c:v>
                </c:pt>
                <c:pt idx="39">
                  <c:v>18.488465286041571</c:v>
                </c:pt>
                <c:pt idx="40">
                  <c:v>18.580907612471773</c:v>
                </c:pt>
                <c:pt idx="41">
                  <c:v>18.673812150534129</c:v>
                </c:pt>
                <c:pt idx="42">
                  <c:v>18.7671812112868</c:v>
                </c:pt>
                <c:pt idx="43">
                  <c:v>18.861017117343231</c:v>
                </c:pt>
                <c:pt idx="44">
                  <c:v>18.955322202929946</c:v>
                </c:pt>
                <c:pt idx="45">
                  <c:v>19.05009881394459</c:v>
                </c:pt>
                <c:pt idx="46">
                  <c:v>19.145349308014314</c:v>
                </c:pt>
                <c:pt idx="47">
                  <c:v>19.24107605455438</c:v>
                </c:pt>
                <c:pt idx="48">
                  <c:v>19.337281434827155</c:v>
                </c:pt>
                <c:pt idx="49">
                  <c:v>19.433967842001287</c:v>
                </c:pt>
              </c:numCache>
            </c:numRef>
          </c:val>
          <c:smooth val="0"/>
          <c:extLst>
            <c:ext xmlns:c16="http://schemas.microsoft.com/office/drawing/2014/chart" uri="{C3380CC4-5D6E-409C-BE32-E72D297353CC}">
              <c16:uniqueId val="{00000000-F70F-48A0-BBE1-FDABD094F14B}"/>
            </c:ext>
          </c:extLst>
        </c:ser>
        <c:ser>
          <c:idx val="1"/>
          <c:order val="1"/>
          <c:tx>
            <c:strRef>
              <c:f>REVENUES!$C$252</c:f>
              <c:strCache>
                <c:ptCount val="1"/>
                <c:pt idx="0">
                  <c:v>Med</c:v>
                </c:pt>
              </c:strCache>
            </c:strRef>
          </c:tx>
          <c:spPr>
            <a:ln w="38100" cap="rnd">
              <a:solidFill>
                <a:schemeClr val="accent1"/>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REVENUES!$E$252:$BB$252</c:f>
              <c:numCache>
                <c:formatCode>0.0</c:formatCode>
                <c:ptCount val="50"/>
                <c:pt idx="0">
                  <c:v>4.9185821801267879</c:v>
                </c:pt>
                <c:pt idx="1">
                  <c:v>6.1200860469569438</c:v>
                </c:pt>
                <c:pt idx="2">
                  <c:v>7.3251884133660328</c:v>
                </c:pt>
                <c:pt idx="3">
                  <c:v>8.5339828400127029</c:v>
                </c:pt>
                <c:pt idx="4">
                  <c:v>9.7465651905821158</c:v>
                </c:pt>
                <c:pt idx="5">
                  <c:v>10.963033686482744</c:v>
                </c:pt>
                <c:pt idx="6">
                  <c:v>12.183488962809832</c:v>
                </c:pt>
                <c:pt idx="7">
                  <c:v>13.408034125604301</c:v>
                </c:pt>
                <c:pt idx="8">
                  <c:v>14.636774810436533</c:v>
                </c:pt>
                <c:pt idx="9">
                  <c:v>15.869819242345148</c:v>
                </c:pt>
                <c:pt idx="10">
                  <c:v>16.251722741605928</c:v>
                </c:pt>
                <c:pt idx="11">
                  <c:v>16.642554453140203</c:v>
                </c:pt>
                <c:pt idx="12">
                  <c:v>17.04251874403921</c:v>
                </c:pt>
                <c:pt idx="13">
                  <c:v>17.45182458479292</c:v>
                </c:pt>
                <c:pt idx="14">
                  <c:v>17.870685651679167</c:v>
                </c:pt>
                <c:pt idx="15">
                  <c:v>18.29932043140694</c:v>
                </c:pt>
                <c:pt idx="16">
                  <c:v>18.737952328063155</c:v>
                </c:pt>
                <c:pt idx="17">
                  <c:v>19.186809772413056</c:v>
                </c:pt>
                <c:pt idx="18">
                  <c:v>19.646126333605729</c:v>
                </c:pt>
                <c:pt idx="19">
                  <c:v>19.918923766343635</c:v>
                </c:pt>
                <c:pt idx="20">
                  <c:v>20.19521253510295</c:v>
                </c:pt>
                <c:pt idx="21">
                  <c:v>20.397164660453974</c:v>
                </c:pt>
                <c:pt idx="22">
                  <c:v>20.601136307058514</c:v>
                </c:pt>
                <c:pt idx="23">
                  <c:v>20.807147670129105</c:v>
                </c:pt>
                <c:pt idx="24">
                  <c:v>21.015219146830393</c:v>
                </c:pt>
                <c:pt idx="25">
                  <c:v>21.225371338298697</c:v>
                </c:pt>
                <c:pt idx="26">
                  <c:v>21.437625051681689</c:v>
                </c:pt>
                <c:pt idx="27">
                  <c:v>21.652001302198506</c:v>
                </c:pt>
                <c:pt idx="28">
                  <c:v>21.868521315220487</c:v>
                </c:pt>
                <c:pt idx="29">
                  <c:v>22.087206528372693</c:v>
                </c:pt>
                <c:pt idx="30">
                  <c:v>22.308078593656422</c:v>
                </c:pt>
                <c:pt idx="31">
                  <c:v>22.531159379592989</c:v>
                </c:pt>
                <c:pt idx="32">
                  <c:v>22.756470973388915</c:v>
                </c:pt>
                <c:pt idx="33">
                  <c:v>22.984035683122805</c:v>
                </c:pt>
                <c:pt idx="34">
                  <c:v>23.21387603995403</c:v>
                </c:pt>
                <c:pt idx="35">
                  <c:v>23.446014800353574</c:v>
                </c:pt>
                <c:pt idx="36">
                  <c:v>23.680474948357105</c:v>
                </c:pt>
                <c:pt idx="37">
                  <c:v>23.917279697840677</c:v>
                </c:pt>
                <c:pt idx="38">
                  <c:v>24.156452494819085</c:v>
                </c:pt>
                <c:pt idx="39">
                  <c:v>24.398017019767273</c:v>
                </c:pt>
                <c:pt idx="40">
                  <c:v>24.641997189964947</c:v>
                </c:pt>
                <c:pt idx="41">
                  <c:v>24.888417161864592</c:v>
                </c:pt>
                <c:pt idx="42">
                  <c:v>25.137301333483244</c:v>
                </c:pt>
                <c:pt idx="43">
                  <c:v>25.388674346818071</c:v>
                </c:pt>
                <c:pt idx="44">
                  <c:v>25.642561090286254</c:v>
                </c:pt>
                <c:pt idx="45">
                  <c:v>25.89898670118912</c:v>
                </c:pt>
                <c:pt idx="46">
                  <c:v>26.157976568201011</c:v>
                </c:pt>
                <c:pt idx="47">
                  <c:v>26.419556333883023</c:v>
                </c:pt>
                <c:pt idx="48">
                  <c:v>26.683751897221853</c:v>
                </c:pt>
                <c:pt idx="49">
                  <c:v>26.95058941619407</c:v>
                </c:pt>
              </c:numCache>
            </c:numRef>
          </c:val>
          <c:smooth val="0"/>
          <c:extLst>
            <c:ext xmlns:c16="http://schemas.microsoft.com/office/drawing/2014/chart" uri="{C3380CC4-5D6E-409C-BE32-E72D297353CC}">
              <c16:uniqueId val="{00000001-F70F-48A0-BBE1-FDABD094F14B}"/>
            </c:ext>
          </c:extLst>
        </c:ser>
        <c:ser>
          <c:idx val="2"/>
          <c:order val="2"/>
          <c:tx>
            <c:strRef>
              <c:f>REVENUES!$C$253</c:f>
              <c:strCache>
                <c:ptCount val="1"/>
                <c:pt idx="0">
                  <c:v>Max</c:v>
                </c:pt>
              </c:strCache>
            </c:strRef>
          </c:tx>
          <c:spPr>
            <a:ln w="38100" cap="rnd">
              <a:solidFill>
                <a:schemeClr val="accent1">
                  <a:tint val="65000"/>
                </a:schemeClr>
              </a:solidFill>
              <a:round/>
            </a:ln>
            <a:effectLst/>
          </c:spPr>
          <c:marker>
            <c:symbol val="none"/>
          </c:marker>
          <c:cat>
            <c:numRef>
              <c:f>REVENUES!$E$249:$BB$249</c:f>
              <c:numCache>
                <c:formatCode>General</c:formatCode>
                <c:ptCount val="50"/>
                <c:pt idx="0">
                  <c:v>2033</c:v>
                </c:pt>
                <c:pt idx="1">
                  <c:v>2034</c:v>
                </c:pt>
                <c:pt idx="2">
                  <c:v>2035</c:v>
                </c:pt>
                <c:pt idx="3">
                  <c:v>2036</c:v>
                </c:pt>
                <c:pt idx="4">
                  <c:v>2037</c:v>
                </c:pt>
                <c:pt idx="5">
                  <c:v>2038</c:v>
                </c:pt>
                <c:pt idx="6">
                  <c:v>2039</c:v>
                </c:pt>
                <c:pt idx="7">
                  <c:v>2040</c:v>
                </c:pt>
                <c:pt idx="8">
                  <c:v>2041</c:v>
                </c:pt>
                <c:pt idx="9">
                  <c:v>2042</c:v>
                </c:pt>
                <c:pt idx="10">
                  <c:v>2043</c:v>
                </c:pt>
                <c:pt idx="11">
                  <c:v>2044</c:v>
                </c:pt>
                <c:pt idx="12">
                  <c:v>2045</c:v>
                </c:pt>
                <c:pt idx="13">
                  <c:v>2046</c:v>
                </c:pt>
                <c:pt idx="14">
                  <c:v>2047</c:v>
                </c:pt>
                <c:pt idx="15">
                  <c:v>2048</c:v>
                </c:pt>
                <c:pt idx="16">
                  <c:v>2049</c:v>
                </c:pt>
                <c:pt idx="17">
                  <c:v>2050</c:v>
                </c:pt>
                <c:pt idx="18">
                  <c:v>2051</c:v>
                </c:pt>
                <c:pt idx="19">
                  <c:v>2052</c:v>
                </c:pt>
                <c:pt idx="20">
                  <c:v>2053</c:v>
                </c:pt>
                <c:pt idx="21">
                  <c:v>2054</c:v>
                </c:pt>
                <c:pt idx="22">
                  <c:v>2055</c:v>
                </c:pt>
                <c:pt idx="23">
                  <c:v>2056</c:v>
                </c:pt>
                <c:pt idx="24">
                  <c:v>2057</c:v>
                </c:pt>
                <c:pt idx="25">
                  <c:v>2058</c:v>
                </c:pt>
                <c:pt idx="26">
                  <c:v>2059</c:v>
                </c:pt>
                <c:pt idx="27">
                  <c:v>2060</c:v>
                </c:pt>
                <c:pt idx="28">
                  <c:v>2061</c:v>
                </c:pt>
                <c:pt idx="29">
                  <c:v>2062</c:v>
                </c:pt>
                <c:pt idx="30">
                  <c:v>2063</c:v>
                </c:pt>
                <c:pt idx="31">
                  <c:v>2064</c:v>
                </c:pt>
                <c:pt idx="32">
                  <c:v>2065</c:v>
                </c:pt>
                <c:pt idx="33">
                  <c:v>2066</c:v>
                </c:pt>
                <c:pt idx="34">
                  <c:v>2067</c:v>
                </c:pt>
                <c:pt idx="35">
                  <c:v>2068</c:v>
                </c:pt>
                <c:pt idx="36">
                  <c:v>2069</c:v>
                </c:pt>
                <c:pt idx="37">
                  <c:v>2070</c:v>
                </c:pt>
                <c:pt idx="38">
                  <c:v>2071</c:v>
                </c:pt>
                <c:pt idx="39">
                  <c:v>2072</c:v>
                </c:pt>
                <c:pt idx="40">
                  <c:v>2073</c:v>
                </c:pt>
                <c:pt idx="41">
                  <c:v>2074</c:v>
                </c:pt>
                <c:pt idx="42">
                  <c:v>2075</c:v>
                </c:pt>
                <c:pt idx="43">
                  <c:v>2076</c:v>
                </c:pt>
                <c:pt idx="44">
                  <c:v>2077</c:v>
                </c:pt>
                <c:pt idx="45">
                  <c:v>2078</c:v>
                </c:pt>
                <c:pt idx="46">
                  <c:v>2079</c:v>
                </c:pt>
                <c:pt idx="47">
                  <c:v>2080</c:v>
                </c:pt>
                <c:pt idx="48">
                  <c:v>2081</c:v>
                </c:pt>
                <c:pt idx="49">
                  <c:v>2082</c:v>
                </c:pt>
              </c:numCache>
            </c:numRef>
          </c:cat>
          <c:val>
            <c:numRef>
              <c:f>REVENUES!$E$253:$BB$253</c:f>
              <c:numCache>
                <c:formatCode>0.0</c:formatCode>
                <c:ptCount val="50"/>
                <c:pt idx="0">
                  <c:v>5.268949718961391</c:v>
                </c:pt>
                <c:pt idx="1">
                  <c:v>6.5027513500304206</c:v>
                </c:pt>
                <c:pt idx="2">
                  <c:v>7.7419971913007721</c:v>
                </c:pt>
                <c:pt idx="3">
                  <c:v>8.9868605494853142</c:v>
                </c:pt>
                <c:pt idx="4">
                  <c:v>10.23751999400119</c:v>
                </c:pt>
                <c:pt idx="5">
                  <c:v>11.49415951178832</c:v>
                </c:pt>
                <c:pt idx="6">
                  <c:v>12.756968666579667</c:v>
                </c:pt>
                <c:pt idx="7">
                  <c:v>14.026142762749048</c:v>
                </c:pt>
                <c:pt idx="8">
                  <c:v>15.301883013865838</c:v>
                </c:pt>
                <c:pt idx="9">
                  <c:v>16.584396716089525</c:v>
                </c:pt>
                <c:pt idx="10">
                  <c:v>17.073341870985178</c:v>
                </c:pt>
                <c:pt idx="11">
                  <c:v>17.576369035678056</c:v>
                </c:pt>
                <c:pt idx="12">
                  <c:v>18.093876719936215</c:v>
                </c:pt>
                <c:pt idx="13">
                  <c:v>18.626274557759981</c:v>
                </c:pt>
                <c:pt idx="14">
                  <c:v>19.173983614524975</c:v>
                </c:pt>
                <c:pt idx="15">
                  <c:v>19.737436702529617</c:v>
                </c:pt>
                <c:pt idx="16">
                  <c:v>20.317078705175419</c:v>
                </c:pt>
                <c:pt idx="17">
                  <c:v>20.913366910014425</c:v>
                </c:pt>
                <c:pt idx="18">
                  <c:v>21.526771350904653</c:v>
                </c:pt>
                <c:pt idx="19">
                  <c:v>21.887558389282574</c:v>
                </c:pt>
                <c:pt idx="20">
                  <c:v>22.25400154559636</c:v>
                </c:pt>
                <c:pt idx="21">
                  <c:v>22.532176564916313</c:v>
                </c:pt>
                <c:pt idx="22">
                  <c:v>22.813828771977761</c:v>
                </c:pt>
                <c:pt idx="23">
                  <c:v>23.099001631627484</c:v>
                </c:pt>
                <c:pt idx="24">
                  <c:v>23.387739152022828</c:v>
                </c:pt>
                <c:pt idx="25">
                  <c:v>23.680085891423108</c:v>
                </c:pt>
                <c:pt idx="26">
                  <c:v>23.976086965065896</c:v>
                </c:pt>
                <c:pt idx="27">
                  <c:v>24.275788052129222</c:v>
                </c:pt>
                <c:pt idx="28">
                  <c:v>24.579235402780839</c:v>
                </c:pt>
                <c:pt idx="29">
                  <c:v>24.886475845315594</c:v>
                </c:pt>
                <c:pt idx="30">
                  <c:v>25.197556793382041</c:v>
                </c:pt>
                <c:pt idx="31">
                  <c:v>25.512526253299313</c:v>
                </c:pt>
                <c:pt idx="32">
                  <c:v>25.831432831465555</c:v>
                </c:pt>
                <c:pt idx="33">
                  <c:v>26.154325741858877</c:v>
                </c:pt>
                <c:pt idx="34">
                  <c:v>26.481254813632109</c:v>
                </c:pt>
                <c:pt idx="35">
                  <c:v>26.812270498802508</c:v>
                </c:pt>
                <c:pt idx="36">
                  <c:v>27.14742388003754</c:v>
                </c:pt>
                <c:pt idx="37">
                  <c:v>27.486766678538007</c:v>
                </c:pt>
                <c:pt idx="38">
                  <c:v>27.830351262019729</c:v>
                </c:pt>
                <c:pt idx="39">
                  <c:v>28.178230652794976</c:v>
                </c:pt>
                <c:pt idx="40">
                  <c:v>28.530458535954917</c:v>
                </c:pt>
                <c:pt idx="41">
                  <c:v>28.88708926765435</c:v>
                </c:pt>
                <c:pt idx="42">
                  <c:v>29.248177883500027</c:v>
                </c:pt>
                <c:pt idx="43">
                  <c:v>29.613780107043773</c:v>
                </c:pt>
                <c:pt idx="44">
                  <c:v>29.983952358381821</c:v>
                </c:pt>
                <c:pt idx="45">
                  <c:v>30.358751762861594</c:v>
                </c:pt>
                <c:pt idx="46">
                  <c:v>30.738236159897362</c:v>
                </c:pt>
                <c:pt idx="47">
                  <c:v>31.122464111896075</c:v>
                </c:pt>
                <c:pt idx="48">
                  <c:v>31.511494913294772</c:v>
                </c:pt>
                <c:pt idx="49">
                  <c:v>31.905388599710957</c:v>
                </c:pt>
              </c:numCache>
            </c:numRef>
          </c:val>
          <c:smooth val="0"/>
          <c:extLst>
            <c:ext xmlns:c16="http://schemas.microsoft.com/office/drawing/2014/chart" uri="{C3380CC4-5D6E-409C-BE32-E72D297353CC}">
              <c16:uniqueId val="{00000002-F70F-48A0-BBE1-FDABD094F14B}"/>
            </c:ext>
          </c:extLst>
        </c:ser>
        <c:dLbls>
          <c:showLegendKey val="0"/>
          <c:showVal val="0"/>
          <c:showCatName val="0"/>
          <c:showSerName val="0"/>
          <c:showPercent val="0"/>
          <c:showBubbleSize val="0"/>
        </c:dLbls>
        <c:smooth val="0"/>
        <c:axId val="75968512"/>
        <c:axId val="75970048"/>
      </c:lineChart>
      <c:catAx>
        <c:axId val="7596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t-EE"/>
          </a:p>
        </c:txPr>
        <c:crossAx val="75970048"/>
        <c:crosses val="autoZero"/>
        <c:auto val="1"/>
        <c:lblAlgn val="ctr"/>
        <c:lblOffset val="100"/>
        <c:noMultiLvlLbl val="0"/>
      </c:catAx>
      <c:valAx>
        <c:axId val="75970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t-EE"/>
          </a:p>
        </c:txPr>
        <c:crossAx val="75968512"/>
        <c:crosses val="autoZero"/>
        <c:crossBetween val="between"/>
      </c:valAx>
      <c:spPr>
        <a:noFill/>
        <a:ln>
          <a:noFill/>
        </a:ln>
        <a:effectLst/>
      </c:spPr>
    </c:plotArea>
    <c:legend>
      <c:legendPos val="b"/>
      <c:layout>
        <c:manualLayout>
          <c:xMode val="edge"/>
          <c:yMode val="edge"/>
          <c:x val="4.2121864811741572E-2"/>
          <c:y val="0.90949508166078652"/>
          <c:w val="0.88586043336511178"/>
          <c:h val="6.676604593565270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t-EE"/>
        </a:p>
      </c:txPr>
    </c:legend>
    <c:plotVisOnly val="1"/>
    <c:dispBlanksAs val="gap"/>
    <c:showDLblsOverMax val="0"/>
  </c:chart>
  <c:spPr>
    <a:solidFill>
      <a:schemeClr val="bg1"/>
    </a:solidFill>
    <a:ln w="9525" cap="flat" cmpd="sng" algn="ctr">
      <a:noFill/>
      <a:round/>
    </a:ln>
    <a:effectLst/>
  </c:spPr>
  <c:txPr>
    <a:bodyPr/>
    <a:lstStyle/>
    <a:p>
      <a:pPr>
        <a:defRPr sz="1400"/>
      </a:pPr>
      <a:endParaRPr lang="et-EE"/>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1</cdr:x>
      <cdr:y>0.10383</cdr:y>
    </cdr:to>
    <cdr:sp macro="" textlink="">
      <cdr:nvSpPr>
        <cdr:cNvPr id="2" name="TextBox 1"/>
        <cdr:cNvSpPr txBox="1"/>
      </cdr:nvSpPr>
      <cdr:spPr>
        <a:xfrm xmlns:a="http://schemas.openxmlformats.org/drawingml/2006/main">
          <a:off x="-6815014" y="-2368061"/>
          <a:ext cx="2717331" cy="383826"/>
        </a:xfrm>
        <a:prstGeom xmlns:a="http://schemas.openxmlformats.org/drawingml/2006/main" prst="rect">
          <a:avLst/>
        </a:prstGeom>
        <a:solidFill xmlns:a="http://schemas.openxmlformats.org/drawingml/2006/main">
          <a:schemeClr val="bg2">
            <a:lumMod val="10000"/>
          </a:schemeClr>
        </a:solidFill>
      </cdr:spPr>
      <cdr:txBody>
        <a:bodyPr xmlns:a="http://schemas.openxmlformats.org/drawingml/2006/main" vertOverflow="clip" wrap="square" rtlCol="0" anchor="ctr"/>
        <a:lstStyle xmlns:a="http://schemas.openxmlformats.org/drawingml/2006/main"/>
        <a:p xmlns:a="http://schemas.openxmlformats.org/drawingml/2006/main">
          <a:pPr algn="ctr"/>
          <a:r>
            <a:rPr lang="et-EE" sz="1600" b="1" dirty="0">
              <a:solidFill>
                <a:schemeClr val="bg1"/>
              </a:solidFill>
            </a:rPr>
            <a:t>REISJAT (miljonites)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45660" cy="496332"/>
          </a:xfrm>
          <a:prstGeom prst="rect">
            <a:avLst/>
          </a:prstGeom>
        </p:spPr>
        <p:txBody>
          <a:bodyPr vert="horz" lIns="92108" tIns="46054" rIns="92108" bIns="46054" rtlCol="0"/>
          <a:lstStyle>
            <a:lvl1pPr algn="l">
              <a:defRPr sz="1200"/>
            </a:lvl1pPr>
          </a:lstStyle>
          <a:p>
            <a:endParaRPr lang="et-EE"/>
          </a:p>
        </p:txBody>
      </p:sp>
      <p:sp>
        <p:nvSpPr>
          <p:cNvPr id="3" name="Kuupäeva kohatäide 2"/>
          <p:cNvSpPr>
            <a:spLocks noGrp="1"/>
          </p:cNvSpPr>
          <p:nvPr>
            <p:ph type="dt" sz="quarter" idx="1"/>
          </p:nvPr>
        </p:nvSpPr>
        <p:spPr>
          <a:xfrm>
            <a:off x="3850442" y="0"/>
            <a:ext cx="2945660" cy="496332"/>
          </a:xfrm>
          <a:prstGeom prst="rect">
            <a:avLst/>
          </a:prstGeom>
        </p:spPr>
        <p:txBody>
          <a:bodyPr vert="horz" lIns="92108" tIns="46054" rIns="92108" bIns="46054" rtlCol="0"/>
          <a:lstStyle>
            <a:lvl1pPr algn="r">
              <a:defRPr sz="1200"/>
            </a:lvl1pPr>
          </a:lstStyle>
          <a:p>
            <a:fld id="{719E90D4-8AE9-4C7C-9616-19837DC7CBE6}" type="datetimeFigureOut">
              <a:rPr lang="et-EE" smtClean="0"/>
              <a:t>28.11.2019</a:t>
            </a:fld>
            <a:endParaRPr lang="et-EE"/>
          </a:p>
        </p:txBody>
      </p:sp>
      <p:sp>
        <p:nvSpPr>
          <p:cNvPr id="4" name="Jaluse kohatäide 3"/>
          <p:cNvSpPr>
            <a:spLocks noGrp="1"/>
          </p:cNvSpPr>
          <p:nvPr>
            <p:ph type="ftr" sz="quarter" idx="2"/>
          </p:nvPr>
        </p:nvSpPr>
        <p:spPr>
          <a:xfrm>
            <a:off x="0" y="9428583"/>
            <a:ext cx="2945660" cy="496332"/>
          </a:xfrm>
          <a:prstGeom prst="rect">
            <a:avLst/>
          </a:prstGeom>
        </p:spPr>
        <p:txBody>
          <a:bodyPr vert="horz" lIns="92108" tIns="46054" rIns="92108" bIns="46054" rtlCol="0" anchor="b"/>
          <a:lstStyle>
            <a:lvl1pPr algn="l">
              <a:defRPr sz="1200"/>
            </a:lvl1pPr>
          </a:lstStyle>
          <a:p>
            <a:endParaRPr lang="et-EE"/>
          </a:p>
        </p:txBody>
      </p:sp>
      <p:sp>
        <p:nvSpPr>
          <p:cNvPr id="5" name="Slaidinumbri kohatäide 4"/>
          <p:cNvSpPr>
            <a:spLocks noGrp="1"/>
          </p:cNvSpPr>
          <p:nvPr>
            <p:ph type="sldNum" sz="quarter" idx="3"/>
          </p:nvPr>
        </p:nvSpPr>
        <p:spPr>
          <a:xfrm>
            <a:off x="3850442" y="9428583"/>
            <a:ext cx="2945660" cy="496332"/>
          </a:xfrm>
          <a:prstGeom prst="rect">
            <a:avLst/>
          </a:prstGeom>
        </p:spPr>
        <p:txBody>
          <a:bodyPr vert="horz" lIns="92108" tIns="46054" rIns="92108" bIns="46054" rtlCol="0" anchor="b"/>
          <a:lstStyle>
            <a:lvl1pPr algn="r">
              <a:defRPr sz="1200"/>
            </a:lvl1pPr>
          </a:lstStyle>
          <a:p>
            <a:fld id="{1868C25B-9D9D-4021-BC3B-A79F8C017234}" type="slidenum">
              <a:rPr lang="et-EE" smtClean="0"/>
              <a:t>‹#›</a:t>
            </a:fld>
            <a:endParaRPr lang="et-EE"/>
          </a:p>
        </p:txBody>
      </p:sp>
    </p:spTree>
    <p:extLst>
      <p:ext uri="{BB962C8B-B14F-4D97-AF65-F5344CB8AC3E}">
        <p14:creationId xmlns:p14="http://schemas.microsoft.com/office/powerpoint/2010/main" val="735545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60" cy="498056"/>
          </a:xfrm>
          <a:prstGeom prst="rect">
            <a:avLst/>
          </a:prstGeom>
        </p:spPr>
        <p:txBody>
          <a:bodyPr vert="horz" lIns="92108" tIns="46054" rIns="92108" bIns="46054" rtlCol="0"/>
          <a:lstStyle>
            <a:lvl1pPr algn="l">
              <a:defRPr sz="1200"/>
            </a:lvl1pPr>
          </a:lstStyle>
          <a:p>
            <a:endParaRPr lang="en-US"/>
          </a:p>
        </p:txBody>
      </p:sp>
      <p:sp>
        <p:nvSpPr>
          <p:cNvPr id="3" name="Date Placeholder 2"/>
          <p:cNvSpPr>
            <a:spLocks noGrp="1"/>
          </p:cNvSpPr>
          <p:nvPr>
            <p:ph type="dt" idx="1"/>
          </p:nvPr>
        </p:nvSpPr>
        <p:spPr>
          <a:xfrm>
            <a:off x="3850442" y="0"/>
            <a:ext cx="2945660" cy="498056"/>
          </a:xfrm>
          <a:prstGeom prst="rect">
            <a:avLst/>
          </a:prstGeom>
        </p:spPr>
        <p:txBody>
          <a:bodyPr vert="horz" lIns="92108" tIns="46054" rIns="92108" bIns="46054" rtlCol="0"/>
          <a:lstStyle>
            <a:lvl1pPr algn="r">
              <a:defRPr sz="1200"/>
            </a:lvl1pPr>
          </a:lstStyle>
          <a:p>
            <a:fld id="{F8D9604D-AA3E-4F3D-B3D7-1CFCC6EDD76A}" type="datetimeFigureOut">
              <a:rPr lang="en-US" smtClean="0"/>
              <a:t>11/28/2019</a:t>
            </a:fld>
            <a:endParaRPr lang="en-US"/>
          </a:p>
        </p:txBody>
      </p:sp>
      <p:sp>
        <p:nvSpPr>
          <p:cNvPr id="4" name="Slide Image Placeholder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2108" tIns="46054" rIns="92108" bIns="46054" rtlCol="0" anchor="ctr"/>
          <a:lstStyle/>
          <a:p>
            <a:endParaRPr lang="en-US"/>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2108" tIns="46054" rIns="92108" bIns="460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60" cy="498055"/>
          </a:xfrm>
          <a:prstGeom prst="rect">
            <a:avLst/>
          </a:prstGeom>
        </p:spPr>
        <p:txBody>
          <a:bodyPr vert="horz" lIns="92108" tIns="46054" rIns="92108" bIns="46054" rtlCol="0" anchor="b"/>
          <a:lstStyle>
            <a:lvl1pPr algn="l">
              <a:defRPr sz="1200"/>
            </a:lvl1pPr>
          </a:lstStyle>
          <a:p>
            <a:endParaRPr lang="en-US"/>
          </a:p>
        </p:txBody>
      </p:sp>
      <p:sp>
        <p:nvSpPr>
          <p:cNvPr id="7" name="Slide Number Placeholder 6"/>
          <p:cNvSpPr>
            <a:spLocks noGrp="1"/>
          </p:cNvSpPr>
          <p:nvPr>
            <p:ph type="sldNum" sz="quarter" idx="5"/>
          </p:nvPr>
        </p:nvSpPr>
        <p:spPr>
          <a:xfrm>
            <a:off x="3850442" y="9428584"/>
            <a:ext cx="2945660" cy="498055"/>
          </a:xfrm>
          <a:prstGeom prst="rect">
            <a:avLst/>
          </a:prstGeom>
        </p:spPr>
        <p:txBody>
          <a:bodyPr vert="horz" lIns="92108" tIns="46054" rIns="92108" bIns="46054" rtlCol="0" anchor="b"/>
          <a:lstStyle>
            <a:lvl1pPr algn="r">
              <a:defRPr sz="1200"/>
            </a:lvl1pPr>
          </a:lstStyle>
          <a:p>
            <a:fld id="{B7B95C48-75AC-44CB-859C-CA5B16841C29}" type="slidenum">
              <a:rPr lang="en-US" smtClean="0"/>
              <a:t>‹#›</a:t>
            </a:fld>
            <a:endParaRPr lang="en-US"/>
          </a:p>
        </p:txBody>
      </p:sp>
    </p:spTree>
    <p:extLst>
      <p:ext uri="{BB962C8B-B14F-4D97-AF65-F5344CB8AC3E}">
        <p14:creationId xmlns:p14="http://schemas.microsoft.com/office/powerpoint/2010/main" val="584851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PlaceHolder 1"/>
          <p:cNvSpPr>
            <a:spLocks noGrp="1"/>
          </p:cNvSpPr>
          <p:nvPr>
            <p:ph type="body"/>
          </p:nvPr>
        </p:nvSpPr>
        <p:spPr>
          <a:xfrm>
            <a:off x="679768" y="4715153"/>
            <a:ext cx="5437426" cy="4466206"/>
          </a:xfrm>
          <a:prstGeom prst="rect">
            <a:avLst/>
          </a:prstGeom>
        </p:spPr>
        <p:txBody>
          <a:bodyPr lIns="0" tIns="0" rIns="0" bIns="0"/>
          <a:lstStyle/>
          <a:p>
            <a:endParaRPr dirty="0"/>
          </a:p>
        </p:txBody>
      </p:sp>
      <p:sp>
        <p:nvSpPr>
          <p:cNvPr id="219" name="CustomShape 2"/>
          <p:cNvSpPr/>
          <p:nvPr/>
        </p:nvSpPr>
        <p:spPr>
          <a:xfrm>
            <a:off x="3850589" y="9428743"/>
            <a:ext cx="2944945" cy="495551"/>
          </a:xfrm>
          <a:prstGeom prst="rect">
            <a:avLst/>
          </a:prstGeom>
          <a:noFill/>
          <a:ln>
            <a:noFill/>
          </a:ln>
        </p:spPr>
        <p:style>
          <a:lnRef idx="0">
            <a:scrgbClr r="0" g="0" b="0"/>
          </a:lnRef>
          <a:fillRef idx="0">
            <a:scrgbClr r="0" g="0" b="0"/>
          </a:fillRef>
          <a:effectRef idx="0">
            <a:scrgbClr r="0" g="0" b="0"/>
          </a:effectRef>
          <a:fontRef idx="minor"/>
        </p:style>
        <p:txBody>
          <a:bodyPr lIns="90657" tIns="45329" rIns="90657" bIns="45329" anchor="b"/>
          <a:lstStyle/>
          <a:p>
            <a:pPr algn="r">
              <a:lnSpc>
                <a:spcPct val="100000"/>
              </a:lnSpc>
            </a:pPr>
            <a:fld id="{3FB218AE-7A32-48D8-82C8-E3C7873E1035}" type="slidenum">
              <a:rPr lang="et-EE" sz="1200">
                <a:solidFill>
                  <a:srgbClr val="000000"/>
                </a:solidFill>
              </a:rPr>
              <a:t>1</a:t>
            </a:fld>
            <a:endParaRPr dirty="0"/>
          </a:p>
        </p:txBody>
      </p:sp>
    </p:spTree>
    <p:extLst>
      <p:ext uri="{BB962C8B-B14F-4D97-AF65-F5344CB8AC3E}">
        <p14:creationId xmlns:p14="http://schemas.microsoft.com/office/powerpoint/2010/main" val="1480189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59812ce79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59812ce7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55f4a441a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655f4a441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3adcb97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3adcb97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Põlevkiviõli 1 tonn vajab hüdrogeenimiseks 3 wt% vesinikku - vaja 30 kt vesinikku aastas = 1 TWh</a:t>
            </a:r>
            <a:endParaRPr dirty="0"/>
          </a:p>
          <a:p>
            <a:pPr marL="0" lvl="0" indent="0" algn="l" rtl="0">
              <a:spcBef>
                <a:spcPts val="0"/>
              </a:spcBef>
              <a:spcAft>
                <a:spcPts val="0"/>
              </a:spcAft>
              <a:buNone/>
            </a:pPr>
            <a:r>
              <a:rPr lang="en" dirty="0"/>
              <a:t>1 buss tarbib aastas 300 MWh (9 tonni) vesinikku  // 200 bussi  60 GWh/a + rongid + autod Kokku 0.1 TWh/a  (sõiduauto 150 kg aastas * 1000 autot = 150 t/a so. 5 GWh/a )</a:t>
            </a:r>
            <a:endParaRPr dirty="0"/>
          </a:p>
          <a:p>
            <a:pPr marL="0" lvl="0" indent="0" algn="l" rtl="0">
              <a:spcBef>
                <a:spcPts val="0"/>
              </a:spcBef>
              <a:spcAft>
                <a:spcPts val="0"/>
              </a:spcAft>
              <a:buNone/>
            </a:pPr>
            <a:r>
              <a:rPr lang="en" dirty="0"/>
              <a:t>Eestis 600 000 autot </a:t>
            </a:r>
            <a:endParaRPr dirty="0"/>
          </a:p>
          <a:p>
            <a:pPr marL="0" lvl="0" indent="0" algn="l" rtl="0">
              <a:spcBef>
                <a:spcPts val="0"/>
              </a:spcBef>
              <a:spcAft>
                <a:spcPts val="0"/>
              </a:spcAft>
              <a:buNone/>
            </a:pPr>
            <a:r>
              <a:rPr lang="en" dirty="0"/>
              <a:t>Multipliers  // Biomass2Liquid resurss 6 TWh/a // Biometaani ressurss 4 TWh/a</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B7B95C48-75AC-44CB-859C-CA5B16841C29}" type="slidenum">
              <a:rPr lang="en-US" smtClean="0"/>
              <a:t>22</a:t>
            </a:fld>
            <a:endParaRPr lang="en-US"/>
          </a:p>
        </p:txBody>
      </p:sp>
    </p:spTree>
    <p:extLst>
      <p:ext uri="{BB962C8B-B14F-4D97-AF65-F5344CB8AC3E}">
        <p14:creationId xmlns:p14="http://schemas.microsoft.com/office/powerpoint/2010/main" val="3451811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10"/>
          </p:nvPr>
        </p:nvSpPr>
        <p:spPr/>
        <p:txBody>
          <a:bodyPr/>
          <a:lstStyle/>
          <a:p>
            <a:fld id="{A1AC4FEA-6C06-4B81-9B83-7BF4BE2D52DD}" type="slidenum">
              <a:rPr lang="sv-SE" smtClean="0"/>
              <a:pPr/>
              <a:t>25</a:t>
            </a:fld>
            <a:endParaRPr lang="sv-SE" dirty="0"/>
          </a:p>
        </p:txBody>
      </p:sp>
    </p:spTree>
    <p:extLst>
      <p:ext uri="{BB962C8B-B14F-4D97-AF65-F5344CB8AC3E}">
        <p14:creationId xmlns:p14="http://schemas.microsoft.com/office/powerpoint/2010/main" val="3701046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3EE6F6-B394-408E-A280-CF639C8D602C}"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1649361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EE6F6-B394-408E-A280-CF639C8D602C}"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343723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EE6F6-B394-408E-A280-CF639C8D602C}"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4218827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6" name="PlaceHolder 2"/>
          <p:cNvSpPr>
            <a:spLocks noGrp="1"/>
          </p:cNvSpPr>
          <p:nvPr>
            <p:ph type="subTitle"/>
          </p:nvPr>
        </p:nvSpPr>
        <p:spPr>
          <a:xfrm>
            <a:off x="609563" y="1604841"/>
            <a:ext cx="10971684" cy="3977484"/>
          </a:xfrm>
          <a:prstGeom prst="rect">
            <a:avLst/>
          </a:prstGeom>
        </p:spPr>
        <p:txBody>
          <a:bodyPr lIns="0" tIns="0" rIns="0" bIns="0" anchor="ctr"/>
          <a:lstStyle/>
          <a:p>
            <a:pPr algn="ctr"/>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8" name="PlaceHolder 2"/>
          <p:cNvSpPr>
            <a:spLocks noGrp="1"/>
          </p:cNvSpPr>
          <p:nvPr>
            <p:ph type="body"/>
          </p:nvPr>
        </p:nvSpPr>
        <p:spPr>
          <a:xfrm>
            <a:off x="609563" y="1604841"/>
            <a:ext cx="10971684"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10" name="PlaceHolder 2"/>
          <p:cNvSpPr>
            <a:spLocks noGrp="1"/>
          </p:cNvSpPr>
          <p:nvPr>
            <p:ph type="body"/>
          </p:nvPr>
        </p:nvSpPr>
        <p:spPr>
          <a:xfrm>
            <a:off x="609563" y="1604841"/>
            <a:ext cx="5354133"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11" name="PlaceHolder 3"/>
          <p:cNvSpPr>
            <a:spLocks noGrp="1"/>
          </p:cNvSpPr>
          <p:nvPr>
            <p:ph type="body"/>
          </p:nvPr>
        </p:nvSpPr>
        <p:spPr>
          <a:xfrm>
            <a:off x="6231904" y="1604841"/>
            <a:ext cx="5354133"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563" y="273354"/>
            <a:ext cx="10971684" cy="5308647"/>
          </a:xfrm>
          <a:prstGeom prst="rect">
            <a:avLst/>
          </a:prstGeom>
        </p:spPr>
        <p:txBody>
          <a:bodyPr lIns="0" tIns="0" rIns="0" bIns="0" anchor="ctr"/>
          <a:lstStyle/>
          <a:p>
            <a:pPr algn="ctr"/>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15" name="PlaceHolder 2"/>
          <p:cNvSpPr>
            <a:spLocks noGrp="1"/>
          </p:cNvSpPr>
          <p:nvPr>
            <p:ph type="body"/>
          </p:nvPr>
        </p:nvSpPr>
        <p:spPr>
          <a:xfrm>
            <a:off x="609563"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16" name="PlaceHolder 3"/>
          <p:cNvSpPr>
            <a:spLocks noGrp="1"/>
          </p:cNvSpPr>
          <p:nvPr>
            <p:ph type="body"/>
          </p:nvPr>
        </p:nvSpPr>
        <p:spPr>
          <a:xfrm>
            <a:off x="609563" y="3682580"/>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17" name="PlaceHolder 4"/>
          <p:cNvSpPr>
            <a:spLocks noGrp="1"/>
          </p:cNvSpPr>
          <p:nvPr>
            <p:ph type="body"/>
          </p:nvPr>
        </p:nvSpPr>
        <p:spPr>
          <a:xfrm>
            <a:off x="6231904" y="1604841"/>
            <a:ext cx="5354133"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19" name="PlaceHolder 2"/>
          <p:cNvSpPr>
            <a:spLocks noGrp="1"/>
          </p:cNvSpPr>
          <p:nvPr>
            <p:ph type="body"/>
          </p:nvPr>
        </p:nvSpPr>
        <p:spPr>
          <a:xfrm>
            <a:off x="609563" y="1604841"/>
            <a:ext cx="5354133"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20" name="PlaceHolder 3"/>
          <p:cNvSpPr>
            <a:spLocks noGrp="1"/>
          </p:cNvSpPr>
          <p:nvPr>
            <p:ph type="body"/>
          </p:nvPr>
        </p:nvSpPr>
        <p:spPr>
          <a:xfrm>
            <a:off x="6231904"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21" name="PlaceHolder 4"/>
          <p:cNvSpPr>
            <a:spLocks noGrp="1"/>
          </p:cNvSpPr>
          <p:nvPr>
            <p:ph type="body"/>
          </p:nvPr>
        </p:nvSpPr>
        <p:spPr>
          <a:xfrm>
            <a:off x="6231904" y="3682580"/>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EE6F6-B394-408E-A280-CF639C8D602C}"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2606781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23" name="PlaceHolder 2"/>
          <p:cNvSpPr>
            <a:spLocks noGrp="1"/>
          </p:cNvSpPr>
          <p:nvPr>
            <p:ph type="body"/>
          </p:nvPr>
        </p:nvSpPr>
        <p:spPr>
          <a:xfrm>
            <a:off x="609563"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24" name="PlaceHolder 3"/>
          <p:cNvSpPr>
            <a:spLocks noGrp="1"/>
          </p:cNvSpPr>
          <p:nvPr>
            <p:ph type="body"/>
          </p:nvPr>
        </p:nvSpPr>
        <p:spPr>
          <a:xfrm>
            <a:off x="6231904"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25" name="PlaceHolder 4"/>
          <p:cNvSpPr>
            <a:spLocks noGrp="1"/>
          </p:cNvSpPr>
          <p:nvPr>
            <p:ph type="body"/>
          </p:nvPr>
        </p:nvSpPr>
        <p:spPr>
          <a:xfrm>
            <a:off x="609563" y="3682580"/>
            <a:ext cx="10971684"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609563" y="1604843"/>
            <a:ext cx="10971684"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609563" y="3682580"/>
            <a:ext cx="10971684"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30" name="PlaceHolder 2"/>
          <p:cNvSpPr>
            <a:spLocks noGrp="1"/>
          </p:cNvSpPr>
          <p:nvPr>
            <p:ph type="body"/>
          </p:nvPr>
        </p:nvSpPr>
        <p:spPr>
          <a:xfrm>
            <a:off x="609563"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31" name="PlaceHolder 3"/>
          <p:cNvSpPr>
            <a:spLocks noGrp="1"/>
          </p:cNvSpPr>
          <p:nvPr>
            <p:ph type="body"/>
          </p:nvPr>
        </p:nvSpPr>
        <p:spPr>
          <a:xfrm>
            <a:off x="6231904" y="1604843"/>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32" name="PlaceHolder 4"/>
          <p:cNvSpPr>
            <a:spLocks noGrp="1"/>
          </p:cNvSpPr>
          <p:nvPr>
            <p:ph type="body"/>
          </p:nvPr>
        </p:nvSpPr>
        <p:spPr>
          <a:xfrm>
            <a:off x="6231904" y="3682580"/>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33" name="PlaceHolder 5"/>
          <p:cNvSpPr>
            <a:spLocks noGrp="1"/>
          </p:cNvSpPr>
          <p:nvPr>
            <p:ph type="body"/>
          </p:nvPr>
        </p:nvSpPr>
        <p:spPr>
          <a:xfrm>
            <a:off x="609563" y="3682580"/>
            <a:ext cx="5354133" cy="1897135"/>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563" y="273354"/>
            <a:ext cx="10971684" cy="1145009"/>
          </a:xfrm>
          <a:prstGeom prst="rect">
            <a:avLst/>
          </a:prstGeom>
        </p:spPr>
        <p:txBody>
          <a:bodyPr lIns="0" tIns="0" rIns="0" bIns="0" anchor="ctr"/>
          <a:lstStyle/>
          <a:p>
            <a:pPr algn="ctr"/>
            <a:endParaRPr lang="et-EE" sz="4400" b="0" strike="noStrike" spc="-1">
              <a:solidFill>
                <a:srgbClr val="000000"/>
              </a:solidFill>
              <a:uFill>
                <a:solidFill>
                  <a:srgbClr val="FFFFFF"/>
                </a:solidFill>
              </a:uFill>
              <a:latin typeface="Arial"/>
            </a:endParaRPr>
          </a:p>
        </p:txBody>
      </p:sp>
      <p:sp>
        <p:nvSpPr>
          <p:cNvPr id="35" name="PlaceHolder 2"/>
          <p:cNvSpPr>
            <a:spLocks noGrp="1"/>
          </p:cNvSpPr>
          <p:nvPr>
            <p:ph type="body"/>
          </p:nvPr>
        </p:nvSpPr>
        <p:spPr>
          <a:xfrm>
            <a:off x="609563" y="1604841"/>
            <a:ext cx="10971684"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sp>
        <p:nvSpPr>
          <p:cNvPr id="36" name="PlaceHolder 3"/>
          <p:cNvSpPr>
            <a:spLocks noGrp="1"/>
          </p:cNvSpPr>
          <p:nvPr>
            <p:ph type="body"/>
          </p:nvPr>
        </p:nvSpPr>
        <p:spPr>
          <a:xfrm>
            <a:off x="609563" y="1604841"/>
            <a:ext cx="10971684" cy="3977484"/>
          </a:xfrm>
          <a:prstGeom prst="rect">
            <a:avLst/>
          </a:prstGeom>
        </p:spPr>
        <p:txBody>
          <a:bodyPr lIns="0" tIns="0" rIns="0" bIns="0"/>
          <a:lstStyle/>
          <a:p>
            <a:endParaRPr lang="et-EE" sz="3200" b="0" strike="noStrike" spc="-1">
              <a:solidFill>
                <a:srgbClr val="000000"/>
              </a:solidFill>
              <a:uFill>
                <a:solidFill>
                  <a:srgbClr val="FFFFFF"/>
                </a:solidFill>
              </a:uFill>
              <a:latin typeface="Arial"/>
            </a:endParaRPr>
          </a:p>
        </p:txBody>
      </p:sp>
      <p:pic>
        <p:nvPicPr>
          <p:cNvPr id="37" name="Pilt 36"/>
          <p:cNvPicPr/>
          <p:nvPr/>
        </p:nvPicPr>
        <p:blipFill>
          <a:blip r:embed="rId2"/>
          <a:stretch/>
        </p:blipFill>
        <p:spPr>
          <a:xfrm>
            <a:off x="2772201" y="1604515"/>
            <a:ext cx="6645971" cy="3977484"/>
          </a:xfrm>
          <a:prstGeom prst="rect">
            <a:avLst/>
          </a:prstGeom>
          <a:ln>
            <a:noFill/>
          </a:ln>
        </p:spPr>
      </p:pic>
      <p:pic>
        <p:nvPicPr>
          <p:cNvPr id="38" name="Pilt 37"/>
          <p:cNvPicPr/>
          <p:nvPr/>
        </p:nvPicPr>
        <p:blipFill>
          <a:blip r:embed="rId2"/>
          <a:stretch/>
        </p:blipFill>
        <p:spPr>
          <a:xfrm>
            <a:off x="2772201" y="1604515"/>
            <a:ext cx="6645971" cy="3977484"/>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3EE6F6-B394-408E-A280-CF639C8D602C}" type="datetimeFigureOut">
              <a:rPr lang="en-US" smtClean="0"/>
              <a:t>11/28/2019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78577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EE6F6-B394-408E-A280-CF639C8D602C}"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188258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EE6F6-B394-408E-A280-CF639C8D602C}" type="datetimeFigureOut">
              <a:rPr lang="en-US" smtClean="0"/>
              <a:t>11/28/2019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220418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EE6F6-B394-408E-A280-CF639C8D602C}" type="datetimeFigureOut">
              <a:rPr lang="en-US" smtClean="0"/>
              <a:t>11/28/2019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281461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EE6F6-B394-408E-A280-CF639C8D602C}" type="datetimeFigureOut">
              <a:rPr lang="en-US" smtClean="0"/>
              <a:t>11/28/2019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189421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EE6F6-B394-408E-A280-CF639C8D602C}"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188669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3EE6F6-B394-408E-A280-CF639C8D602C}" type="datetimeFigureOut">
              <a:rPr lang="en-US" smtClean="0"/>
              <a:t>11/28/2019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75BEEB-BC05-45A6-8E4D-6C5F6B2DC81F}" type="slidenum">
              <a:rPr lang="en-US" smtClean="0"/>
              <a:t>‹#›</a:t>
            </a:fld>
            <a:endParaRPr lang="en-US"/>
          </a:p>
        </p:txBody>
      </p:sp>
    </p:spTree>
    <p:extLst>
      <p:ext uri="{BB962C8B-B14F-4D97-AF65-F5344CB8AC3E}">
        <p14:creationId xmlns:p14="http://schemas.microsoft.com/office/powerpoint/2010/main" val="4010380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FF"/>
            </a:gs>
            <a:gs pos="100000">
              <a:srgbClr val="008000"/>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EE6F6-B394-408E-A280-CF639C8D602C}" type="datetimeFigureOut">
              <a:rPr lang="en-US" smtClean="0"/>
              <a:t>11/28/2019</a:t>
            </a:fld>
            <a:endParaRPr lang="en-US"/>
          </a:p>
        </p:txBody>
      </p:sp>
      <p:sp>
        <p:nvSpPr>
          <p:cNvPr id="5" name="Footer Placeholder 4"/>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75BEEB-BC05-45A6-8E4D-6C5F6B2DC81F}" type="slidenum">
              <a:rPr lang="en-US" smtClean="0"/>
              <a:t>‹#›</a:t>
            </a:fld>
            <a:endParaRPr lang="en-US"/>
          </a:p>
        </p:txBody>
      </p:sp>
    </p:spTree>
    <p:extLst>
      <p:ext uri="{BB962C8B-B14F-4D97-AF65-F5344CB8AC3E}">
        <p14:creationId xmlns:p14="http://schemas.microsoft.com/office/powerpoint/2010/main" val="493279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rgbClr val="FFFFFF"/>
            </a:gs>
            <a:gs pos="100000">
              <a:srgbClr val="008000"/>
            </a:gs>
          </a:gsLst>
          <a:lin ang="18900000" scaled="1"/>
          <a:tileRect/>
        </a:gra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609563" y="273354"/>
            <a:ext cx="10971684" cy="1145009"/>
          </a:xfrm>
          <a:prstGeom prst="rect">
            <a:avLst/>
          </a:prstGeom>
        </p:spPr>
        <p:txBody>
          <a:bodyPr lIns="0" tIns="0" rIns="0" bIns="0" anchor="ctr"/>
          <a:lstStyle/>
          <a:p>
            <a:pPr algn="ctr"/>
            <a:r>
              <a:rPr lang="et-EE" sz="4400" b="0" strike="noStrike" spc="-1">
                <a:solidFill>
                  <a:srgbClr val="000000"/>
                </a:solidFill>
                <a:uFill>
                  <a:solidFill>
                    <a:srgbClr val="FFFFFF"/>
                  </a:solidFill>
                </a:uFill>
                <a:latin typeface="Arial"/>
              </a:rPr>
              <a:t>Klõpsa tiitli tekstivormingu redigeerimiseks</a:t>
            </a:r>
          </a:p>
        </p:txBody>
      </p:sp>
      <p:sp>
        <p:nvSpPr>
          <p:cNvPr id="6" name="PlaceHolder 2"/>
          <p:cNvSpPr>
            <a:spLocks noGrp="1"/>
          </p:cNvSpPr>
          <p:nvPr>
            <p:ph type="body"/>
          </p:nvPr>
        </p:nvSpPr>
        <p:spPr>
          <a:xfrm>
            <a:off x="609563" y="1604841"/>
            <a:ext cx="10971684" cy="3977484"/>
          </a:xfrm>
          <a:prstGeom prst="rect">
            <a:avLst/>
          </a:prstGeom>
        </p:spPr>
        <p:txBody>
          <a:bodyPr lIns="0" tIns="0" rIns="0" bIns="0"/>
          <a:lstStyle/>
          <a:p>
            <a:pPr marL="432000" indent="-324000">
              <a:buClr>
                <a:srgbClr val="000000"/>
              </a:buClr>
              <a:buSzPct val="45000"/>
              <a:buFont typeface="Wingdings" charset="2"/>
              <a:buChar char=""/>
            </a:pPr>
            <a:r>
              <a:rPr lang="et-EE" sz="3200" b="0" strike="noStrike" spc="-1">
                <a:solidFill>
                  <a:srgbClr val="000000"/>
                </a:solidFill>
                <a:uFill>
                  <a:solidFill>
                    <a:srgbClr val="FFFFFF"/>
                  </a:solidFill>
                </a:uFill>
                <a:latin typeface="Arial"/>
              </a:rPr>
              <a:t>Klõpsa liigenduse tekstivormingu redigeerimiseks</a:t>
            </a:r>
          </a:p>
          <a:p>
            <a:pPr marL="864000" lvl="1" indent="-324000">
              <a:buClr>
                <a:srgbClr val="000000"/>
              </a:buClr>
              <a:buSzPct val="75000"/>
              <a:buFont typeface="Symbol" charset="2"/>
              <a:buChar char=""/>
            </a:pPr>
            <a:r>
              <a:rPr lang="et-EE" sz="2800" b="0" strike="noStrike" spc="-1">
                <a:solidFill>
                  <a:srgbClr val="000000"/>
                </a:solidFill>
                <a:uFill>
                  <a:solidFill>
                    <a:srgbClr val="FFFFFF"/>
                  </a:solidFill>
                </a:uFill>
                <a:latin typeface="Arial"/>
              </a:rPr>
              <a:t>Teine liigendustase</a:t>
            </a:r>
          </a:p>
          <a:p>
            <a:pPr marL="1296000" lvl="2" indent="-288000">
              <a:buClr>
                <a:srgbClr val="000000"/>
              </a:buClr>
              <a:buSzPct val="45000"/>
              <a:buFont typeface="Wingdings" charset="2"/>
              <a:buChar char=""/>
            </a:pPr>
            <a:r>
              <a:rPr lang="et-EE" sz="2400" b="0" strike="noStrike" spc="-1">
                <a:solidFill>
                  <a:srgbClr val="000000"/>
                </a:solidFill>
                <a:uFill>
                  <a:solidFill>
                    <a:srgbClr val="FFFFFF"/>
                  </a:solidFill>
                </a:uFill>
                <a:latin typeface="Arial"/>
              </a:rPr>
              <a:t>Kolmas liigendustase</a:t>
            </a:r>
          </a:p>
          <a:p>
            <a:pPr marL="1728000" lvl="3" indent="-216000">
              <a:buClr>
                <a:srgbClr val="000000"/>
              </a:buClr>
              <a:buSzPct val="75000"/>
              <a:buFont typeface="Symbol" charset="2"/>
              <a:buChar char=""/>
            </a:pPr>
            <a:r>
              <a:rPr lang="et-EE" sz="2000" b="0" strike="noStrike" spc="-1">
                <a:solidFill>
                  <a:srgbClr val="000000"/>
                </a:solidFill>
                <a:uFill>
                  <a:solidFill>
                    <a:srgbClr val="FFFFFF"/>
                  </a:solidFill>
                </a:uFill>
                <a:latin typeface="Arial"/>
              </a:rPr>
              <a:t>Neljas liigendustase</a:t>
            </a:r>
          </a:p>
          <a:p>
            <a:pPr marL="2160000" lvl="4" indent="-216000">
              <a:buClr>
                <a:srgbClr val="000000"/>
              </a:buClr>
              <a:buSzPct val="45000"/>
              <a:buFont typeface="Wingdings" charset="2"/>
              <a:buChar char=""/>
            </a:pPr>
            <a:r>
              <a:rPr lang="et-EE" sz="2000" b="0" strike="noStrike" spc="-1">
                <a:solidFill>
                  <a:srgbClr val="000000"/>
                </a:solidFill>
                <a:uFill>
                  <a:solidFill>
                    <a:srgbClr val="FFFFFF"/>
                  </a:solidFill>
                </a:uFill>
                <a:latin typeface="Arial"/>
              </a:rPr>
              <a:t>Viies liigendustase</a:t>
            </a:r>
          </a:p>
          <a:p>
            <a:pPr marL="2592000" lvl="5" indent="-216000">
              <a:buClr>
                <a:srgbClr val="000000"/>
              </a:buClr>
              <a:buSzPct val="45000"/>
              <a:buFont typeface="Wingdings" charset="2"/>
              <a:buChar char=""/>
            </a:pPr>
            <a:r>
              <a:rPr lang="et-EE" sz="2000" b="0" strike="noStrike" spc="-1">
                <a:solidFill>
                  <a:srgbClr val="000000"/>
                </a:solidFill>
                <a:uFill>
                  <a:solidFill>
                    <a:srgbClr val="FFFFFF"/>
                  </a:solidFill>
                </a:uFill>
                <a:latin typeface="Arial"/>
              </a:rPr>
              <a:t>Kuues liigendustase</a:t>
            </a:r>
          </a:p>
          <a:p>
            <a:pPr marL="3024000" lvl="6" indent="-216000">
              <a:buClr>
                <a:srgbClr val="000000"/>
              </a:buClr>
              <a:buSzPct val="45000"/>
              <a:buFont typeface="Wingdings" charset="2"/>
              <a:buChar char=""/>
            </a:pPr>
            <a:r>
              <a:rPr lang="et-EE" sz="2000" b="0" strike="noStrike" spc="-1">
                <a:solidFill>
                  <a:srgbClr val="000000"/>
                </a:solidFill>
                <a:uFill>
                  <a:solidFill>
                    <a:srgbClr val="FFFFFF"/>
                  </a:solidFill>
                </a:uFill>
                <a:latin typeface="Arial"/>
              </a:rPr>
              <a:t>Seitsmes liigendustase</a:t>
            </a:r>
          </a:p>
        </p:txBody>
      </p:sp>
      <p:sp>
        <p:nvSpPr>
          <p:cNvPr id="2" name="PlaceHolder 3"/>
          <p:cNvSpPr>
            <a:spLocks noGrp="1"/>
          </p:cNvSpPr>
          <p:nvPr>
            <p:ph type="dt"/>
          </p:nvPr>
        </p:nvSpPr>
        <p:spPr>
          <a:xfrm>
            <a:off x="609563" y="6247906"/>
            <a:ext cx="2840124" cy="472896"/>
          </a:xfrm>
          <a:prstGeom prst="rect">
            <a:avLst/>
          </a:prstGeom>
        </p:spPr>
        <p:txBody>
          <a:bodyPr lIns="0" tIns="0" rIns="0" bIns="0"/>
          <a:lstStyle/>
          <a:p>
            <a:r>
              <a:rPr lang="et-EE" sz="1400" spc="-1">
                <a:solidFill>
                  <a:srgbClr val="000000"/>
                </a:solidFill>
                <a:uFill>
                  <a:solidFill>
                    <a:srgbClr val="FFFFFF"/>
                  </a:solidFill>
                </a:uFill>
                <a:latin typeface="Times New Roman"/>
                <a:ea typeface="DejaVu Sans"/>
                <a:cs typeface="DejaVu Sans"/>
              </a:rPr>
              <a:t>&lt;kuupäev/kellaaeg›</a:t>
            </a:r>
          </a:p>
        </p:txBody>
      </p:sp>
      <p:sp>
        <p:nvSpPr>
          <p:cNvPr id="3" name="PlaceHolder 4"/>
          <p:cNvSpPr>
            <a:spLocks noGrp="1"/>
          </p:cNvSpPr>
          <p:nvPr>
            <p:ph type="ftr"/>
          </p:nvPr>
        </p:nvSpPr>
        <p:spPr>
          <a:xfrm>
            <a:off x="4169406" y="6247906"/>
            <a:ext cx="3864189" cy="472896"/>
          </a:xfrm>
          <a:prstGeom prst="rect">
            <a:avLst/>
          </a:prstGeom>
        </p:spPr>
        <p:txBody>
          <a:bodyPr lIns="0" tIns="0" rIns="0" bIns="0"/>
          <a:lstStyle/>
          <a:p>
            <a:pPr algn="ctr"/>
            <a:r>
              <a:rPr lang="et-EE" sz="1400" spc="-1">
                <a:solidFill>
                  <a:srgbClr val="000000"/>
                </a:solidFill>
                <a:uFill>
                  <a:solidFill>
                    <a:srgbClr val="FFFFFF"/>
                  </a:solidFill>
                </a:uFill>
                <a:latin typeface="Times New Roman"/>
                <a:ea typeface="DejaVu Sans"/>
                <a:cs typeface="DejaVu Sans"/>
              </a:rPr>
              <a:t>&lt;jalus&gt;</a:t>
            </a:r>
          </a:p>
        </p:txBody>
      </p:sp>
      <p:sp>
        <p:nvSpPr>
          <p:cNvPr id="4" name="PlaceHolder 5"/>
          <p:cNvSpPr>
            <a:spLocks noGrp="1"/>
          </p:cNvSpPr>
          <p:nvPr>
            <p:ph type="sldNum"/>
          </p:nvPr>
        </p:nvSpPr>
        <p:spPr>
          <a:xfrm>
            <a:off x="8741123" y="6247906"/>
            <a:ext cx="2840124" cy="472896"/>
          </a:xfrm>
          <a:prstGeom prst="rect">
            <a:avLst/>
          </a:prstGeom>
        </p:spPr>
        <p:txBody>
          <a:bodyPr lIns="0" tIns="0" rIns="0" bIns="0"/>
          <a:lstStyle/>
          <a:p>
            <a:pPr algn="r"/>
            <a:fld id="{343BA9BF-12F0-4F11-9606-ADCFB1C43146}" type="slidenum">
              <a:rPr lang="et-EE" sz="1400" spc="-1">
                <a:solidFill>
                  <a:srgbClr val="000000"/>
                </a:solidFill>
                <a:uFill>
                  <a:solidFill>
                    <a:srgbClr val="FFFFFF"/>
                  </a:solidFill>
                </a:uFill>
                <a:latin typeface="Times New Roman"/>
                <a:ea typeface="DejaVu Sans"/>
                <a:cs typeface="DejaVu Sans"/>
              </a:rPr>
              <a:pPr algn="r"/>
              <a:t>‹#›</a:t>
            </a:fld>
            <a:endParaRPr lang="et-EE" sz="1400" spc="-1">
              <a:solidFill>
                <a:srgbClr val="000000"/>
              </a:solidFill>
              <a:uFill>
                <a:solidFill>
                  <a:srgbClr val="FFFFFF"/>
                </a:solidFill>
              </a:uFill>
              <a:latin typeface="Times New Roman"/>
              <a:ea typeface="DejaVu Sans"/>
              <a:cs typeface="DejaVu San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hyperlink" Target="http://h2est.ee/wp-content/uploads/2018/11/kytuseelementide_reaalsus_ja_tulevik_Enn_Ounpuu_TEUKXX_2018-11-08.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5.png"/><Relationship Id="rId7" Type="http://schemas.openxmlformats.org/officeDocument/2006/relationships/image" Target="../media/image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OmZsqMq5mXw" TargetMode="Externa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9" name="CustomShape 1"/>
          <p:cNvSpPr/>
          <p:nvPr/>
        </p:nvSpPr>
        <p:spPr>
          <a:xfrm>
            <a:off x="500186" y="1270002"/>
            <a:ext cx="6604000" cy="52167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endParaRPr lang="et-EE" sz="3200" b="1" cap="all" dirty="0">
              <a:solidFill>
                <a:srgbClr val="800000"/>
              </a:solidFill>
              <a:latin typeface="Calibri"/>
              <a:ea typeface="DejaVu Sans"/>
            </a:endParaRPr>
          </a:p>
          <a:p>
            <a:endParaRPr lang="et-EE" sz="3200" b="1" cap="all" dirty="0">
              <a:solidFill>
                <a:srgbClr val="800000"/>
              </a:solidFill>
              <a:latin typeface="Calibri"/>
              <a:ea typeface="DejaVu Sans"/>
            </a:endParaRPr>
          </a:p>
          <a:p>
            <a:pPr algn="ctr"/>
            <a:r>
              <a:rPr lang="et-EE" altLang="en-US" sz="3600" b="1" dirty="0">
                <a:solidFill>
                  <a:srgbClr val="C00000"/>
                </a:solidFill>
                <a:latin typeface="Arial" panose="020B0604020202020204" pitchFamily="34" charset="0"/>
                <a:ea typeface="Lato" charset="0"/>
                <a:cs typeface="Arial" panose="020B0604020202020204" pitchFamily="34" charset="0"/>
                <a:sym typeface="Lato Light" charset="0"/>
              </a:rPr>
              <a:t>Harjumaa 2050 </a:t>
            </a:r>
          </a:p>
          <a:p>
            <a:pPr algn="ctr"/>
            <a:r>
              <a:rPr lang="et-EE" altLang="en-US" sz="1400" b="1" dirty="0">
                <a:solidFill>
                  <a:srgbClr val="7F7F7F"/>
                </a:solidFill>
                <a:latin typeface="Arial" panose="020B0604020202020204" pitchFamily="34" charset="0"/>
                <a:ea typeface="Lato" charset="0"/>
                <a:cs typeface="Arial" panose="020B0604020202020204" pitchFamily="34" charset="0"/>
                <a:sym typeface="Lato Light" charset="0"/>
              </a:rPr>
              <a:t>(s</a:t>
            </a:r>
            <a:r>
              <a:rPr lang="fi-FI" altLang="en-US" sz="1400" b="1" dirty="0" err="1">
                <a:solidFill>
                  <a:srgbClr val="7F7F7F"/>
                </a:solidFill>
                <a:latin typeface="Arial" panose="020B0604020202020204" pitchFamily="34" charset="0"/>
                <a:ea typeface="Lato" charset="0"/>
                <a:cs typeface="Arial" panose="020B0604020202020204" pitchFamily="34" charset="0"/>
                <a:sym typeface="Lato Light" charset="0"/>
              </a:rPr>
              <a:t>üsinikneutraalne</a:t>
            </a:r>
            <a:r>
              <a:rPr lang="fi-FI" altLang="en-US" sz="1400" b="1" dirty="0">
                <a:solidFill>
                  <a:srgbClr val="7F7F7F"/>
                </a:solidFill>
                <a:latin typeface="Arial" panose="020B0604020202020204" pitchFamily="34" charset="0"/>
                <a:ea typeface="Lato" charset="0"/>
                <a:cs typeface="Arial" panose="020B0604020202020204" pitchFamily="34" charset="0"/>
                <a:sym typeface="Lato Light" charset="0"/>
              </a:rPr>
              <a:t> transport ja </a:t>
            </a:r>
            <a:r>
              <a:rPr lang="fi-FI" altLang="en-US" sz="1400" b="1" dirty="0" err="1">
                <a:solidFill>
                  <a:srgbClr val="7F7F7F"/>
                </a:solidFill>
                <a:latin typeface="Arial" panose="020B0604020202020204" pitchFamily="34" charset="0"/>
                <a:ea typeface="Lato" charset="0"/>
                <a:cs typeface="Arial" panose="020B0604020202020204" pitchFamily="34" charset="0"/>
                <a:sym typeface="Lato Light" charset="0"/>
              </a:rPr>
              <a:t>keskkonnasäästlik</a:t>
            </a:r>
            <a:r>
              <a:rPr lang="fi-FI" altLang="en-US" sz="1400" b="1" dirty="0">
                <a:solidFill>
                  <a:srgbClr val="7F7F7F"/>
                </a:solidFill>
                <a:latin typeface="Arial" panose="020B0604020202020204" pitchFamily="34" charset="0"/>
                <a:ea typeface="Lato" charset="0"/>
                <a:cs typeface="Arial" panose="020B0604020202020204" pitchFamily="34" charset="0"/>
                <a:sym typeface="Lato Light" charset="0"/>
              </a:rPr>
              <a:t> </a:t>
            </a:r>
            <a:r>
              <a:rPr lang="fi-FI" altLang="en-US" sz="1400" b="1" dirty="0" err="1">
                <a:solidFill>
                  <a:srgbClr val="7F7F7F"/>
                </a:solidFill>
                <a:latin typeface="Arial" panose="020B0604020202020204" pitchFamily="34" charset="0"/>
                <a:ea typeface="Lato" charset="0"/>
                <a:cs typeface="Arial" panose="020B0604020202020204" pitchFamily="34" charset="0"/>
                <a:sym typeface="Lato Light" charset="0"/>
              </a:rPr>
              <a:t>taristu</a:t>
            </a:r>
            <a:r>
              <a:rPr lang="et-EE" altLang="en-US" sz="1400" b="1" dirty="0">
                <a:solidFill>
                  <a:srgbClr val="7F7F7F"/>
                </a:solidFill>
                <a:latin typeface="Arial" panose="020B0604020202020204" pitchFamily="34" charset="0"/>
                <a:ea typeface="Lato" charset="0"/>
                <a:cs typeface="Arial" panose="020B0604020202020204" pitchFamily="34" charset="0"/>
                <a:sym typeface="Lato Light" charset="0"/>
              </a:rPr>
              <a:t>)</a:t>
            </a:r>
          </a:p>
          <a:p>
            <a:pPr algn="ctr"/>
            <a:r>
              <a:rPr lang="et-EE" altLang="en-US" sz="3600" b="1" dirty="0">
                <a:solidFill>
                  <a:srgbClr val="C00000"/>
                </a:solidFill>
                <a:latin typeface="Arial" panose="020B0604020202020204" pitchFamily="34" charset="0"/>
                <a:ea typeface="Lato" charset="0"/>
                <a:cs typeface="Arial" panose="020B0604020202020204" pitchFamily="34" charset="0"/>
                <a:sym typeface="Lato Light" charset="0"/>
              </a:rPr>
              <a:t>ja </a:t>
            </a:r>
          </a:p>
          <a:p>
            <a:pPr algn="ctr"/>
            <a:r>
              <a:rPr lang="et-EE" altLang="en-US" sz="3600" b="1" dirty="0">
                <a:solidFill>
                  <a:srgbClr val="C00000"/>
                </a:solidFill>
                <a:latin typeface="Arial" panose="020B0604020202020204" pitchFamily="34" charset="0"/>
                <a:ea typeface="Lato" charset="0"/>
                <a:cs typeface="Arial" panose="020B0604020202020204" pitchFamily="34" charset="0"/>
                <a:sym typeface="Lato Light" charset="0"/>
              </a:rPr>
              <a:t>Tallinn-Helsingi tunnel</a:t>
            </a:r>
            <a:endParaRPr lang="et-EE" sz="3600" b="1" cap="all" dirty="0">
              <a:solidFill>
                <a:schemeClr val="bg1">
                  <a:lumMod val="50000"/>
                </a:schemeClr>
              </a:solidFill>
              <a:latin typeface="Calibri"/>
              <a:ea typeface="DejaVu Sans"/>
            </a:endParaRPr>
          </a:p>
          <a:p>
            <a:endParaRPr lang="et-EE" sz="2400" b="1" cap="all" dirty="0">
              <a:solidFill>
                <a:schemeClr val="bg1">
                  <a:lumMod val="50000"/>
                </a:schemeClr>
              </a:solidFill>
              <a:latin typeface="Calibri"/>
              <a:ea typeface="DejaVu Sans"/>
            </a:endParaRPr>
          </a:p>
          <a:p>
            <a:endParaRPr lang="et-EE" sz="1400" b="1" cap="all" dirty="0">
              <a:solidFill>
                <a:srgbClr val="7F7F7F"/>
              </a:solidFill>
              <a:ea typeface="DejaVu Sans"/>
            </a:endParaRPr>
          </a:p>
          <a:p>
            <a:endParaRPr lang="et-EE" sz="1400" b="1" cap="all" dirty="0">
              <a:solidFill>
                <a:srgbClr val="7F7F7F"/>
              </a:solidFill>
              <a:ea typeface="DejaVu Sans"/>
            </a:endParaRPr>
          </a:p>
          <a:p>
            <a:r>
              <a:rPr lang="et-EE" sz="1400" b="1" cap="all" dirty="0">
                <a:solidFill>
                  <a:srgbClr val="7F7F7F"/>
                </a:solidFill>
                <a:ea typeface="DejaVu Sans"/>
              </a:rPr>
              <a:t>29.11.2019 PÄRNUMAA ARENGUKONVERENTS "Kas raudtee all või peal - Rail Baltic ja Pärnumaa tulevik" </a:t>
            </a:r>
          </a:p>
          <a:p>
            <a:endParaRPr lang="et-EE" sz="1600" b="1" cap="all" dirty="0">
              <a:solidFill>
                <a:schemeClr val="bg1">
                  <a:lumMod val="50000"/>
                </a:schemeClr>
              </a:solidFill>
              <a:latin typeface="Calibri"/>
              <a:ea typeface="DejaVu Sans"/>
            </a:endParaRPr>
          </a:p>
          <a:p>
            <a:endParaRPr lang="et-EE" sz="1600" b="1" cap="all" dirty="0">
              <a:solidFill>
                <a:schemeClr val="bg1">
                  <a:lumMod val="50000"/>
                </a:schemeClr>
              </a:solidFill>
              <a:latin typeface="Calibri"/>
              <a:ea typeface="DejaVu Sans"/>
            </a:endParaRPr>
          </a:p>
          <a:p>
            <a:r>
              <a:rPr lang="et-EE" sz="2400" b="1" cap="all" dirty="0">
                <a:solidFill>
                  <a:srgbClr val="C00000"/>
                </a:solidFill>
                <a:latin typeface="Calibri"/>
                <a:ea typeface="DejaVu Sans"/>
              </a:rPr>
              <a:t>Joel Jesse</a:t>
            </a:r>
          </a:p>
          <a:p>
            <a:r>
              <a:rPr lang="et-EE" sz="1400" b="1" cap="all" dirty="0">
                <a:solidFill>
                  <a:schemeClr val="bg1">
                    <a:lumMod val="50000"/>
                  </a:schemeClr>
                </a:solidFill>
                <a:latin typeface="Calibri"/>
                <a:ea typeface="DejaVu Sans"/>
              </a:rPr>
              <a:t>Harjumaa Omavalitsuste Liit</a:t>
            </a:r>
            <a:r>
              <a:rPr lang="et-EE" sz="1400" dirty="0">
                <a:solidFill>
                  <a:schemeClr val="bg1">
                    <a:lumMod val="50000"/>
                  </a:schemeClr>
                </a:solidFill>
                <a:latin typeface="Calibri"/>
                <a:ea typeface="DejaVu Sans"/>
              </a:rPr>
              <a:t>	</a:t>
            </a:r>
            <a:r>
              <a:rPr lang="et-EE" sz="2400" dirty="0">
                <a:solidFill>
                  <a:schemeClr val="bg1">
                    <a:lumMod val="50000"/>
                  </a:schemeClr>
                </a:solidFill>
                <a:latin typeface="Calibri"/>
                <a:ea typeface="DejaVu Sans"/>
              </a:rPr>
              <a:t>				      	</a:t>
            </a:r>
            <a:r>
              <a:rPr lang="et-EE" sz="2400" dirty="0">
                <a:solidFill>
                  <a:schemeClr val="bg1">
                    <a:lumMod val="65000"/>
                  </a:schemeClr>
                </a:solidFill>
                <a:latin typeface="Calibri"/>
                <a:ea typeface="DejaVu Sans"/>
              </a:rPr>
              <a:t>	</a:t>
            </a:r>
            <a:r>
              <a:rPr lang="et-EE" sz="2400" dirty="0">
                <a:solidFill>
                  <a:srgbClr val="808080"/>
                </a:solidFill>
                <a:latin typeface="Calibri"/>
                <a:ea typeface="DejaVu Sans"/>
              </a:rPr>
              <a:t>				</a:t>
            </a:r>
            <a:endParaRPr dirty="0"/>
          </a:p>
        </p:txBody>
      </p:sp>
      <p:pic>
        <p:nvPicPr>
          <p:cNvPr id="12" name="Pilt 11">
            <a:extLst>
              <a:ext uri="{FF2B5EF4-FFF2-40B4-BE49-F238E27FC236}">
                <a16:creationId xmlns:a16="http://schemas.microsoft.com/office/drawing/2014/main" id="{73D25E26-8E24-4589-AD90-3BA8B9D49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929620" cy="1270002"/>
          </a:xfrm>
          <a:prstGeom prst="rect">
            <a:avLst/>
          </a:prstGeom>
        </p:spPr>
      </p:pic>
      <p:pic>
        <p:nvPicPr>
          <p:cNvPr id="14" name="Pilt 13">
            <a:extLst>
              <a:ext uri="{FF2B5EF4-FFF2-40B4-BE49-F238E27FC236}">
                <a16:creationId xmlns:a16="http://schemas.microsoft.com/office/drawing/2014/main" id="{4F73060B-E5ED-454D-A78E-5473AA3916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381" y="0"/>
            <a:ext cx="4847619" cy="6857143"/>
          </a:xfrm>
          <a:prstGeom prst="rect">
            <a:avLst/>
          </a:prstGeom>
        </p:spPr>
      </p:pic>
    </p:spTree>
    <p:extLst>
      <p:ext uri="{BB962C8B-B14F-4D97-AF65-F5344CB8AC3E}">
        <p14:creationId xmlns:p14="http://schemas.microsoft.com/office/powerpoint/2010/main" val="19426858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isu kohatäide 4">
            <a:extLst>
              <a:ext uri="{FF2B5EF4-FFF2-40B4-BE49-F238E27FC236}">
                <a16:creationId xmlns:a16="http://schemas.microsoft.com/office/drawing/2014/main" id="{215BDEA9-ED28-49ED-A07E-3EFAD7D599BA}"/>
              </a:ext>
            </a:extLst>
          </p:cNvPr>
          <p:cNvPicPr>
            <a:picLocks noGrp="1" noChangeAspect="1"/>
          </p:cNvPicPr>
          <p:nvPr>
            <p:ph idx="1"/>
          </p:nvPr>
        </p:nvPicPr>
        <p:blipFill>
          <a:blip r:embed="rId2"/>
          <a:stretch>
            <a:fillRect/>
          </a:stretch>
        </p:blipFill>
        <p:spPr>
          <a:xfrm>
            <a:off x="2823740" y="1123950"/>
            <a:ext cx="7863310" cy="5643563"/>
          </a:xfrm>
        </p:spPr>
      </p:pic>
      <p:pic>
        <p:nvPicPr>
          <p:cNvPr id="6" name="Pilt 5">
            <a:extLst>
              <a:ext uri="{FF2B5EF4-FFF2-40B4-BE49-F238E27FC236}">
                <a16:creationId xmlns:a16="http://schemas.microsoft.com/office/drawing/2014/main" id="{CC889BD8-93EF-4508-8950-C3F3E4D9BBAF}"/>
              </a:ext>
            </a:extLst>
          </p:cNvPr>
          <p:cNvPicPr>
            <a:picLocks noChangeAspect="1"/>
          </p:cNvPicPr>
          <p:nvPr/>
        </p:nvPicPr>
        <p:blipFill>
          <a:blip r:embed="rId3"/>
          <a:stretch>
            <a:fillRect/>
          </a:stretch>
        </p:blipFill>
        <p:spPr>
          <a:xfrm>
            <a:off x="198051" y="190500"/>
            <a:ext cx="2613798" cy="1485900"/>
          </a:xfrm>
          <a:prstGeom prst="rect">
            <a:avLst/>
          </a:prstGeom>
        </p:spPr>
      </p:pic>
      <p:pic>
        <p:nvPicPr>
          <p:cNvPr id="4" name="Pilt 3">
            <a:extLst>
              <a:ext uri="{FF2B5EF4-FFF2-40B4-BE49-F238E27FC236}">
                <a16:creationId xmlns:a16="http://schemas.microsoft.com/office/drawing/2014/main" id="{F0D35814-0BAE-4B87-B039-2A644B18F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051" y="6121180"/>
            <a:ext cx="2308977" cy="546320"/>
          </a:xfrm>
          <a:prstGeom prst="rect">
            <a:avLst/>
          </a:prstGeom>
        </p:spPr>
      </p:pic>
    </p:spTree>
    <p:extLst>
      <p:ext uri="{BB962C8B-B14F-4D97-AF65-F5344CB8AC3E}">
        <p14:creationId xmlns:p14="http://schemas.microsoft.com/office/powerpoint/2010/main" val="3887475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1" name="Google Shape;251;p29"/>
          <p:cNvPicPr preferRelativeResize="0"/>
          <p:nvPr/>
        </p:nvPicPr>
        <p:blipFill>
          <a:blip r:embed="rId3">
            <a:alphaModFix/>
          </a:blip>
          <a:stretch>
            <a:fillRect/>
          </a:stretch>
        </p:blipFill>
        <p:spPr>
          <a:xfrm>
            <a:off x="101600" y="82982"/>
            <a:ext cx="12192000" cy="6335567"/>
          </a:xfrm>
          <a:prstGeom prst="rect">
            <a:avLst/>
          </a:prstGeom>
          <a:noFill/>
          <a:ln>
            <a:noFill/>
          </a:ln>
        </p:spPr>
      </p:pic>
      <p:sp>
        <p:nvSpPr>
          <p:cNvPr id="252" name="Google Shape;252;p29"/>
          <p:cNvSpPr txBox="1"/>
          <p:nvPr/>
        </p:nvSpPr>
        <p:spPr>
          <a:xfrm>
            <a:off x="1205700" y="6335567"/>
            <a:ext cx="8984800" cy="450000"/>
          </a:xfrm>
          <a:prstGeom prst="rect">
            <a:avLst/>
          </a:prstGeom>
          <a:noFill/>
          <a:ln>
            <a:noFill/>
          </a:ln>
        </p:spPr>
        <p:txBody>
          <a:bodyPr spcFirstLastPara="1" wrap="square" lIns="121900" tIns="121900" rIns="121900" bIns="121900" anchor="t" anchorCtr="0">
            <a:noAutofit/>
          </a:bodyPr>
          <a:lstStyle/>
          <a:p>
            <a:r>
              <a:rPr lang="en" sz="1067" u="sng">
                <a:solidFill>
                  <a:schemeClr val="hlink"/>
                </a:solidFill>
                <a:latin typeface="Roboto"/>
                <a:ea typeface="Roboto"/>
                <a:cs typeface="Roboto"/>
                <a:sym typeface="Roboto"/>
                <a:hlinkClick r:id="rId4"/>
              </a:rPr>
              <a:t>http://h2est.ee/wp-content/uploads/2018/11/kytuseelementide_reaalsus_ja_tulevik_Enn_Ounpuu_TEUKXX_2018-11-08.pdf</a:t>
            </a:r>
            <a:r>
              <a:rPr lang="en" sz="1067">
                <a:latin typeface="Roboto"/>
                <a:ea typeface="Roboto"/>
                <a:cs typeface="Roboto"/>
                <a:sym typeface="Roboto"/>
              </a:rPr>
              <a:t> </a:t>
            </a:r>
            <a:endParaRPr sz="1067">
              <a:latin typeface="Roboto"/>
              <a:ea typeface="Roboto"/>
              <a:cs typeface="Roboto"/>
              <a:sym typeface="Roboto"/>
            </a:endParaRPr>
          </a:p>
        </p:txBody>
      </p:sp>
      <p:sp>
        <p:nvSpPr>
          <p:cNvPr id="2" name="TextBox 1">
            <a:extLst>
              <a:ext uri="{FF2B5EF4-FFF2-40B4-BE49-F238E27FC236}">
                <a16:creationId xmlns:a16="http://schemas.microsoft.com/office/drawing/2014/main" id="{79EE85D8-13F6-4005-B9EE-D972FBD2F6EB}"/>
              </a:ext>
            </a:extLst>
          </p:cNvPr>
          <p:cNvSpPr txBox="1"/>
          <p:nvPr/>
        </p:nvSpPr>
        <p:spPr>
          <a:xfrm>
            <a:off x="348791" y="2700978"/>
            <a:ext cx="2346255" cy="369332"/>
          </a:xfrm>
          <a:prstGeom prst="rect">
            <a:avLst/>
          </a:prstGeom>
          <a:noFill/>
        </p:spPr>
        <p:txBody>
          <a:bodyPr wrap="square" rtlCol="0">
            <a:spAutoFit/>
          </a:bodyPr>
          <a:lstStyle/>
          <a:p>
            <a:r>
              <a:rPr lang="et-EE" dirty="0"/>
              <a:t>Maagaasist/LNG-st H2</a:t>
            </a:r>
          </a:p>
        </p:txBody>
      </p:sp>
      <p:sp>
        <p:nvSpPr>
          <p:cNvPr id="6" name="TextBox 5">
            <a:extLst>
              <a:ext uri="{FF2B5EF4-FFF2-40B4-BE49-F238E27FC236}">
                <a16:creationId xmlns:a16="http://schemas.microsoft.com/office/drawing/2014/main" id="{E9E68550-FA8A-4FDA-8C36-E910DFF43D05}"/>
              </a:ext>
            </a:extLst>
          </p:cNvPr>
          <p:cNvSpPr txBox="1"/>
          <p:nvPr/>
        </p:nvSpPr>
        <p:spPr>
          <a:xfrm>
            <a:off x="348791" y="4287440"/>
            <a:ext cx="3144772" cy="646331"/>
          </a:xfrm>
          <a:prstGeom prst="rect">
            <a:avLst/>
          </a:prstGeom>
          <a:noFill/>
        </p:spPr>
        <p:txBody>
          <a:bodyPr wrap="square" rtlCol="0">
            <a:spAutoFit/>
          </a:bodyPr>
          <a:lstStyle/>
          <a:p>
            <a:r>
              <a:rPr lang="et-EE" dirty="0"/>
              <a:t>Maagaasist/LNG-st kütuseelemendiga elekter</a:t>
            </a:r>
          </a:p>
        </p:txBody>
      </p:sp>
      <p:sp>
        <p:nvSpPr>
          <p:cNvPr id="3" name="Ristkülik 2">
            <a:extLst>
              <a:ext uri="{FF2B5EF4-FFF2-40B4-BE49-F238E27FC236}">
                <a16:creationId xmlns:a16="http://schemas.microsoft.com/office/drawing/2014/main" id="{25420152-7223-4FED-85ED-FB4847E8CB0F}"/>
              </a:ext>
            </a:extLst>
          </p:cNvPr>
          <p:cNvSpPr/>
          <p:nvPr/>
        </p:nvSpPr>
        <p:spPr>
          <a:xfrm>
            <a:off x="11651530" y="5938886"/>
            <a:ext cx="282804" cy="311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 name="TextBox 3">
            <a:extLst>
              <a:ext uri="{FF2B5EF4-FFF2-40B4-BE49-F238E27FC236}">
                <a16:creationId xmlns:a16="http://schemas.microsoft.com/office/drawing/2014/main" id="{8B91DD05-A9EF-4414-9302-1BBCDC694B7B}"/>
              </a:ext>
            </a:extLst>
          </p:cNvPr>
          <p:cNvSpPr txBox="1"/>
          <p:nvPr/>
        </p:nvSpPr>
        <p:spPr>
          <a:xfrm>
            <a:off x="348791" y="1055802"/>
            <a:ext cx="2055043" cy="369332"/>
          </a:xfrm>
          <a:prstGeom prst="rect">
            <a:avLst/>
          </a:prstGeom>
          <a:noFill/>
        </p:spPr>
        <p:txBody>
          <a:bodyPr wrap="square" rtlCol="0">
            <a:spAutoFit/>
          </a:bodyPr>
          <a:lstStyle/>
          <a:p>
            <a:r>
              <a:rPr lang="et-EE" dirty="0"/>
              <a:t>Põlevkivist elekter</a:t>
            </a:r>
          </a:p>
        </p:txBody>
      </p:sp>
      <p:pic>
        <p:nvPicPr>
          <p:cNvPr id="8" name="Pilt 7">
            <a:extLst>
              <a:ext uri="{FF2B5EF4-FFF2-40B4-BE49-F238E27FC236}">
                <a16:creationId xmlns:a16="http://schemas.microsoft.com/office/drawing/2014/main" id="{5951C457-F720-49B8-97DD-47BE6C2CD0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391;p47">
            <a:extLst>
              <a:ext uri="{FF2B5EF4-FFF2-40B4-BE49-F238E27FC236}">
                <a16:creationId xmlns:a16="http://schemas.microsoft.com/office/drawing/2014/main" id="{F8444719-39DF-4A61-BD56-0E1B1647C478}"/>
              </a:ext>
            </a:extLst>
          </p:cNvPr>
          <p:cNvPicPr preferRelativeResize="0"/>
          <p:nvPr/>
        </p:nvPicPr>
        <p:blipFill>
          <a:blip r:embed="rId2">
            <a:alphaModFix/>
          </a:blip>
          <a:stretch>
            <a:fillRect/>
          </a:stretch>
        </p:blipFill>
        <p:spPr>
          <a:xfrm>
            <a:off x="0" y="676000"/>
            <a:ext cx="10515600" cy="6182000"/>
          </a:xfrm>
          <a:prstGeom prst="rect">
            <a:avLst/>
          </a:prstGeom>
          <a:noFill/>
          <a:ln>
            <a:noFill/>
          </a:ln>
        </p:spPr>
      </p:pic>
      <p:pic>
        <p:nvPicPr>
          <p:cNvPr id="3" name="Pilt 2">
            <a:extLst>
              <a:ext uri="{FF2B5EF4-FFF2-40B4-BE49-F238E27FC236}">
                <a16:creationId xmlns:a16="http://schemas.microsoft.com/office/drawing/2014/main" id="{0AF398A1-1076-46C3-9A41-87B7F90D6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
        <p:nvSpPr>
          <p:cNvPr id="2" name="Ristkülik 1">
            <a:extLst>
              <a:ext uri="{FF2B5EF4-FFF2-40B4-BE49-F238E27FC236}">
                <a16:creationId xmlns:a16="http://schemas.microsoft.com/office/drawing/2014/main" id="{73DFFF63-BDEA-4CC2-8D99-AEE7FD4329A9}"/>
              </a:ext>
            </a:extLst>
          </p:cNvPr>
          <p:cNvSpPr/>
          <p:nvPr/>
        </p:nvSpPr>
        <p:spPr>
          <a:xfrm>
            <a:off x="8940800" y="812800"/>
            <a:ext cx="1422400" cy="382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06893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96;p34">
            <a:extLst>
              <a:ext uri="{FF2B5EF4-FFF2-40B4-BE49-F238E27FC236}">
                <a16:creationId xmlns:a16="http://schemas.microsoft.com/office/drawing/2014/main" id="{19815A56-5E1B-412A-9E22-ABC43CF8FB23}"/>
              </a:ext>
            </a:extLst>
          </p:cNvPr>
          <p:cNvPicPr preferRelativeResize="0"/>
          <p:nvPr/>
        </p:nvPicPr>
        <p:blipFill>
          <a:blip r:embed="rId2">
            <a:alphaModFix/>
          </a:blip>
          <a:stretch>
            <a:fillRect/>
          </a:stretch>
        </p:blipFill>
        <p:spPr>
          <a:xfrm>
            <a:off x="240175" y="1777125"/>
            <a:ext cx="5322425" cy="3385424"/>
          </a:xfrm>
          <a:prstGeom prst="rect">
            <a:avLst/>
          </a:prstGeom>
          <a:noFill/>
          <a:ln>
            <a:noFill/>
          </a:ln>
        </p:spPr>
      </p:pic>
      <p:pic>
        <p:nvPicPr>
          <p:cNvPr id="5" name="Pilt 4">
            <a:extLst>
              <a:ext uri="{FF2B5EF4-FFF2-40B4-BE49-F238E27FC236}">
                <a16:creationId xmlns:a16="http://schemas.microsoft.com/office/drawing/2014/main" id="{0D14F56C-3E31-42FB-BE8B-796979173942}"/>
              </a:ext>
            </a:extLst>
          </p:cNvPr>
          <p:cNvPicPr>
            <a:picLocks noChangeAspect="1"/>
          </p:cNvPicPr>
          <p:nvPr/>
        </p:nvPicPr>
        <p:blipFill>
          <a:blip r:embed="rId3"/>
          <a:stretch>
            <a:fillRect/>
          </a:stretch>
        </p:blipFill>
        <p:spPr>
          <a:xfrm>
            <a:off x="5995987" y="1750098"/>
            <a:ext cx="5853964" cy="3385425"/>
          </a:xfrm>
          <a:prstGeom prst="rect">
            <a:avLst/>
          </a:prstGeom>
        </p:spPr>
      </p:pic>
      <p:sp>
        <p:nvSpPr>
          <p:cNvPr id="6" name="TextBox 5">
            <a:extLst>
              <a:ext uri="{FF2B5EF4-FFF2-40B4-BE49-F238E27FC236}">
                <a16:creationId xmlns:a16="http://schemas.microsoft.com/office/drawing/2014/main" id="{FF1F9EFB-D9B4-45BA-8A14-C8F5BB74E790}"/>
              </a:ext>
            </a:extLst>
          </p:cNvPr>
          <p:cNvSpPr txBox="1"/>
          <p:nvPr/>
        </p:nvSpPr>
        <p:spPr>
          <a:xfrm>
            <a:off x="409575" y="1895475"/>
            <a:ext cx="2924175" cy="584775"/>
          </a:xfrm>
          <a:prstGeom prst="rect">
            <a:avLst/>
          </a:prstGeom>
          <a:noFill/>
        </p:spPr>
        <p:txBody>
          <a:bodyPr wrap="square" rtlCol="0">
            <a:spAutoFit/>
          </a:bodyPr>
          <a:lstStyle/>
          <a:p>
            <a:r>
              <a:rPr lang="et-EE" sz="3200" b="1" dirty="0">
                <a:solidFill>
                  <a:schemeClr val="bg1"/>
                </a:solidFill>
              </a:rPr>
              <a:t>Toyota </a:t>
            </a:r>
            <a:r>
              <a:rPr lang="et-EE" sz="3200" b="1" dirty="0" err="1">
                <a:solidFill>
                  <a:schemeClr val="bg1"/>
                </a:solidFill>
              </a:rPr>
              <a:t>Mirai</a:t>
            </a:r>
            <a:r>
              <a:rPr lang="et-EE" sz="3200" b="1" dirty="0">
                <a:solidFill>
                  <a:schemeClr val="bg1"/>
                </a:solidFill>
              </a:rPr>
              <a:t> </a:t>
            </a:r>
          </a:p>
        </p:txBody>
      </p:sp>
      <p:sp>
        <p:nvSpPr>
          <p:cNvPr id="7" name="TextBox 6">
            <a:extLst>
              <a:ext uri="{FF2B5EF4-FFF2-40B4-BE49-F238E27FC236}">
                <a16:creationId xmlns:a16="http://schemas.microsoft.com/office/drawing/2014/main" id="{1423DA0E-D455-4F02-B2CC-00A6DECBD3BC}"/>
              </a:ext>
            </a:extLst>
          </p:cNvPr>
          <p:cNvSpPr txBox="1"/>
          <p:nvPr/>
        </p:nvSpPr>
        <p:spPr>
          <a:xfrm>
            <a:off x="9267825" y="1796175"/>
            <a:ext cx="2924175" cy="584775"/>
          </a:xfrm>
          <a:prstGeom prst="rect">
            <a:avLst/>
          </a:prstGeom>
          <a:noFill/>
        </p:spPr>
        <p:txBody>
          <a:bodyPr wrap="square" rtlCol="0">
            <a:spAutoFit/>
          </a:bodyPr>
          <a:lstStyle/>
          <a:p>
            <a:r>
              <a:rPr lang="et-EE" sz="3200" b="1" dirty="0">
                <a:solidFill>
                  <a:schemeClr val="bg1"/>
                </a:solidFill>
              </a:rPr>
              <a:t>Tesla </a:t>
            </a:r>
            <a:r>
              <a:rPr lang="et-EE" sz="3200" b="1" dirty="0" err="1">
                <a:solidFill>
                  <a:schemeClr val="bg1"/>
                </a:solidFill>
              </a:rPr>
              <a:t>Model</a:t>
            </a:r>
            <a:r>
              <a:rPr lang="et-EE" sz="3200" b="1" dirty="0">
                <a:solidFill>
                  <a:schemeClr val="bg1"/>
                </a:solidFill>
              </a:rPr>
              <a:t> 3</a:t>
            </a:r>
          </a:p>
        </p:txBody>
      </p:sp>
      <p:sp>
        <p:nvSpPr>
          <p:cNvPr id="8" name="TextBox 7">
            <a:extLst>
              <a:ext uri="{FF2B5EF4-FFF2-40B4-BE49-F238E27FC236}">
                <a16:creationId xmlns:a16="http://schemas.microsoft.com/office/drawing/2014/main" id="{8F1579A3-F9AA-4E29-9FB6-508EF946CDDE}"/>
              </a:ext>
            </a:extLst>
          </p:cNvPr>
          <p:cNvSpPr txBox="1"/>
          <p:nvPr/>
        </p:nvSpPr>
        <p:spPr>
          <a:xfrm>
            <a:off x="2343151" y="748453"/>
            <a:ext cx="8286750" cy="646331"/>
          </a:xfrm>
          <a:prstGeom prst="rect">
            <a:avLst/>
          </a:prstGeom>
          <a:noFill/>
        </p:spPr>
        <p:txBody>
          <a:bodyPr wrap="square" rtlCol="0">
            <a:spAutoFit/>
          </a:bodyPr>
          <a:lstStyle/>
          <a:p>
            <a:r>
              <a:rPr lang="et-EE" sz="3600" dirty="0"/>
              <a:t>Vesinikauto </a:t>
            </a:r>
            <a:r>
              <a:rPr lang="et-EE" sz="2400" b="1" dirty="0">
                <a:solidFill>
                  <a:srgbClr val="00B050"/>
                </a:solidFill>
              </a:rPr>
              <a:t>vs</a:t>
            </a:r>
            <a:r>
              <a:rPr lang="et-EE" sz="3600" dirty="0"/>
              <a:t> akudega elektriauto? </a:t>
            </a:r>
          </a:p>
        </p:txBody>
      </p:sp>
      <p:sp>
        <p:nvSpPr>
          <p:cNvPr id="9" name="TextBox 8">
            <a:extLst>
              <a:ext uri="{FF2B5EF4-FFF2-40B4-BE49-F238E27FC236}">
                <a16:creationId xmlns:a16="http://schemas.microsoft.com/office/drawing/2014/main" id="{E1410B4D-3737-4D59-88A4-FFF205976994}"/>
              </a:ext>
            </a:extLst>
          </p:cNvPr>
          <p:cNvSpPr txBox="1"/>
          <p:nvPr/>
        </p:nvSpPr>
        <p:spPr>
          <a:xfrm>
            <a:off x="883138" y="5248274"/>
            <a:ext cx="11146937" cy="1754326"/>
          </a:xfrm>
          <a:prstGeom prst="rect">
            <a:avLst/>
          </a:prstGeom>
          <a:noFill/>
        </p:spPr>
        <p:txBody>
          <a:bodyPr wrap="square" rtlCol="0">
            <a:spAutoFit/>
          </a:bodyPr>
          <a:lstStyle/>
          <a:p>
            <a:r>
              <a:rPr lang="et-EE" b="1" dirty="0"/>
              <a:t>Isegi kui CO</a:t>
            </a:r>
            <a:r>
              <a:rPr lang="et-EE" b="1" baseline="-25000" dirty="0"/>
              <a:t>2</a:t>
            </a:r>
            <a:r>
              <a:rPr lang="et-EE" b="1" dirty="0"/>
              <a:t> energia tootmisel võrreldav, siis jääb alati keskkonna osas küsimused:</a:t>
            </a:r>
          </a:p>
          <a:p>
            <a:pPr marL="285750" indent="-285750">
              <a:buFont typeface="Arial" panose="020B0604020202020204" pitchFamily="34" charset="0"/>
              <a:buChar char="•"/>
            </a:pPr>
            <a:r>
              <a:rPr lang="et-EE" dirty="0"/>
              <a:t>Kust võtta soovitud hulgal muldmetalle, mis on vajalikud maailma autopargi Li-ion akude </a:t>
            </a:r>
          </a:p>
          <a:p>
            <a:r>
              <a:rPr lang="et-EE" dirty="0"/>
              <a:t>     tootmiseks ja kui keskkonnasõbralik on muldmetallide tootmine? </a:t>
            </a:r>
          </a:p>
          <a:p>
            <a:pPr marL="285750" indent="-285750">
              <a:buFont typeface="Arial" panose="020B0604020202020204" pitchFamily="34" charset="0"/>
              <a:buChar char="•"/>
            </a:pPr>
            <a:r>
              <a:rPr lang="et-EE" dirty="0"/>
              <a:t>Mida teha elektriautode vanade Li-ion akudega? …täna ei ole keskkonnasõbralikku lahendust.</a:t>
            </a:r>
          </a:p>
          <a:p>
            <a:pPr marL="285750" indent="-285750">
              <a:buFont typeface="Arial" panose="020B0604020202020204" pitchFamily="34" charset="0"/>
              <a:buChar char="•"/>
            </a:pPr>
            <a:r>
              <a:rPr lang="et-EE" dirty="0"/>
              <a:t>Kui võimas peab olema elektrienergia ülekandevõrk ja mis see maksab, et tagada elektriautode kiirlaadimistaristu.  </a:t>
            </a:r>
          </a:p>
          <a:p>
            <a:endParaRPr lang="et-EE" dirty="0"/>
          </a:p>
        </p:txBody>
      </p:sp>
      <p:sp>
        <p:nvSpPr>
          <p:cNvPr id="10" name="TextBox 9">
            <a:extLst>
              <a:ext uri="{FF2B5EF4-FFF2-40B4-BE49-F238E27FC236}">
                <a16:creationId xmlns:a16="http://schemas.microsoft.com/office/drawing/2014/main" id="{35048DC2-68D9-4C80-BD5D-ADEAC5B83FF0}"/>
              </a:ext>
            </a:extLst>
          </p:cNvPr>
          <p:cNvSpPr txBox="1"/>
          <p:nvPr/>
        </p:nvSpPr>
        <p:spPr>
          <a:xfrm>
            <a:off x="240175" y="4766191"/>
            <a:ext cx="5413763" cy="369332"/>
          </a:xfrm>
          <a:prstGeom prst="rect">
            <a:avLst/>
          </a:prstGeom>
          <a:noFill/>
        </p:spPr>
        <p:txBody>
          <a:bodyPr wrap="square" rtlCol="0">
            <a:spAutoFit/>
          </a:bodyPr>
          <a:lstStyle/>
          <a:p>
            <a:r>
              <a:rPr lang="et-EE" dirty="0">
                <a:solidFill>
                  <a:schemeClr val="bg1"/>
                </a:solidFill>
              </a:rPr>
              <a:t>SEI raport (2019) – 100 000 H2 autot Eestis 2050. aastal</a:t>
            </a:r>
          </a:p>
        </p:txBody>
      </p:sp>
      <p:sp>
        <p:nvSpPr>
          <p:cNvPr id="11" name="TextBox 10">
            <a:extLst>
              <a:ext uri="{FF2B5EF4-FFF2-40B4-BE49-F238E27FC236}">
                <a16:creationId xmlns:a16="http://schemas.microsoft.com/office/drawing/2014/main" id="{CE27CF22-0256-44DB-A82A-4CC382D0ACCF}"/>
              </a:ext>
            </a:extLst>
          </p:cNvPr>
          <p:cNvSpPr txBox="1"/>
          <p:nvPr/>
        </p:nvSpPr>
        <p:spPr>
          <a:xfrm>
            <a:off x="5995987" y="4733925"/>
            <a:ext cx="5853964" cy="369332"/>
          </a:xfrm>
          <a:prstGeom prst="rect">
            <a:avLst/>
          </a:prstGeom>
          <a:noFill/>
        </p:spPr>
        <p:txBody>
          <a:bodyPr wrap="square" rtlCol="0">
            <a:spAutoFit/>
          </a:bodyPr>
          <a:lstStyle/>
          <a:p>
            <a:r>
              <a:rPr lang="et-EE" dirty="0">
                <a:solidFill>
                  <a:schemeClr val="bg1"/>
                </a:solidFill>
              </a:rPr>
              <a:t>SEI raport (2019) – 500 000 elektriautot Eestis 2050. aastal</a:t>
            </a:r>
          </a:p>
        </p:txBody>
      </p:sp>
      <p:pic>
        <p:nvPicPr>
          <p:cNvPr id="12" name="Pilt 11">
            <a:extLst>
              <a:ext uri="{FF2B5EF4-FFF2-40B4-BE49-F238E27FC236}">
                <a16:creationId xmlns:a16="http://schemas.microsoft.com/office/drawing/2014/main" id="{D9681F05-7E3C-4BE3-9C97-E1E4DFEA0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179" y="119979"/>
            <a:ext cx="2308977" cy="546320"/>
          </a:xfrm>
          <a:prstGeom prst="rect">
            <a:avLst/>
          </a:prstGeom>
        </p:spPr>
      </p:pic>
    </p:spTree>
    <p:extLst>
      <p:ext uri="{BB962C8B-B14F-4D97-AF65-F5344CB8AC3E}">
        <p14:creationId xmlns:p14="http://schemas.microsoft.com/office/powerpoint/2010/main" val="85790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0"/>
          <p:cNvSpPr txBox="1">
            <a:spLocks noGrp="1"/>
          </p:cNvSpPr>
          <p:nvPr>
            <p:ph type="title"/>
          </p:nvPr>
        </p:nvSpPr>
        <p:spPr>
          <a:xfrm>
            <a:off x="131000" y="21800"/>
            <a:ext cx="11768800" cy="803600"/>
          </a:xfrm>
          <a:prstGeom prst="rect">
            <a:avLst/>
          </a:prstGeom>
        </p:spPr>
        <p:txBody>
          <a:bodyPr spcFirstLastPara="1" vert="horz" wrap="square" lIns="121900" tIns="121900" rIns="121900" bIns="121900" rtlCol="0" anchor="ctr" anchorCtr="0">
            <a:noAutofit/>
          </a:bodyPr>
          <a:lstStyle/>
          <a:p>
            <a:pPr>
              <a:spcBef>
                <a:spcPts val="0"/>
              </a:spcBef>
            </a:pPr>
            <a:r>
              <a:rPr lang="en" dirty="0"/>
              <a:t>Energiasalvestamine</a:t>
            </a:r>
            <a:endParaRPr dirty="0"/>
          </a:p>
        </p:txBody>
      </p:sp>
      <p:sp>
        <p:nvSpPr>
          <p:cNvPr id="258" name="Google Shape;258;p30"/>
          <p:cNvSpPr txBox="1">
            <a:spLocks noGrp="1"/>
          </p:cNvSpPr>
          <p:nvPr>
            <p:ph type="sldNum" idx="12"/>
          </p:nvPr>
        </p:nvSpPr>
        <p:spPr>
          <a:xfrm>
            <a:off x="11364721" y="6260831"/>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14</a:t>
            </a:fld>
            <a:endParaRPr/>
          </a:p>
        </p:txBody>
      </p:sp>
      <p:sp>
        <p:nvSpPr>
          <p:cNvPr id="259" name="Google Shape;259;p30"/>
          <p:cNvSpPr txBox="1"/>
          <p:nvPr/>
        </p:nvSpPr>
        <p:spPr>
          <a:xfrm>
            <a:off x="516851" y="3563911"/>
            <a:ext cx="4702400" cy="1966400"/>
          </a:xfrm>
          <a:prstGeom prst="rect">
            <a:avLst/>
          </a:prstGeom>
          <a:noFill/>
          <a:ln>
            <a:noFill/>
          </a:ln>
        </p:spPr>
        <p:txBody>
          <a:bodyPr spcFirstLastPara="1" wrap="square" lIns="108833" tIns="54433" rIns="108833" bIns="54433" anchor="t" anchorCtr="0">
            <a:noAutofit/>
          </a:bodyPr>
          <a:lstStyle/>
          <a:p>
            <a:r>
              <a:rPr lang="en" sz="2133" b="1" dirty="0">
                <a:latin typeface="Arial"/>
                <a:ea typeface="Arial"/>
                <a:cs typeface="Arial"/>
                <a:sym typeface="Arial"/>
              </a:rPr>
              <a:t>Autoaku</a:t>
            </a:r>
            <a:endParaRPr sz="2133" dirty="0">
              <a:latin typeface="Arial"/>
              <a:ea typeface="Arial"/>
              <a:cs typeface="Arial"/>
              <a:sym typeface="Arial"/>
            </a:endParaRPr>
          </a:p>
          <a:p>
            <a:r>
              <a:rPr lang="en" sz="2133" dirty="0">
                <a:latin typeface="Arial"/>
                <a:ea typeface="Arial"/>
                <a:cs typeface="Arial"/>
                <a:sym typeface="Arial"/>
              </a:rPr>
              <a:t>12V ja 74Ah</a:t>
            </a:r>
            <a:endParaRPr sz="2133" dirty="0">
              <a:latin typeface="Arial"/>
              <a:ea typeface="Arial"/>
              <a:cs typeface="Arial"/>
              <a:sym typeface="Arial"/>
            </a:endParaRPr>
          </a:p>
          <a:p>
            <a:r>
              <a:rPr lang="en" sz="2133" dirty="0">
                <a:latin typeface="Arial"/>
                <a:ea typeface="Arial"/>
                <a:cs typeface="Arial"/>
                <a:sym typeface="Arial"/>
              </a:rPr>
              <a:t>Kaal 12.5 kg</a:t>
            </a:r>
            <a:endParaRPr sz="2133" dirty="0">
              <a:latin typeface="Arial"/>
              <a:ea typeface="Arial"/>
              <a:cs typeface="Arial"/>
              <a:sym typeface="Arial"/>
            </a:endParaRPr>
          </a:p>
          <a:p>
            <a:r>
              <a:rPr lang="en" sz="2133" dirty="0">
                <a:latin typeface="Arial"/>
                <a:ea typeface="Arial"/>
                <a:cs typeface="Arial"/>
                <a:sym typeface="Arial"/>
              </a:rPr>
              <a:t>Salvestusmaht 0,888 kWh</a:t>
            </a:r>
            <a:endParaRPr sz="2133" dirty="0">
              <a:latin typeface="Arial"/>
              <a:ea typeface="Arial"/>
              <a:cs typeface="Arial"/>
              <a:sym typeface="Arial"/>
            </a:endParaRPr>
          </a:p>
          <a:p>
            <a:endParaRPr sz="2133" dirty="0">
              <a:latin typeface="Arial"/>
              <a:ea typeface="Arial"/>
              <a:cs typeface="Arial"/>
              <a:sym typeface="Arial"/>
            </a:endParaRPr>
          </a:p>
          <a:p>
            <a:r>
              <a:rPr lang="en" sz="2133" dirty="0">
                <a:latin typeface="Arial"/>
                <a:ea typeface="Arial"/>
                <a:cs typeface="Arial"/>
                <a:sym typeface="Arial"/>
              </a:rPr>
              <a:t>Energiatihedus 0,07 kWh/kg</a:t>
            </a:r>
            <a:endParaRPr sz="2133" dirty="0">
              <a:latin typeface="Arial"/>
              <a:ea typeface="Arial"/>
              <a:cs typeface="Arial"/>
              <a:sym typeface="Arial"/>
            </a:endParaRPr>
          </a:p>
        </p:txBody>
      </p:sp>
      <p:pic>
        <p:nvPicPr>
          <p:cNvPr id="260" name="Google Shape;260;p30"/>
          <p:cNvPicPr preferRelativeResize="0"/>
          <p:nvPr/>
        </p:nvPicPr>
        <p:blipFill rotWithShape="1">
          <a:blip r:embed="rId3">
            <a:alphaModFix/>
          </a:blip>
          <a:srcRect/>
          <a:stretch/>
        </p:blipFill>
        <p:spPr>
          <a:xfrm>
            <a:off x="7253335" y="991029"/>
            <a:ext cx="3485003" cy="2501535"/>
          </a:xfrm>
          <a:prstGeom prst="rect">
            <a:avLst/>
          </a:prstGeom>
          <a:noFill/>
          <a:ln>
            <a:noFill/>
          </a:ln>
        </p:spPr>
      </p:pic>
      <p:sp>
        <p:nvSpPr>
          <p:cNvPr id="261" name="Google Shape;261;p30"/>
          <p:cNvSpPr txBox="1"/>
          <p:nvPr/>
        </p:nvSpPr>
        <p:spPr>
          <a:xfrm>
            <a:off x="7318359" y="3492564"/>
            <a:ext cx="4172758" cy="2109094"/>
          </a:xfrm>
          <a:prstGeom prst="rect">
            <a:avLst/>
          </a:prstGeom>
          <a:noFill/>
          <a:ln>
            <a:noFill/>
          </a:ln>
        </p:spPr>
        <p:txBody>
          <a:bodyPr spcFirstLastPara="1" wrap="square" lIns="108833" tIns="54433" rIns="108833" bIns="54433" anchor="t" anchorCtr="0">
            <a:noAutofit/>
          </a:bodyPr>
          <a:lstStyle/>
          <a:p>
            <a:r>
              <a:rPr lang="en" sz="2133" b="1" dirty="0">
                <a:latin typeface="Arial"/>
                <a:ea typeface="Arial"/>
                <a:cs typeface="Arial"/>
                <a:sym typeface="Arial"/>
              </a:rPr>
              <a:t>Vesinik</a:t>
            </a:r>
            <a:endParaRPr sz="2133" dirty="0">
              <a:latin typeface="Arial"/>
              <a:ea typeface="Arial"/>
              <a:cs typeface="Arial"/>
              <a:sym typeface="Arial"/>
            </a:endParaRPr>
          </a:p>
          <a:p>
            <a:endParaRPr sz="2133" dirty="0">
              <a:latin typeface="Arial"/>
              <a:ea typeface="Arial"/>
              <a:cs typeface="Arial"/>
              <a:sym typeface="Arial"/>
            </a:endParaRPr>
          </a:p>
          <a:p>
            <a:endParaRPr sz="2133" dirty="0">
              <a:latin typeface="Arial"/>
              <a:ea typeface="Arial"/>
              <a:cs typeface="Arial"/>
              <a:sym typeface="Arial"/>
            </a:endParaRPr>
          </a:p>
          <a:p>
            <a:endParaRPr sz="2133" dirty="0">
              <a:latin typeface="Arial"/>
              <a:ea typeface="Arial"/>
              <a:cs typeface="Arial"/>
              <a:sym typeface="Arial"/>
            </a:endParaRPr>
          </a:p>
          <a:p>
            <a:r>
              <a:rPr lang="en" sz="2133" dirty="0">
                <a:latin typeface="Arial"/>
                <a:ea typeface="Arial"/>
                <a:cs typeface="Arial"/>
                <a:sym typeface="Arial"/>
              </a:rPr>
              <a:t>Energiatihedus</a:t>
            </a:r>
            <a:r>
              <a:rPr lang="en" sz="2133" baseline="-25000" dirty="0">
                <a:latin typeface="Arial"/>
                <a:ea typeface="Arial"/>
                <a:cs typeface="Arial"/>
                <a:sym typeface="Arial"/>
              </a:rPr>
              <a:t>LHV</a:t>
            </a:r>
            <a:r>
              <a:rPr lang="en" sz="2133" dirty="0">
                <a:latin typeface="Arial"/>
                <a:ea typeface="Arial"/>
                <a:cs typeface="Arial"/>
                <a:sym typeface="Arial"/>
              </a:rPr>
              <a:t> 33,3 kWh/kg</a:t>
            </a:r>
            <a:endParaRPr sz="2133" dirty="0">
              <a:latin typeface="Arial"/>
              <a:ea typeface="Arial"/>
              <a:cs typeface="Arial"/>
              <a:sym typeface="Arial"/>
            </a:endParaRPr>
          </a:p>
          <a:p>
            <a:r>
              <a:rPr lang="en" sz="1333" i="1" dirty="0"/>
              <a:t>Ilma taarata</a:t>
            </a:r>
            <a:endParaRPr sz="1333" i="1" dirty="0"/>
          </a:p>
        </p:txBody>
      </p:sp>
      <p:sp>
        <p:nvSpPr>
          <p:cNvPr id="262" name="Google Shape;262;p30"/>
          <p:cNvSpPr/>
          <p:nvPr/>
        </p:nvSpPr>
        <p:spPr>
          <a:xfrm>
            <a:off x="4702338" y="4092632"/>
            <a:ext cx="2002836" cy="1567395"/>
          </a:xfrm>
          <a:custGeom>
            <a:avLst/>
            <a:gdLst/>
            <a:ahLst/>
            <a:cxnLst/>
            <a:rect l="l" t="t" r="r" b="b"/>
            <a:pathLst>
              <a:path w="4602" h="3601" extrusionOk="0">
                <a:moveTo>
                  <a:pt x="0" y="1800"/>
                </a:moveTo>
                <a:lnTo>
                  <a:pt x="545" y="1969"/>
                </a:lnTo>
                <a:lnTo>
                  <a:pt x="78" y="2266"/>
                </a:lnTo>
                <a:lnTo>
                  <a:pt x="661" y="2318"/>
                </a:lnTo>
                <a:lnTo>
                  <a:pt x="308" y="2700"/>
                </a:lnTo>
                <a:lnTo>
                  <a:pt x="888" y="2633"/>
                </a:lnTo>
                <a:lnTo>
                  <a:pt x="673" y="3073"/>
                </a:lnTo>
                <a:lnTo>
                  <a:pt x="1212" y="2890"/>
                </a:lnTo>
                <a:lnTo>
                  <a:pt x="1150" y="3359"/>
                </a:lnTo>
                <a:lnTo>
                  <a:pt x="1609" y="3074"/>
                </a:lnTo>
                <a:lnTo>
                  <a:pt x="1705" y="3539"/>
                </a:lnTo>
                <a:lnTo>
                  <a:pt x="2054" y="3170"/>
                </a:lnTo>
                <a:lnTo>
                  <a:pt x="2300" y="3600"/>
                </a:lnTo>
                <a:lnTo>
                  <a:pt x="2515" y="3173"/>
                </a:lnTo>
                <a:lnTo>
                  <a:pt x="2895" y="3539"/>
                </a:lnTo>
                <a:lnTo>
                  <a:pt x="2962" y="3083"/>
                </a:lnTo>
                <a:lnTo>
                  <a:pt x="3450" y="3359"/>
                </a:lnTo>
                <a:lnTo>
                  <a:pt x="3364" y="2905"/>
                </a:lnTo>
                <a:lnTo>
                  <a:pt x="3927" y="3073"/>
                </a:lnTo>
                <a:lnTo>
                  <a:pt x="3693" y="2652"/>
                </a:lnTo>
                <a:lnTo>
                  <a:pt x="4292" y="2700"/>
                </a:lnTo>
                <a:lnTo>
                  <a:pt x="3927" y="2341"/>
                </a:lnTo>
                <a:lnTo>
                  <a:pt x="4522" y="2266"/>
                </a:lnTo>
                <a:lnTo>
                  <a:pt x="4051" y="1993"/>
                </a:lnTo>
                <a:lnTo>
                  <a:pt x="4601" y="1800"/>
                </a:lnTo>
                <a:lnTo>
                  <a:pt x="4055" y="1631"/>
                </a:lnTo>
                <a:lnTo>
                  <a:pt x="4522" y="1334"/>
                </a:lnTo>
                <a:lnTo>
                  <a:pt x="3939" y="1282"/>
                </a:lnTo>
                <a:lnTo>
                  <a:pt x="4292" y="900"/>
                </a:lnTo>
                <a:lnTo>
                  <a:pt x="3712" y="967"/>
                </a:lnTo>
                <a:lnTo>
                  <a:pt x="3927" y="527"/>
                </a:lnTo>
                <a:lnTo>
                  <a:pt x="3388" y="710"/>
                </a:lnTo>
                <a:lnTo>
                  <a:pt x="3450" y="241"/>
                </a:lnTo>
                <a:lnTo>
                  <a:pt x="2991" y="526"/>
                </a:lnTo>
                <a:lnTo>
                  <a:pt x="2895" y="61"/>
                </a:lnTo>
                <a:lnTo>
                  <a:pt x="2546" y="430"/>
                </a:lnTo>
                <a:lnTo>
                  <a:pt x="2300" y="0"/>
                </a:lnTo>
                <a:lnTo>
                  <a:pt x="2085" y="427"/>
                </a:lnTo>
                <a:lnTo>
                  <a:pt x="1705" y="61"/>
                </a:lnTo>
                <a:lnTo>
                  <a:pt x="1638" y="517"/>
                </a:lnTo>
                <a:lnTo>
                  <a:pt x="1150" y="241"/>
                </a:lnTo>
                <a:lnTo>
                  <a:pt x="1236" y="695"/>
                </a:lnTo>
                <a:lnTo>
                  <a:pt x="673" y="527"/>
                </a:lnTo>
                <a:lnTo>
                  <a:pt x="907" y="948"/>
                </a:lnTo>
                <a:lnTo>
                  <a:pt x="308" y="900"/>
                </a:lnTo>
                <a:lnTo>
                  <a:pt x="673" y="1259"/>
                </a:lnTo>
                <a:lnTo>
                  <a:pt x="78" y="1334"/>
                </a:lnTo>
                <a:lnTo>
                  <a:pt x="549" y="1607"/>
                </a:lnTo>
                <a:lnTo>
                  <a:pt x="0" y="1800"/>
                </a:lnTo>
              </a:path>
            </a:pathLst>
          </a:custGeom>
          <a:solidFill>
            <a:srgbClr val="729FCF"/>
          </a:solidFill>
          <a:ln w="9525" cap="flat" cmpd="sng">
            <a:solidFill>
              <a:srgbClr val="3465A4"/>
            </a:solidFill>
            <a:prstDash val="solid"/>
            <a:round/>
            <a:headEnd type="none" w="sm" len="sm"/>
            <a:tailEnd type="none" w="sm" len="sm"/>
          </a:ln>
        </p:spPr>
        <p:txBody>
          <a:bodyPr spcFirstLastPara="1" wrap="square" lIns="108833" tIns="54433" rIns="108833" bIns="54433" anchor="ctr" anchorCtr="0">
            <a:noAutofit/>
          </a:bodyPr>
          <a:lstStyle/>
          <a:p>
            <a:pPr algn="ctr"/>
            <a:r>
              <a:rPr lang="en" sz="2133">
                <a:latin typeface="Arial"/>
                <a:ea typeface="Arial"/>
                <a:cs typeface="Arial"/>
                <a:sym typeface="Arial"/>
              </a:rPr>
              <a:t>475 X</a:t>
            </a:r>
            <a:endParaRPr sz="2133">
              <a:latin typeface="Arial"/>
              <a:ea typeface="Arial"/>
              <a:cs typeface="Arial"/>
              <a:sym typeface="Arial"/>
            </a:endParaRPr>
          </a:p>
        </p:txBody>
      </p:sp>
      <p:pic>
        <p:nvPicPr>
          <p:cNvPr id="263" name="Google Shape;263;p30"/>
          <p:cNvPicPr preferRelativeResize="0"/>
          <p:nvPr/>
        </p:nvPicPr>
        <p:blipFill rotWithShape="1">
          <a:blip r:embed="rId4">
            <a:alphaModFix/>
          </a:blip>
          <a:srcRect/>
          <a:stretch/>
        </p:blipFill>
        <p:spPr>
          <a:xfrm>
            <a:off x="1164492" y="867727"/>
            <a:ext cx="3179826" cy="2696184"/>
          </a:xfrm>
          <a:prstGeom prst="rect">
            <a:avLst/>
          </a:prstGeom>
          <a:noFill/>
          <a:ln>
            <a:noFill/>
          </a:ln>
        </p:spPr>
      </p:pic>
      <p:sp>
        <p:nvSpPr>
          <p:cNvPr id="3" name="TextBox 2">
            <a:extLst>
              <a:ext uri="{FF2B5EF4-FFF2-40B4-BE49-F238E27FC236}">
                <a16:creationId xmlns:a16="http://schemas.microsoft.com/office/drawing/2014/main" id="{48CE3DE2-3B32-4171-9010-FD60D5F570A0}"/>
              </a:ext>
            </a:extLst>
          </p:cNvPr>
          <p:cNvSpPr txBox="1"/>
          <p:nvPr/>
        </p:nvSpPr>
        <p:spPr>
          <a:xfrm>
            <a:off x="516852" y="5876900"/>
            <a:ext cx="5157118" cy="646331"/>
          </a:xfrm>
          <a:prstGeom prst="rect">
            <a:avLst/>
          </a:prstGeom>
          <a:noFill/>
        </p:spPr>
        <p:txBody>
          <a:bodyPr wrap="square" rtlCol="0">
            <a:spAutoFit/>
          </a:bodyPr>
          <a:lstStyle/>
          <a:p>
            <a:r>
              <a:rPr lang="et-EE" sz="1200" dirty="0"/>
              <a:t>Kindlasti tuleb mõelda kui suure osa moodustab elektriauto, -veoauto, -bussi või -praami omakaalust Li-ion akud, mida peab taarana kaasa vedama, st kulutame väärtuslikku energiat raskete akude vedamiseks ja mis on nende akude eluiga.</a:t>
            </a:r>
          </a:p>
        </p:txBody>
      </p:sp>
      <p:sp>
        <p:nvSpPr>
          <p:cNvPr id="4" name="Ovaal 3">
            <a:extLst>
              <a:ext uri="{FF2B5EF4-FFF2-40B4-BE49-F238E27FC236}">
                <a16:creationId xmlns:a16="http://schemas.microsoft.com/office/drawing/2014/main" id="{E59EF948-36CF-4A22-96F3-E245CD41D331}"/>
              </a:ext>
            </a:extLst>
          </p:cNvPr>
          <p:cNvSpPr/>
          <p:nvPr/>
        </p:nvSpPr>
        <p:spPr>
          <a:xfrm>
            <a:off x="0" y="5716193"/>
            <a:ext cx="6189785" cy="9954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12" name="Pilt 11">
            <a:extLst>
              <a:ext uri="{FF2B5EF4-FFF2-40B4-BE49-F238E27FC236}">
                <a16:creationId xmlns:a16="http://schemas.microsoft.com/office/drawing/2014/main" id="{A943A57D-DC5A-4C98-A1CA-1A712A537F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8"/>
          <p:cNvSpPr txBox="1">
            <a:spLocks noGrp="1"/>
          </p:cNvSpPr>
          <p:nvPr>
            <p:ph type="title"/>
          </p:nvPr>
        </p:nvSpPr>
        <p:spPr>
          <a:xfrm>
            <a:off x="131000" y="21800"/>
            <a:ext cx="11768800" cy="803600"/>
          </a:xfrm>
          <a:prstGeom prst="rect">
            <a:avLst/>
          </a:prstGeom>
        </p:spPr>
        <p:txBody>
          <a:bodyPr spcFirstLastPara="1" vert="horz" wrap="square" lIns="121900" tIns="121900" rIns="121900" bIns="121900" rtlCol="0" anchor="ctr" anchorCtr="0">
            <a:noAutofit/>
          </a:bodyPr>
          <a:lstStyle/>
          <a:p>
            <a:pPr>
              <a:spcBef>
                <a:spcPts val="0"/>
              </a:spcBef>
            </a:pPr>
            <a:r>
              <a:rPr lang="en" dirty="0">
                <a:solidFill>
                  <a:srgbClr val="0070C0"/>
                </a:solidFill>
              </a:rPr>
              <a:t>Vesiniku ressurss Eestis (Green hydrogen)</a:t>
            </a:r>
            <a:endParaRPr dirty="0">
              <a:solidFill>
                <a:srgbClr val="0070C0"/>
              </a:solidFill>
            </a:endParaRPr>
          </a:p>
        </p:txBody>
      </p:sp>
      <p:pic>
        <p:nvPicPr>
          <p:cNvPr id="147" name="Google Shape;147;p18"/>
          <p:cNvPicPr preferRelativeResize="0"/>
          <p:nvPr/>
        </p:nvPicPr>
        <p:blipFill>
          <a:blip r:embed="rId3">
            <a:alphaModFix/>
          </a:blip>
          <a:stretch>
            <a:fillRect/>
          </a:stretch>
        </p:blipFill>
        <p:spPr>
          <a:xfrm>
            <a:off x="321234" y="995300"/>
            <a:ext cx="1428033" cy="1542267"/>
          </a:xfrm>
          <a:prstGeom prst="rect">
            <a:avLst/>
          </a:prstGeom>
          <a:noFill/>
          <a:ln>
            <a:noFill/>
          </a:ln>
        </p:spPr>
      </p:pic>
      <p:sp>
        <p:nvSpPr>
          <p:cNvPr id="148" name="Google Shape;148;p18"/>
          <p:cNvSpPr/>
          <p:nvPr/>
        </p:nvSpPr>
        <p:spPr>
          <a:xfrm>
            <a:off x="1864967" y="1020667"/>
            <a:ext cx="1924000" cy="1180400"/>
          </a:xfrm>
          <a:prstGeom prst="roundRect">
            <a:avLst>
              <a:gd name="adj" fmla="val 16667"/>
            </a:avLst>
          </a:prstGeom>
          <a:solidFill>
            <a:srgbClr val="CFE2F3"/>
          </a:solidFill>
          <a:ln w="19050" cap="flat" cmpd="sng">
            <a:solidFill>
              <a:schemeClr val="dk1"/>
            </a:solidFill>
            <a:prstDash val="solid"/>
            <a:round/>
            <a:headEnd type="none" w="sm" len="sm"/>
            <a:tailEnd type="none" w="sm" len="sm"/>
          </a:ln>
          <a:effectLst>
            <a:outerShdw blurRad="57150" dist="19050" dir="5400000" algn="bl" rotWithShape="0">
              <a:srgbClr val="000000">
                <a:alpha val="47000"/>
              </a:srgbClr>
            </a:outerShdw>
          </a:effectLst>
        </p:spPr>
        <p:txBody>
          <a:bodyPr spcFirstLastPara="1" wrap="square" lIns="121900" tIns="121900" rIns="121900" bIns="121900" anchor="ctr" anchorCtr="0">
            <a:noAutofit/>
          </a:bodyPr>
          <a:lstStyle/>
          <a:p>
            <a:pPr algn="ctr"/>
            <a:r>
              <a:rPr lang="en" sz="1600" dirty="0">
                <a:latin typeface="Roboto"/>
                <a:ea typeface="Roboto"/>
                <a:cs typeface="Roboto"/>
                <a:sym typeface="Roboto"/>
              </a:rPr>
              <a:t>Tuul 6300 MW</a:t>
            </a:r>
            <a:endParaRPr sz="1600" dirty="0">
              <a:latin typeface="Roboto"/>
              <a:ea typeface="Roboto"/>
              <a:cs typeface="Roboto"/>
              <a:sym typeface="Roboto"/>
            </a:endParaRPr>
          </a:p>
          <a:p>
            <a:pPr algn="ctr"/>
            <a:r>
              <a:rPr lang="en" sz="1600" dirty="0">
                <a:latin typeface="Roboto"/>
                <a:ea typeface="Roboto"/>
                <a:cs typeface="Roboto"/>
                <a:sym typeface="Roboto"/>
              </a:rPr>
              <a:t>CF</a:t>
            </a:r>
            <a:r>
              <a:rPr lang="en" sz="1600" baseline="30000" dirty="0">
                <a:latin typeface="Roboto"/>
                <a:ea typeface="Roboto"/>
                <a:cs typeface="Roboto"/>
                <a:sym typeface="Roboto"/>
              </a:rPr>
              <a:t>(1)</a:t>
            </a:r>
            <a:r>
              <a:rPr lang="en" sz="1600" dirty="0">
                <a:latin typeface="Roboto"/>
                <a:ea typeface="Roboto"/>
                <a:cs typeface="Roboto"/>
                <a:sym typeface="Roboto"/>
              </a:rPr>
              <a:t> 38%</a:t>
            </a:r>
            <a:endParaRPr sz="1600" dirty="0">
              <a:latin typeface="Roboto"/>
              <a:ea typeface="Roboto"/>
              <a:cs typeface="Roboto"/>
              <a:sym typeface="Roboto"/>
            </a:endParaRPr>
          </a:p>
          <a:p>
            <a:pPr algn="ctr"/>
            <a:r>
              <a:rPr lang="en" sz="1600" dirty="0">
                <a:latin typeface="Roboto"/>
                <a:ea typeface="Roboto"/>
                <a:cs typeface="Roboto"/>
                <a:sym typeface="Roboto"/>
              </a:rPr>
              <a:t>21 TWh</a:t>
            </a:r>
            <a:r>
              <a:rPr lang="en" sz="1600" baseline="-25000" dirty="0">
                <a:latin typeface="Roboto"/>
                <a:ea typeface="Roboto"/>
                <a:cs typeface="Roboto"/>
                <a:sym typeface="Roboto"/>
              </a:rPr>
              <a:t>el</a:t>
            </a:r>
            <a:r>
              <a:rPr lang="en" sz="1600" dirty="0">
                <a:latin typeface="Roboto"/>
                <a:ea typeface="Roboto"/>
                <a:cs typeface="Roboto"/>
                <a:sym typeface="Roboto"/>
              </a:rPr>
              <a:t>/a</a:t>
            </a:r>
            <a:endParaRPr sz="1600" dirty="0"/>
          </a:p>
        </p:txBody>
      </p:sp>
      <p:sp>
        <p:nvSpPr>
          <p:cNvPr id="149" name="Google Shape;149;p18"/>
          <p:cNvSpPr/>
          <p:nvPr/>
        </p:nvSpPr>
        <p:spPr>
          <a:xfrm>
            <a:off x="9109367" y="1020667"/>
            <a:ext cx="2160000" cy="1180400"/>
          </a:xfrm>
          <a:prstGeom prst="roundRect">
            <a:avLst>
              <a:gd name="adj" fmla="val 16667"/>
            </a:avLst>
          </a:prstGeom>
          <a:solidFill>
            <a:srgbClr val="FFF2CC"/>
          </a:solidFill>
          <a:ln w="1905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1600" dirty="0">
                <a:latin typeface="Roboto"/>
                <a:ea typeface="Roboto"/>
                <a:cs typeface="Roboto"/>
                <a:sym typeface="Roboto"/>
              </a:rPr>
              <a:t>Päike</a:t>
            </a:r>
            <a:r>
              <a:rPr lang="en" sz="1600" baseline="-25000" dirty="0">
                <a:latin typeface="Roboto"/>
                <a:ea typeface="Roboto"/>
                <a:cs typeface="Roboto"/>
                <a:sym typeface="Roboto"/>
              </a:rPr>
              <a:t>2030</a:t>
            </a:r>
            <a:r>
              <a:rPr lang="en" sz="1600" dirty="0">
                <a:latin typeface="Roboto"/>
                <a:ea typeface="Roboto"/>
                <a:cs typeface="Roboto"/>
                <a:sym typeface="Roboto"/>
              </a:rPr>
              <a:t> 650 MW</a:t>
            </a:r>
            <a:endParaRPr sz="1600" dirty="0">
              <a:latin typeface="Roboto"/>
              <a:ea typeface="Roboto"/>
              <a:cs typeface="Roboto"/>
              <a:sym typeface="Roboto"/>
            </a:endParaRPr>
          </a:p>
          <a:p>
            <a:pPr algn="ctr"/>
            <a:r>
              <a:rPr lang="en" sz="1600" dirty="0">
                <a:latin typeface="Roboto"/>
                <a:ea typeface="Roboto"/>
                <a:cs typeface="Roboto"/>
                <a:sym typeface="Roboto"/>
              </a:rPr>
              <a:t>CF 11%</a:t>
            </a:r>
            <a:endParaRPr sz="1600" dirty="0">
              <a:latin typeface="Roboto"/>
              <a:ea typeface="Roboto"/>
              <a:cs typeface="Roboto"/>
              <a:sym typeface="Roboto"/>
            </a:endParaRPr>
          </a:p>
          <a:p>
            <a:pPr algn="ctr"/>
            <a:r>
              <a:rPr lang="en" sz="1600" dirty="0">
                <a:latin typeface="Roboto"/>
                <a:ea typeface="Roboto"/>
                <a:cs typeface="Roboto"/>
                <a:sym typeface="Roboto"/>
              </a:rPr>
              <a:t>0.6 TWh</a:t>
            </a:r>
            <a:r>
              <a:rPr lang="en" sz="1600" baseline="-25000" dirty="0">
                <a:latin typeface="Roboto"/>
                <a:ea typeface="Roboto"/>
                <a:cs typeface="Roboto"/>
                <a:sym typeface="Roboto"/>
              </a:rPr>
              <a:t>el</a:t>
            </a:r>
            <a:r>
              <a:rPr lang="en" sz="1600" dirty="0">
                <a:latin typeface="Roboto"/>
                <a:ea typeface="Roboto"/>
                <a:cs typeface="Roboto"/>
                <a:sym typeface="Roboto"/>
              </a:rPr>
              <a:t>/a</a:t>
            </a:r>
            <a:endParaRPr sz="1600" dirty="0"/>
          </a:p>
        </p:txBody>
      </p:sp>
      <p:sp>
        <p:nvSpPr>
          <p:cNvPr id="150" name="Google Shape;150;p18"/>
          <p:cNvSpPr/>
          <p:nvPr/>
        </p:nvSpPr>
        <p:spPr>
          <a:xfrm>
            <a:off x="5554167" y="2134067"/>
            <a:ext cx="1790000" cy="922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latin typeface="Roboto"/>
                <a:ea typeface="Roboto"/>
                <a:cs typeface="Roboto"/>
                <a:sym typeface="Roboto"/>
              </a:rPr>
              <a:t>Taastuvelektrit</a:t>
            </a:r>
            <a:endParaRPr sz="1600" dirty="0">
              <a:latin typeface="Roboto"/>
              <a:ea typeface="Roboto"/>
              <a:cs typeface="Roboto"/>
              <a:sym typeface="Roboto"/>
            </a:endParaRPr>
          </a:p>
          <a:p>
            <a:pPr algn="ctr"/>
            <a:r>
              <a:rPr lang="en" sz="1600" dirty="0">
                <a:latin typeface="Roboto"/>
                <a:ea typeface="Roboto"/>
                <a:cs typeface="Roboto"/>
                <a:sym typeface="Roboto"/>
              </a:rPr>
              <a:t>21.6 TWh</a:t>
            </a:r>
            <a:r>
              <a:rPr lang="en" sz="1600" baseline="-25000" dirty="0">
                <a:latin typeface="Roboto"/>
                <a:ea typeface="Roboto"/>
                <a:cs typeface="Roboto"/>
                <a:sym typeface="Roboto"/>
              </a:rPr>
              <a:t>el</a:t>
            </a:r>
            <a:r>
              <a:rPr lang="en" sz="1600" dirty="0">
                <a:latin typeface="Roboto"/>
                <a:ea typeface="Roboto"/>
                <a:cs typeface="Roboto"/>
                <a:sym typeface="Roboto"/>
              </a:rPr>
              <a:t>/a</a:t>
            </a:r>
            <a:endParaRPr sz="1600" dirty="0"/>
          </a:p>
        </p:txBody>
      </p:sp>
      <p:cxnSp>
        <p:nvCxnSpPr>
          <p:cNvPr id="151" name="Google Shape;151;p18"/>
          <p:cNvCxnSpPr>
            <a:stCxn id="148" idx="3"/>
          </p:cNvCxnSpPr>
          <p:nvPr/>
        </p:nvCxnSpPr>
        <p:spPr>
          <a:xfrm>
            <a:off x="3788967" y="1610867"/>
            <a:ext cx="2160000" cy="523200"/>
          </a:xfrm>
          <a:prstGeom prst="bentConnector3">
            <a:avLst>
              <a:gd name="adj1" fmla="val 100006"/>
            </a:avLst>
          </a:prstGeom>
          <a:noFill/>
          <a:ln w="19050" cap="flat" cmpd="sng">
            <a:solidFill>
              <a:schemeClr val="dk1"/>
            </a:solidFill>
            <a:prstDash val="solid"/>
            <a:round/>
            <a:headEnd type="none" w="med" len="med"/>
            <a:tailEnd type="none" w="med" len="med"/>
          </a:ln>
        </p:spPr>
      </p:cxnSp>
      <p:cxnSp>
        <p:nvCxnSpPr>
          <p:cNvPr id="152" name="Google Shape;152;p18"/>
          <p:cNvCxnSpPr>
            <a:stCxn id="149" idx="1"/>
          </p:cNvCxnSpPr>
          <p:nvPr/>
        </p:nvCxnSpPr>
        <p:spPr>
          <a:xfrm flipH="1">
            <a:off x="7314167" y="1610867"/>
            <a:ext cx="1795200" cy="721600"/>
          </a:xfrm>
          <a:prstGeom prst="bentConnector3">
            <a:avLst>
              <a:gd name="adj1" fmla="val 50000"/>
            </a:avLst>
          </a:prstGeom>
          <a:noFill/>
          <a:ln w="19050" cap="flat" cmpd="sng">
            <a:solidFill>
              <a:schemeClr val="accent6"/>
            </a:solidFill>
            <a:prstDash val="solid"/>
            <a:round/>
            <a:headEnd type="none" w="med" len="med"/>
            <a:tailEnd type="none" w="med" len="med"/>
          </a:ln>
        </p:spPr>
      </p:cxnSp>
      <p:sp>
        <p:nvSpPr>
          <p:cNvPr id="153" name="Google Shape;153;p18"/>
          <p:cNvSpPr/>
          <p:nvPr/>
        </p:nvSpPr>
        <p:spPr>
          <a:xfrm>
            <a:off x="5059446" y="3536165"/>
            <a:ext cx="2598200" cy="1061135"/>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latin typeface="Roboto"/>
                <a:ea typeface="Roboto"/>
                <a:cs typeface="Roboto"/>
                <a:sym typeface="Roboto"/>
              </a:rPr>
              <a:t>20% Elektrolüüsi</a:t>
            </a:r>
            <a:endParaRPr sz="1600" dirty="0">
              <a:latin typeface="Roboto"/>
              <a:ea typeface="Roboto"/>
              <a:cs typeface="Roboto"/>
              <a:sym typeface="Roboto"/>
            </a:endParaRPr>
          </a:p>
          <a:p>
            <a:pPr algn="ctr"/>
            <a:r>
              <a:rPr lang="en" sz="1600" dirty="0">
                <a:latin typeface="Roboto"/>
                <a:ea typeface="Roboto"/>
                <a:cs typeface="Roboto"/>
                <a:sym typeface="Roboto"/>
              </a:rPr>
              <a:t>70 % kasuteguriga</a:t>
            </a:r>
            <a:endParaRPr sz="1600" dirty="0">
              <a:latin typeface="Roboto"/>
              <a:ea typeface="Roboto"/>
              <a:cs typeface="Roboto"/>
              <a:sym typeface="Roboto"/>
            </a:endParaRPr>
          </a:p>
          <a:p>
            <a:pPr algn="ctr"/>
            <a:r>
              <a:rPr lang="en" sz="2400" b="1" dirty="0">
                <a:latin typeface="Roboto"/>
                <a:ea typeface="Roboto"/>
                <a:cs typeface="Roboto"/>
                <a:sym typeface="Roboto"/>
              </a:rPr>
              <a:t>3 TWh</a:t>
            </a:r>
            <a:r>
              <a:rPr lang="en" sz="2400" b="1" baseline="-25000" dirty="0">
                <a:latin typeface="Roboto"/>
                <a:ea typeface="Roboto"/>
                <a:cs typeface="Roboto"/>
                <a:sym typeface="Roboto"/>
              </a:rPr>
              <a:t>H2</a:t>
            </a:r>
            <a:r>
              <a:rPr lang="en" sz="2400" b="1" dirty="0">
                <a:latin typeface="Roboto"/>
                <a:ea typeface="Roboto"/>
                <a:cs typeface="Roboto"/>
                <a:sym typeface="Roboto"/>
              </a:rPr>
              <a:t>/a  </a:t>
            </a:r>
            <a:r>
              <a:rPr lang="en" sz="1067" dirty="0">
                <a:latin typeface="Roboto"/>
                <a:ea typeface="Roboto"/>
                <a:cs typeface="Roboto"/>
                <a:sym typeface="Roboto"/>
              </a:rPr>
              <a:t>90 000 t/a)</a:t>
            </a:r>
            <a:endParaRPr sz="2400" b="1" dirty="0">
              <a:latin typeface="Roboto"/>
              <a:ea typeface="Roboto"/>
              <a:cs typeface="Roboto"/>
              <a:sym typeface="Roboto"/>
            </a:endParaRPr>
          </a:p>
        </p:txBody>
      </p:sp>
      <p:pic>
        <p:nvPicPr>
          <p:cNvPr id="154" name="Google Shape;154;p18"/>
          <p:cNvPicPr preferRelativeResize="0"/>
          <p:nvPr/>
        </p:nvPicPr>
        <p:blipFill>
          <a:blip r:embed="rId4">
            <a:alphaModFix/>
          </a:blip>
          <a:stretch>
            <a:fillRect/>
          </a:stretch>
        </p:blipFill>
        <p:spPr>
          <a:xfrm>
            <a:off x="1961519" y="2878149"/>
            <a:ext cx="3623744" cy="2144035"/>
          </a:xfrm>
          <a:prstGeom prst="rect">
            <a:avLst/>
          </a:prstGeom>
          <a:noFill/>
          <a:ln>
            <a:noFill/>
          </a:ln>
        </p:spPr>
      </p:pic>
      <p:cxnSp>
        <p:nvCxnSpPr>
          <p:cNvPr id="155" name="Google Shape;155;p18"/>
          <p:cNvCxnSpPr/>
          <p:nvPr/>
        </p:nvCxnSpPr>
        <p:spPr>
          <a:xfrm>
            <a:off x="6449167" y="3056067"/>
            <a:ext cx="0" cy="423600"/>
          </a:xfrm>
          <a:prstGeom prst="straightConnector1">
            <a:avLst/>
          </a:prstGeom>
          <a:noFill/>
          <a:ln w="19050" cap="flat" cmpd="sng">
            <a:solidFill>
              <a:schemeClr val="dk1"/>
            </a:solidFill>
            <a:prstDash val="solid"/>
            <a:round/>
            <a:headEnd type="none" w="med" len="med"/>
            <a:tailEnd type="triangle" w="med" len="med"/>
          </a:ln>
        </p:spPr>
      </p:cxnSp>
      <p:sp>
        <p:nvSpPr>
          <p:cNvPr id="156" name="Google Shape;156;p18"/>
          <p:cNvSpPr/>
          <p:nvPr/>
        </p:nvSpPr>
        <p:spPr>
          <a:xfrm>
            <a:off x="10028900" y="3429000"/>
            <a:ext cx="1924000" cy="1180400"/>
          </a:xfrm>
          <a:prstGeom prst="roundRect">
            <a:avLst>
              <a:gd name="adj" fmla="val 16667"/>
            </a:avLst>
          </a:prstGeom>
          <a:noFill/>
          <a:ln w="19050"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latin typeface="Roboto"/>
                <a:ea typeface="Roboto"/>
                <a:cs typeface="Roboto"/>
                <a:sym typeface="Roboto"/>
              </a:rPr>
              <a:t>Põlevkiviõli</a:t>
            </a:r>
            <a:endParaRPr sz="1600" dirty="0">
              <a:latin typeface="Roboto"/>
              <a:ea typeface="Roboto"/>
              <a:cs typeface="Roboto"/>
              <a:sym typeface="Roboto"/>
            </a:endParaRPr>
          </a:p>
          <a:p>
            <a:pPr algn="ctr"/>
            <a:r>
              <a:rPr lang="en" sz="1600" dirty="0">
                <a:latin typeface="Roboto"/>
                <a:ea typeface="Roboto"/>
                <a:cs typeface="Roboto"/>
                <a:sym typeface="Roboto"/>
              </a:rPr>
              <a:t>rafineerimine</a:t>
            </a:r>
            <a:endParaRPr sz="1600" dirty="0">
              <a:latin typeface="Roboto"/>
              <a:ea typeface="Roboto"/>
              <a:cs typeface="Roboto"/>
              <a:sym typeface="Roboto"/>
            </a:endParaRPr>
          </a:p>
          <a:p>
            <a:pPr algn="ctr"/>
            <a:r>
              <a:rPr lang="en" sz="1600" b="1" dirty="0">
                <a:latin typeface="Roboto"/>
                <a:ea typeface="Roboto"/>
                <a:cs typeface="Roboto"/>
                <a:sym typeface="Roboto"/>
              </a:rPr>
              <a:t>1.3 TWh</a:t>
            </a:r>
            <a:r>
              <a:rPr lang="en" sz="1600" b="1" baseline="-25000" dirty="0">
                <a:latin typeface="Roboto"/>
                <a:ea typeface="Roboto"/>
                <a:cs typeface="Roboto"/>
                <a:sym typeface="Roboto"/>
              </a:rPr>
              <a:t>H2</a:t>
            </a:r>
            <a:r>
              <a:rPr lang="en" sz="1600" b="1" dirty="0">
                <a:latin typeface="Roboto"/>
                <a:ea typeface="Roboto"/>
                <a:cs typeface="Roboto"/>
                <a:sym typeface="Roboto"/>
              </a:rPr>
              <a:t>/a</a:t>
            </a:r>
            <a:endParaRPr sz="1600" b="1" dirty="0">
              <a:latin typeface="Roboto"/>
              <a:ea typeface="Roboto"/>
              <a:cs typeface="Roboto"/>
              <a:sym typeface="Roboto"/>
            </a:endParaRPr>
          </a:p>
          <a:p>
            <a:pPr algn="ctr"/>
            <a:r>
              <a:rPr lang="en" sz="1067" dirty="0">
                <a:latin typeface="Roboto"/>
                <a:ea typeface="Roboto"/>
                <a:cs typeface="Roboto"/>
                <a:sym typeface="Roboto"/>
              </a:rPr>
              <a:t>48 000 t/a</a:t>
            </a:r>
            <a:endParaRPr sz="1600" dirty="0">
              <a:latin typeface="Roboto"/>
              <a:ea typeface="Roboto"/>
              <a:cs typeface="Roboto"/>
              <a:sym typeface="Roboto"/>
            </a:endParaRPr>
          </a:p>
        </p:txBody>
      </p:sp>
      <p:cxnSp>
        <p:nvCxnSpPr>
          <p:cNvPr id="157" name="Google Shape;157;p18"/>
          <p:cNvCxnSpPr>
            <a:endCxn id="156" idx="1"/>
          </p:cNvCxnSpPr>
          <p:nvPr/>
        </p:nvCxnSpPr>
        <p:spPr>
          <a:xfrm>
            <a:off x="7639700" y="3665600"/>
            <a:ext cx="2389200" cy="353600"/>
          </a:xfrm>
          <a:prstGeom prst="bentConnector3">
            <a:avLst>
              <a:gd name="adj1" fmla="val 50000"/>
            </a:avLst>
          </a:prstGeom>
          <a:noFill/>
          <a:ln w="19050" cap="flat" cmpd="sng">
            <a:solidFill>
              <a:schemeClr val="dk1"/>
            </a:solidFill>
            <a:prstDash val="solid"/>
            <a:round/>
            <a:headEnd type="none" w="med" len="med"/>
            <a:tailEnd type="none" w="med" len="med"/>
          </a:ln>
        </p:spPr>
      </p:cxnSp>
      <p:pic>
        <p:nvPicPr>
          <p:cNvPr id="158" name="Google Shape;158;p18"/>
          <p:cNvPicPr preferRelativeResize="0"/>
          <p:nvPr/>
        </p:nvPicPr>
        <p:blipFill rotWithShape="1">
          <a:blip r:embed="rId5">
            <a:alphaModFix/>
          </a:blip>
          <a:srcRect/>
          <a:stretch/>
        </p:blipFill>
        <p:spPr>
          <a:xfrm>
            <a:off x="29409" y="3103372"/>
            <a:ext cx="2975600" cy="1693600"/>
          </a:xfrm>
          <a:prstGeom prst="rect">
            <a:avLst/>
          </a:prstGeom>
          <a:noFill/>
          <a:ln>
            <a:noFill/>
          </a:ln>
        </p:spPr>
      </p:pic>
      <p:cxnSp>
        <p:nvCxnSpPr>
          <p:cNvPr id="159" name="Google Shape;159;p18"/>
          <p:cNvCxnSpPr>
            <a:cxnSpLocks/>
          </p:cNvCxnSpPr>
          <p:nvPr/>
        </p:nvCxnSpPr>
        <p:spPr>
          <a:xfrm rot="10800000" flipV="1">
            <a:off x="4339668" y="4567789"/>
            <a:ext cx="792467" cy="687529"/>
          </a:xfrm>
          <a:prstGeom prst="bentConnector3">
            <a:avLst>
              <a:gd name="adj1" fmla="val 50000"/>
            </a:avLst>
          </a:prstGeom>
          <a:noFill/>
          <a:ln w="19050" cap="flat" cmpd="sng">
            <a:solidFill>
              <a:schemeClr val="dk1"/>
            </a:solidFill>
            <a:prstDash val="solid"/>
            <a:round/>
            <a:headEnd type="none" w="med" len="med"/>
            <a:tailEnd type="none" w="med" len="med"/>
          </a:ln>
        </p:spPr>
      </p:cxnSp>
      <p:cxnSp>
        <p:nvCxnSpPr>
          <p:cNvPr id="161" name="Google Shape;161;p18"/>
          <p:cNvCxnSpPr>
            <a:cxnSpLocks/>
            <a:stCxn id="153" idx="3"/>
            <a:endCxn id="162" idx="0"/>
          </p:cNvCxnSpPr>
          <p:nvPr/>
        </p:nvCxnSpPr>
        <p:spPr>
          <a:xfrm>
            <a:off x="7657646" y="4066733"/>
            <a:ext cx="726495" cy="787091"/>
          </a:xfrm>
          <a:prstGeom prst="bentConnector2">
            <a:avLst/>
          </a:prstGeom>
          <a:noFill/>
          <a:ln w="19050" cap="flat" cmpd="sng">
            <a:solidFill>
              <a:schemeClr val="dk1"/>
            </a:solidFill>
            <a:prstDash val="solid"/>
            <a:round/>
            <a:headEnd type="none" w="med" len="med"/>
            <a:tailEnd type="none" w="med" len="med"/>
          </a:ln>
        </p:spPr>
      </p:cxnSp>
      <p:sp>
        <p:nvSpPr>
          <p:cNvPr id="163" name="Google Shape;163;p18"/>
          <p:cNvSpPr txBox="1">
            <a:spLocks noGrp="1"/>
          </p:cNvSpPr>
          <p:nvPr>
            <p:ph type="sldNum" idx="12"/>
          </p:nvPr>
        </p:nvSpPr>
        <p:spPr>
          <a:xfrm>
            <a:off x="11364721" y="6260831"/>
            <a:ext cx="731600" cy="524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15</a:t>
            </a:fld>
            <a:endParaRPr/>
          </a:p>
        </p:txBody>
      </p:sp>
      <p:sp>
        <p:nvSpPr>
          <p:cNvPr id="164" name="Google Shape;164;p18"/>
          <p:cNvSpPr txBox="1"/>
          <p:nvPr/>
        </p:nvSpPr>
        <p:spPr>
          <a:xfrm>
            <a:off x="154320" y="6357768"/>
            <a:ext cx="3863200" cy="423200"/>
          </a:xfrm>
          <a:prstGeom prst="rect">
            <a:avLst/>
          </a:prstGeom>
          <a:noFill/>
          <a:ln>
            <a:noFill/>
          </a:ln>
        </p:spPr>
        <p:txBody>
          <a:bodyPr spcFirstLastPara="1" wrap="square" lIns="121900" tIns="121900" rIns="121900" bIns="121900" anchor="t" anchorCtr="0">
            <a:noAutofit/>
          </a:bodyPr>
          <a:lstStyle/>
          <a:p>
            <a:pPr algn="ctr"/>
            <a:r>
              <a:rPr lang="en" sz="1333" baseline="30000" dirty="0">
                <a:solidFill>
                  <a:srgbClr val="0070C0"/>
                </a:solidFill>
              </a:rPr>
              <a:t>(1)</a:t>
            </a:r>
            <a:r>
              <a:rPr lang="en" sz="1333" dirty="0">
                <a:solidFill>
                  <a:srgbClr val="0070C0"/>
                </a:solidFill>
              </a:rPr>
              <a:t>CF - “Capacity Factor” eesti k. Kasutustegur</a:t>
            </a:r>
            <a:endParaRPr sz="1333" dirty="0">
              <a:solidFill>
                <a:srgbClr val="0070C0"/>
              </a:solidFill>
            </a:endParaRPr>
          </a:p>
        </p:txBody>
      </p:sp>
      <p:sp>
        <p:nvSpPr>
          <p:cNvPr id="165" name="Google Shape;165;p18"/>
          <p:cNvSpPr/>
          <p:nvPr/>
        </p:nvSpPr>
        <p:spPr>
          <a:xfrm>
            <a:off x="7890966" y="2701467"/>
            <a:ext cx="2272205" cy="6320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dirty="0">
                <a:latin typeface="Roboto"/>
                <a:ea typeface="Roboto"/>
                <a:cs typeface="Roboto"/>
                <a:sym typeface="Roboto"/>
              </a:rPr>
              <a:t>80% Elektriturule</a:t>
            </a:r>
            <a:endParaRPr sz="1600" dirty="0">
              <a:latin typeface="Roboto"/>
              <a:ea typeface="Roboto"/>
              <a:cs typeface="Roboto"/>
              <a:sym typeface="Roboto"/>
            </a:endParaRPr>
          </a:p>
          <a:p>
            <a:pPr algn="ctr"/>
            <a:r>
              <a:rPr lang="en" sz="1600" dirty="0">
                <a:latin typeface="Roboto"/>
                <a:ea typeface="Roboto"/>
                <a:cs typeface="Roboto"/>
                <a:sym typeface="Roboto"/>
              </a:rPr>
              <a:t>17 TWh</a:t>
            </a:r>
            <a:r>
              <a:rPr lang="en" sz="1600" baseline="-25000" dirty="0">
                <a:latin typeface="Roboto"/>
                <a:ea typeface="Roboto"/>
                <a:cs typeface="Roboto"/>
                <a:sym typeface="Roboto"/>
              </a:rPr>
              <a:t>el</a:t>
            </a:r>
            <a:r>
              <a:rPr lang="en" sz="1600" dirty="0">
                <a:latin typeface="Roboto"/>
                <a:ea typeface="Roboto"/>
                <a:cs typeface="Roboto"/>
                <a:sym typeface="Roboto"/>
              </a:rPr>
              <a:t>/a</a:t>
            </a:r>
            <a:endParaRPr sz="1600" dirty="0">
              <a:latin typeface="Roboto"/>
              <a:ea typeface="Roboto"/>
              <a:cs typeface="Roboto"/>
              <a:sym typeface="Roboto"/>
            </a:endParaRPr>
          </a:p>
        </p:txBody>
      </p:sp>
      <p:cxnSp>
        <p:nvCxnSpPr>
          <p:cNvPr id="166" name="Google Shape;166;p18"/>
          <p:cNvCxnSpPr>
            <a:cxnSpLocks/>
            <a:stCxn id="150" idx="3"/>
            <a:endCxn id="165" idx="1"/>
          </p:cNvCxnSpPr>
          <p:nvPr/>
        </p:nvCxnSpPr>
        <p:spPr>
          <a:xfrm>
            <a:off x="7344167" y="2595067"/>
            <a:ext cx="546799" cy="422400"/>
          </a:xfrm>
          <a:prstGeom prst="straightConnector1">
            <a:avLst/>
          </a:prstGeom>
          <a:noFill/>
          <a:ln w="19050" cap="flat" cmpd="sng">
            <a:solidFill>
              <a:schemeClr val="dk1"/>
            </a:solidFill>
            <a:prstDash val="solid"/>
            <a:round/>
            <a:headEnd type="none" w="med" len="med"/>
            <a:tailEnd type="triangle" w="med" len="med"/>
          </a:ln>
        </p:spPr>
      </p:cxnSp>
      <p:sp>
        <p:nvSpPr>
          <p:cNvPr id="167" name="Google Shape;167;p18"/>
          <p:cNvSpPr/>
          <p:nvPr/>
        </p:nvSpPr>
        <p:spPr>
          <a:xfrm>
            <a:off x="7949367" y="961467"/>
            <a:ext cx="962000" cy="423200"/>
          </a:xfrm>
          <a:prstGeom prst="roundRect">
            <a:avLst>
              <a:gd name="adj" fmla="val 16667"/>
            </a:avLst>
          </a:prstGeom>
          <a:solidFill>
            <a:srgbClr val="CFE2F3"/>
          </a:solidFill>
          <a:ln w="19050" cap="flat" cmpd="sng">
            <a:solidFill>
              <a:schemeClr val="dk1"/>
            </a:solidFill>
            <a:prstDash val="solid"/>
            <a:round/>
            <a:headEnd type="none" w="sm" len="sm"/>
            <a:tailEnd type="none" w="sm" len="sm"/>
          </a:ln>
          <a:effectLst>
            <a:outerShdw blurRad="57150" dist="19050" dir="5400000" algn="bl" rotWithShape="0">
              <a:srgbClr val="000000">
                <a:alpha val="47000"/>
              </a:srgbClr>
            </a:outerShdw>
          </a:effectLst>
        </p:spPr>
        <p:txBody>
          <a:bodyPr spcFirstLastPara="1" wrap="square" lIns="121900" tIns="121900" rIns="121900" bIns="121900" anchor="ctr" anchorCtr="0">
            <a:noAutofit/>
          </a:bodyPr>
          <a:lstStyle/>
          <a:p>
            <a:pPr algn="ctr"/>
            <a:r>
              <a:rPr lang="en" sz="800" dirty="0">
                <a:latin typeface="Roboto"/>
                <a:ea typeface="Roboto"/>
                <a:cs typeface="Roboto"/>
                <a:sym typeface="Roboto"/>
              </a:rPr>
              <a:t>Hüdro</a:t>
            </a:r>
            <a:endParaRPr sz="800" dirty="0">
              <a:latin typeface="Roboto"/>
              <a:ea typeface="Roboto"/>
              <a:cs typeface="Roboto"/>
              <a:sym typeface="Roboto"/>
            </a:endParaRPr>
          </a:p>
          <a:p>
            <a:pPr algn="ctr"/>
            <a:r>
              <a:rPr lang="en" sz="800" dirty="0">
                <a:latin typeface="Roboto"/>
                <a:ea typeface="Roboto"/>
                <a:cs typeface="Roboto"/>
                <a:sym typeface="Roboto"/>
              </a:rPr>
              <a:t>0.036 TWh/a</a:t>
            </a:r>
            <a:endParaRPr sz="800" dirty="0">
              <a:latin typeface="Roboto"/>
              <a:ea typeface="Roboto"/>
              <a:cs typeface="Roboto"/>
              <a:sym typeface="Roboto"/>
            </a:endParaRPr>
          </a:p>
        </p:txBody>
      </p:sp>
      <p:sp>
        <p:nvSpPr>
          <p:cNvPr id="162" name="Google Shape;162;p18"/>
          <p:cNvSpPr/>
          <p:nvPr/>
        </p:nvSpPr>
        <p:spPr>
          <a:xfrm>
            <a:off x="5081414" y="4853824"/>
            <a:ext cx="6605454" cy="1858000"/>
          </a:xfrm>
          <a:prstGeom prst="roundRect">
            <a:avLst>
              <a:gd name="adj" fmla="val 16667"/>
            </a:avLst>
          </a:prstGeom>
          <a:noFill/>
          <a:ln w="19050" cap="flat" cmpd="sng">
            <a:solidFill>
              <a:srgbClr val="7F6000"/>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dirty="0">
                <a:latin typeface="Roboto"/>
                <a:ea typeface="Roboto"/>
                <a:cs typeface="Roboto"/>
                <a:sym typeface="Roboto"/>
              </a:rPr>
              <a:t>Transpordikütus</a:t>
            </a:r>
            <a:endParaRPr sz="1600" b="1" dirty="0">
              <a:latin typeface="Roboto"/>
              <a:ea typeface="Roboto"/>
              <a:cs typeface="Roboto"/>
              <a:sym typeface="Roboto"/>
            </a:endParaRPr>
          </a:p>
          <a:p>
            <a:r>
              <a:rPr lang="en" sz="1600" dirty="0">
                <a:latin typeface="Roboto"/>
                <a:ea typeface="Roboto"/>
                <a:cs typeface="Roboto"/>
                <a:sym typeface="Roboto"/>
              </a:rPr>
              <a:t>1 buss tarbib aastas 300 MWh (9 tonni) vesinikku</a:t>
            </a:r>
            <a:endParaRPr sz="1600" dirty="0">
              <a:latin typeface="Roboto"/>
              <a:ea typeface="Roboto"/>
              <a:cs typeface="Roboto"/>
              <a:sym typeface="Roboto"/>
            </a:endParaRPr>
          </a:p>
          <a:p>
            <a:r>
              <a:rPr lang="en" sz="1600" dirty="0">
                <a:latin typeface="Roboto"/>
                <a:ea typeface="Roboto"/>
                <a:cs typeface="Roboto"/>
                <a:sym typeface="Roboto"/>
              </a:rPr>
              <a:t>1 sõiduato tarbib aastas 5 MWh (150 kg) vesinikku</a:t>
            </a:r>
            <a:endParaRPr sz="1600" dirty="0">
              <a:latin typeface="Roboto"/>
              <a:ea typeface="Roboto"/>
              <a:cs typeface="Roboto"/>
              <a:sym typeface="Roboto"/>
            </a:endParaRPr>
          </a:p>
          <a:p>
            <a:r>
              <a:rPr lang="en" sz="1600" dirty="0">
                <a:latin typeface="Roboto"/>
                <a:ea typeface="Roboto"/>
                <a:cs typeface="Roboto"/>
                <a:sym typeface="Roboto"/>
              </a:rPr>
              <a:t>1 reisirong tarbib aastas 3900 MWh (117 tonni) vesinikku</a:t>
            </a:r>
            <a:endParaRPr sz="1600" dirty="0">
              <a:latin typeface="Roboto"/>
              <a:ea typeface="Roboto"/>
              <a:cs typeface="Roboto"/>
              <a:sym typeface="Roboto"/>
            </a:endParaRPr>
          </a:p>
          <a:p>
            <a:r>
              <a:rPr lang="en" sz="1600" dirty="0">
                <a:latin typeface="Roboto"/>
                <a:ea typeface="Roboto"/>
                <a:cs typeface="Roboto"/>
                <a:sym typeface="Roboto"/>
              </a:rPr>
              <a:t>500 bussi + 100 000 autot + 18 Elroni rongi = </a:t>
            </a:r>
            <a:r>
              <a:rPr lang="en" sz="1600" b="1" dirty="0">
                <a:latin typeface="Roboto"/>
                <a:ea typeface="Roboto"/>
                <a:cs typeface="Roboto"/>
                <a:sym typeface="Roboto"/>
              </a:rPr>
              <a:t>0.7 TWh </a:t>
            </a:r>
            <a:r>
              <a:rPr lang="en" sz="1067" dirty="0">
                <a:latin typeface="Roboto"/>
                <a:ea typeface="Roboto"/>
                <a:cs typeface="Roboto"/>
                <a:sym typeface="Roboto"/>
              </a:rPr>
              <a:t>(22 000 t</a:t>
            </a:r>
            <a:r>
              <a:rPr lang="en" sz="1067" baseline="-25000" dirty="0">
                <a:latin typeface="Roboto"/>
                <a:ea typeface="Roboto"/>
                <a:cs typeface="Roboto"/>
                <a:sym typeface="Roboto"/>
              </a:rPr>
              <a:t>H2</a:t>
            </a:r>
            <a:r>
              <a:rPr lang="en" sz="1067" dirty="0">
                <a:latin typeface="Roboto"/>
                <a:ea typeface="Roboto"/>
                <a:cs typeface="Roboto"/>
                <a:sym typeface="Roboto"/>
              </a:rPr>
              <a:t>/a)</a:t>
            </a:r>
            <a:endParaRPr sz="1067" dirty="0">
              <a:latin typeface="Roboto"/>
              <a:ea typeface="Roboto"/>
              <a:cs typeface="Roboto"/>
              <a:sym typeface="Roboto"/>
            </a:endParaRPr>
          </a:p>
          <a:p>
            <a:r>
              <a:rPr lang="en" sz="1600" dirty="0">
                <a:latin typeface="Roboto"/>
                <a:ea typeface="Roboto"/>
                <a:cs typeface="Roboto"/>
                <a:sym typeface="Roboto"/>
              </a:rPr>
              <a:t>+ kaubarongid etc.</a:t>
            </a:r>
            <a:endParaRPr sz="1600" dirty="0">
              <a:latin typeface="Roboto"/>
              <a:ea typeface="Roboto"/>
              <a:cs typeface="Roboto"/>
              <a:sym typeface="Roboto"/>
            </a:endParaRPr>
          </a:p>
        </p:txBody>
      </p:sp>
      <p:sp>
        <p:nvSpPr>
          <p:cNvPr id="160" name="Google Shape;160;p18"/>
          <p:cNvSpPr/>
          <p:nvPr/>
        </p:nvSpPr>
        <p:spPr>
          <a:xfrm>
            <a:off x="204467" y="5022184"/>
            <a:ext cx="4135200" cy="1134400"/>
          </a:xfrm>
          <a:prstGeom prst="roundRect">
            <a:avLst>
              <a:gd name="adj" fmla="val 16667"/>
            </a:avLst>
          </a:prstGeom>
          <a:noFill/>
          <a:ln w="19050"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r>
              <a:rPr lang="en" sz="1600" b="1" dirty="0">
                <a:latin typeface="Roboto"/>
                <a:ea typeface="Roboto"/>
                <a:cs typeface="Roboto"/>
                <a:sym typeface="Roboto"/>
              </a:rPr>
              <a:t>Pelletieksport 1 miljon t/a</a:t>
            </a:r>
            <a:endParaRPr sz="1600" b="1" dirty="0">
              <a:latin typeface="Roboto"/>
              <a:ea typeface="Roboto"/>
              <a:cs typeface="Roboto"/>
              <a:sym typeface="Roboto"/>
            </a:endParaRPr>
          </a:p>
          <a:p>
            <a:pPr algn="ctr"/>
            <a:r>
              <a:rPr lang="en" sz="1600" b="1" dirty="0">
                <a:latin typeface="Roboto"/>
                <a:ea typeface="Roboto"/>
                <a:cs typeface="Roboto"/>
                <a:sym typeface="Roboto"/>
              </a:rPr>
              <a:t>alternatiiv 700 000 tonni pürolüüsiõli</a:t>
            </a:r>
            <a:endParaRPr sz="1600" b="1" dirty="0">
              <a:latin typeface="Roboto"/>
              <a:ea typeface="Roboto"/>
              <a:cs typeface="Roboto"/>
              <a:sym typeface="Roboto"/>
            </a:endParaRPr>
          </a:p>
          <a:p>
            <a:pPr algn="ctr"/>
            <a:r>
              <a:rPr lang="en" sz="1600" dirty="0">
                <a:latin typeface="Roboto"/>
                <a:ea typeface="Roboto"/>
                <a:cs typeface="Roboto"/>
                <a:sym typeface="Roboto"/>
              </a:rPr>
              <a:t>Väärindada 2G transpordikütuseks</a:t>
            </a:r>
            <a:endParaRPr sz="1600" dirty="0">
              <a:latin typeface="Roboto"/>
              <a:ea typeface="Roboto"/>
              <a:cs typeface="Roboto"/>
              <a:sym typeface="Roboto"/>
            </a:endParaRPr>
          </a:p>
          <a:p>
            <a:pPr algn="ctr"/>
            <a:r>
              <a:rPr lang="en" sz="1600" dirty="0">
                <a:latin typeface="Roboto"/>
                <a:ea typeface="Roboto"/>
                <a:cs typeface="Roboto"/>
                <a:sym typeface="Roboto"/>
              </a:rPr>
              <a:t>Vesinikuvajadus </a:t>
            </a:r>
            <a:r>
              <a:rPr lang="en" sz="1600" b="1" dirty="0">
                <a:latin typeface="Roboto"/>
                <a:ea typeface="Roboto"/>
                <a:cs typeface="Roboto"/>
                <a:sym typeface="Roboto"/>
              </a:rPr>
              <a:t>1.2 TWh</a:t>
            </a:r>
            <a:r>
              <a:rPr lang="en" sz="1600" b="1" baseline="-25000" dirty="0">
                <a:latin typeface="Roboto"/>
                <a:ea typeface="Roboto"/>
                <a:cs typeface="Roboto"/>
                <a:sym typeface="Roboto"/>
              </a:rPr>
              <a:t>H2</a:t>
            </a:r>
            <a:r>
              <a:rPr lang="en" sz="1600" dirty="0">
                <a:latin typeface="Roboto"/>
                <a:ea typeface="Roboto"/>
                <a:cs typeface="Roboto"/>
                <a:sym typeface="Roboto"/>
              </a:rPr>
              <a:t> </a:t>
            </a:r>
            <a:r>
              <a:rPr lang="en" sz="1067" dirty="0">
                <a:latin typeface="Roboto"/>
                <a:ea typeface="Roboto"/>
                <a:cs typeface="Roboto"/>
                <a:sym typeface="Roboto"/>
              </a:rPr>
              <a:t>35 000 t</a:t>
            </a:r>
            <a:r>
              <a:rPr lang="en" sz="1067" baseline="-25000" dirty="0">
                <a:latin typeface="Roboto"/>
                <a:ea typeface="Roboto"/>
                <a:cs typeface="Roboto"/>
                <a:sym typeface="Roboto"/>
              </a:rPr>
              <a:t>H2</a:t>
            </a:r>
            <a:r>
              <a:rPr lang="en" sz="1067" dirty="0">
                <a:latin typeface="Roboto"/>
                <a:ea typeface="Roboto"/>
                <a:cs typeface="Roboto"/>
                <a:sym typeface="Roboto"/>
              </a:rPr>
              <a:t>/a</a:t>
            </a:r>
            <a:endParaRPr sz="1067" dirty="0">
              <a:latin typeface="Roboto"/>
              <a:ea typeface="Roboto"/>
              <a:cs typeface="Roboto"/>
              <a:sym typeface="Roboto"/>
            </a:endParaRPr>
          </a:p>
        </p:txBody>
      </p:sp>
      <p:sp>
        <p:nvSpPr>
          <p:cNvPr id="168" name="Google Shape;168;p18"/>
          <p:cNvSpPr/>
          <p:nvPr/>
        </p:nvSpPr>
        <p:spPr>
          <a:xfrm>
            <a:off x="6334867" y="913467"/>
            <a:ext cx="1380400" cy="632000"/>
          </a:xfrm>
          <a:prstGeom prst="roundRect">
            <a:avLst>
              <a:gd name="adj" fmla="val 16667"/>
            </a:avLst>
          </a:prstGeom>
          <a:solidFill>
            <a:srgbClr val="B6D7A8"/>
          </a:solidFill>
          <a:ln w="19050" cap="flat" cmpd="sng">
            <a:solidFill>
              <a:srgbClr val="6AA84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a:r>
              <a:rPr lang="en" sz="1600" dirty="0">
                <a:latin typeface="Roboto"/>
                <a:ea typeface="Roboto"/>
                <a:cs typeface="Roboto"/>
                <a:sym typeface="Roboto"/>
              </a:rPr>
              <a:t>Biomass</a:t>
            </a:r>
            <a:endParaRPr sz="1600" dirty="0">
              <a:latin typeface="Roboto"/>
              <a:ea typeface="Roboto"/>
              <a:cs typeface="Roboto"/>
              <a:sym typeface="Roboto"/>
            </a:endParaRPr>
          </a:p>
          <a:p>
            <a:pPr algn="ctr"/>
            <a:r>
              <a:rPr lang="en" sz="1600" dirty="0">
                <a:latin typeface="Roboto"/>
                <a:ea typeface="Roboto"/>
                <a:cs typeface="Roboto"/>
                <a:sym typeface="Roboto"/>
              </a:rPr>
              <a:t>12 TWh</a:t>
            </a:r>
            <a:r>
              <a:rPr lang="en" sz="1600" baseline="-25000" dirty="0">
                <a:latin typeface="Roboto"/>
                <a:ea typeface="Roboto"/>
                <a:cs typeface="Roboto"/>
                <a:sym typeface="Roboto"/>
              </a:rPr>
              <a:t>fuel</a:t>
            </a:r>
            <a:endParaRPr sz="1600" baseline="-25000" dirty="0">
              <a:latin typeface="Roboto"/>
              <a:ea typeface="Roboto"/>
              <a:cs typeface="Roboto"/>
              <a:sym typeface="Roboto"/>
            </a:endParaRPr>
          </a:p>
        </p:txBody>
      </p:sp>
      <p:sp>
        <p:nvSpPr>
          <p:cNvPr id="169" name="Google Shape;169;p18"/>
          <p:cNvSpPr txBox="1"/>
          <p:nvPr/>
        </p:nvSpPr>
        <p:spPr>
          <a:xfrm>
            <a:off x="3915467" y="1111133"/>
            <a:ext cx="2259600" cy="423600"/>
          </a:xfrm>
          <a:prstGeom prst="rect">
            <a:avLst/>
          </a:prstGeom>
          <a:noFill/>
          <a:ln>
            <a:noFill/>
          </a:ln>
        </p:spPr>
        <p:txBody>
          <a:bodyPr spcFirstLastPara="1" wrap="square" lIns="121900" tIns="121900" rIns="121900" bIns="121900" anchor="t" anchorCtr="0">
            <a:noAutofit/>
          </a:bodyPr>
          <a:lstStyle/>
          <a:p>
            <a:r>
              <a:rPr lang="en" sz="800" dirty="0">
                <a:latin typeface="Roboto"/>
                <a:ea typeface="Roboto"/>
                <a:cs typeface="Roboto"/>
                <a:sym typeface="Roboto"/>
              </a:rPr>
              <a:t>Tuult on Eestis 35 korda rohkem kui päikest</a:t>
            </a:r>
            <a:endParaRPr sz="800" dirty="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6;p18">
            <a:extLst>
              <a:ext uri="{FF2B5EF4-FFF2-40B4-BE49-F238E27FC236}">
                <a16:creationId xmlns:a16="http://schemas.microsoft.com/office/drawing/2014/main" id="{7F54F780-ED35-489D-BD69-28C282DAD316}"/>
              </a:ext>
            </a:extLst>
          </p:cNvPr>
          <p:cNvSpPr txBox="1">
            <a:spLocks/>
          </p:cNvSpPr>
          <p:nvPr/>
        </p:nvSpPr>
        <p:spPr>
          <a:xfrm>
            <a:off x="131000" y="153775"/>
            <a:ext cx="11768800" cy="803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t-EE" dirty="0">
                <a:solidFill>
                  <a:srgbClr val="0070C0"/>
                </a:solidFill>
              </a:rPr>
              <a:t>Vesiniku tootmise alternatiivne võimalus</a:t>
            </a:r>
          </a:p>
        </p:txBody>
      </p:sp>
      <p:pic>
        <p:nvPicPr>
          <p:cNvPr id="5" name="Pilt 4">
            <a:extLst>
              <a:ext uri="{FF2B5EF4-FFF2-40B4-BE49-F238E27FC236}">
                <a16:creationId xmlns:a16="http://schemas.microsoft.com/office/drawing/2014/main" id="{90E0AD99-9CC4-437B-B5BA-326962714B15}"/>
              </a:ext>
            </a:extLst>
          </p:cNvPr>
          <p:cNvPicPr>
            <a:picLocks noChangeAspect="1"/>
          </p:cNvPicPr>
          <p:nvPr/>
        </p:nvPicPr>
        <p:blipFill>
          <a:blip r:embed="rId2"/>
          <a:stretch>
            <a:fillRect/>
          </a:stretch>
        </p:blipFill>
        <p:spPr>
          <a:xfrm>
            <a:off x="0" y="3235735"/>
            <a:ext cx="5674936" cy="3615801"/>
          </a:xfrm>
          <a:prstGeom prst="rect">
            <a:avLst/>
          </a:prstGeom>
        </p:spPr>
      </p:pic>
      <p:sp>
        <p:nvSpPr>
          <p:cNvPr id="6" name="TextBox 5">
            <a:extLst>
              <a:ext uri="{FF2B5EF4-FFF2-40B4-BE49-F238E27FC236}">
                <a16:creationId xmlns:a16="http://schemas.microsoft.com/office/drawing/2014/main" id="{6F12A49E-DA3B-4E99-9CE4-61D64C26B90A}"/>
              </a:ext>
            </a:extLst>
          </p:cNvPr>
          <p:cNvSpPr txBox="1"/>
          <p:nvPr/>
        </p:nvSpPr>
        <p:spPr>
          <a:xfrm>
            <a:off x="6517066" y="5361419"/>
            <a:ext cx="4260915" cy="1015663"/>
          </a:xfrm>
          <a:prstGeom prst="rect">
            <a:avLst/>
          </a:prstGeom>
          <a:noFill/>
        </p:spPr>
        <p:txBody>
          <a:bodyPr wrap="square" rtlCol="0">
            <a:spAutoFit/>
          </a:bodyPr>
          <a:lstStyle/>
          <a:p>
            <a:r>
              <a:rPr lang="et-EE" sz="2000" dirty="0"/>
              <a:t>Kui Eesti rajaks sulasoolatuumajaama,</a:t>
            </a:r>
          </a:p>
          <a:p>
            <a:r>
              <a:rPr lang="et-EE" sz="2000" dirty="0"/>
              <a:t>siis lendaksime </a:t>
            </a:r>
            <a:r>
              <a:rPr lang="et-EE" sz="2000" dirty="0" err="1"/>
              <a:t>kesktemperatuurse</a:t>
            </a:r>
            <a:endParaRPr lang="et-EE" sz="2000" dirty="0"/>
          </a:p>
          <a:p>
            <a:r>
              <a:rPr lang="et-EE" sz="2000" dirty="0"/>
              <a:t>keemiatööstuse tippu!</a:t>
            </a:r>
          </a:p>
        </p:txBody>
      </p:sp>
      <p:pic>
        <p:nvPicPr>
          <p:cNvPr id="7" name="Pilt 6">
            <a:extLst>
              <a:ext uri="{FF2B5EF4-FFF2-40B4-BE49-F238E27FC236}">
                <a16:creationId xmlns:a16="http://schemas.microsoft.com/office/drawing/2014/main" id="{56EF0786-50EF-45A9-A7DB-4E4B084B1D49}"/>
              </a:ext>
            </a:extLst>
          </p:cNvPr>
          <p:cNvPicPr>
            <a:picLocks noChangeAspect="1"/>
          </p:cNvPicPr>
          <p:nvPr/>
        </p:nvPicPr>
        <p:blipFill>
          <a:blip r:embed="rId3"/>
          <a:stretch>
            <a:fillRect/>
          </a:stretch>
        </p:blipFill>
        <p:spPr>
          <a:xfrm>
            <a:off x="7174345" y="1015709"/>
            <a:ext cx="5017655" cy="4018203"/>
          </a:xfrm>
          <a:prstGeom prst="rect">
            <a:avLst/>
          </a:prstGeom>
        </p:spPr>
      </p:pic>
      <p:sp>
        <p:nvSpPr>
          <p:cNvPr id="4" name="Ristkülik 3">
            <a:extLst>
              <a:ext uri="{FF2B5EF4-FFF2-40B4-BE49-F238E27FC236}">
                <a16:creationId xmlns:a16="http://schemas.microsoft.com/office/drawing/2014/main" id="{B5B8A025-212B-46DA-8EDE-30F670DBCED0}"/>
              </a:ext>
            </a:extLst>
          </p:cNvPr>
          <p:cNvSpPr/>
          <p:nvPr/>
        </p:nvSpPr>
        <p:spPr>
          <a:xfrm>
            <a:off x="131000" y="1163150"/>
            <a:ext cx="11252463" cy="1754326"/>
          </a:xfrm>
          <a:prstGeom prst="rect">
            <a:avLst/>
          </a:prstGeom>
        </p:spPr>
        <p:txBody>
          <a:bodyPr wrap="square">
            <a:spAutoFit/>
          </a:bodyPr>
          <a:lstStyle/>
          <a:p>
            <a:pPr marL="285750" indent="-285750">
              <a:buFont typeface="Arial" panose="020B0604020202020204" pitchFamily="34" charset="0"/>
              <a:buChar char="•"/>
            </a:pPr>
            <a:r>
              <a:rPr lang="et-EE" sz="2400" dirty="0"/>
              <a:t>Maagaas või </a:t>
            </a:r>
            <a:r>
              <a:rPr lang="et-EE" sz="2400" dirty="0" err="1"/>
              <a:t>biogaas</a:t>
            </a:r>
            <a:r>
              <a:rPr lang="et-EE" sz="2400" dirty="0"/>
              <a:t> </a:t>
            </a:r>
            <a:r>
              <a:rPr lang="et-EE" dirty="0"/>
              <a:t>—&gt; </a:t>
            </a:r>
            <a:r>
              <a:rPr lang="et-EE" dirty="0" err="1"/>
              <a:t>reformer</a:t>
            </a:r>
            <a:r>
              <a:rPr lang="et-EE" dirty="0"/>
              <a:t> —&gt; H2</a:t>
            </a:r>
          </a:p>
          <a:p>
            <a:pPr marL="285750" indent="-285750">
              <a:buFont typeface="Arial" panose="020B0604020202020204" pitchFamily="34" charset="0"/>
              <a:buChar char="•"/>
            </a:pPr>
            <a:r>
              <a:rPr lang="et-EE" sz="2400" dirty="0"/>
              <a:t>Elektrolüüs: </a:t>
            </a:r>
            <a:r>
              <a:rPr lang="et-EE" dirty="0"/>
              <a:t>• Otsene • Ioonmembraan, </a:t>
            </a:r>
            <a:r>
              <a:rPr lang="et-EE" dirty="0" err="1"/>
              <a:t>pöördkütuseelement</a:t>
            </a:r>
            <a:r>
              <a:rPr lang="et-EE" dirty="0"/>
              <a:t> </a:t>
            </a:r>
          </a:p>
          <a:p>
            <a:pPr marL="285750" indent="-285750">
              <a:buFont typeface="Arial" panose="020B0604020202020204" pitchFamily="34" charset="0"/>
              <a:buChar char="•"/>
            </a:pPr>
            <a:r>
              <a:rPr lang="et-EE" sz="2400" b="1" dirty="0" err="1">
                <a:solidFill>
                  <a:srgbClr val="00B050"/>
                </a:solidFill>
              </a:rPr>
              <a:t>Termokeemiline</a:t>
            </a:r>
            <a:r>
              <a:rPr lang="et-EE" sz="2400" b="1" dirty="0">
                <a:solidFill>
                  <a:srgbClr val="00B050"/>
                </a:solidFill>
              </a:rPr>
              <a:t> tootmine</a:t>
            </a:r>
            <a:r>
              <a:rPr lang="et-EE" sz="2400" dirty="0"/>
              <a:t> </a:t>
            </a:r>
          </a:p>
          <a:p>
            <a:pPr marL="742950" lvl="1" indent="-285750">
              <a:buFont typeface="Arial" panose="020B0604020202020204" pitchFamily="34" charset="0"/>
              <a:buChar char="•"/>
            </a:pPr>
            <a:r>
              <a:rPr lang="et-EE" dirty="0"/>
              <a:t>Kõrgtemperatuurne, ~1000+ C </a:t>
            </a:r>
          </a:p>
          <a:p>
            <a:pPr marL="742950" lvl="1" indent="-285750">
              <a:buFont typeface="Arial" panose="020B0604020202020204" pitchFamily="34" charset="0"/>
              <a:buChar char="•"/>
            </a:pPr>
            <a:r>
              <a:rPr lang="et-EE" dirty="0" err="1"/>
              <a:t>Kesktemperatuurne</a:t>
            </a:r>
            <a:r>
              <a:rPr lang="et-EE" dirty="0"/>
              <a:t>, ~700C (</a:t>
            </a:r>
            <a:r>
              <a:rPr lang="et-EE" b="1" dirty="0">
                <a:solidFill>
                  <a:srgbClr val="00B050"/>
                </a:solidFill>
              </a:rPr>
              <a:t>4. põlvkonna tuumajaam - nö sulasoolajaamad</a:t>
            </a:r>
            <a:r>
              <a:rPr lang="et-EE" dirty="0"/>
              <a:t>)</a:t>
            </a:r>
          </a:p>
        </p:txBody>
      </p:sp>
      <p:sp>
        <p:nvSpPr>
          <p:cNvPr id="8" name="Ovaal 7">
            <a:extLst>
              <a:ext uri="{FF2B5EF4-FFF2-40B4-BE49-F238E27FC236}">
                <a16:creationId xmlns:a16="http://schemas.microsoft.com/office/drawing/2014/main" id="{D9504EE2-064B-49FB-9672-0E6338F0421E}"/>
              </a:ext>
            </a:extLst>
          </p:cNvPr>
          <p:cNvSpPr/>
          <p:nvPr/>
        </p:nvSpPr>
        <p:spPr>
          <a:xfrm>
            <a:off x="8003357" y="2846896"/>
            <a:ext cx="1366886" cy="242156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9" name="Pilt 8">
            <a:extLst>
              <a:ext uri="{FF2B5EF4-FFF2-40B4-BE49-F238E27FC236}">
                <a16:creationId xmlns:a16="http://schemas.microsoft.com/office/drawing/2014/main" id="{60115210-A4CB-403D-AC56-9DB703FA91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cxnSp>
        <p:nvCxnSpPr>
          <p:cNvPr id="10" name="Sirge noolkonnektor 9">
            <a:extLst>
              <a:ext uri="{FF2B5EF4-FFF2-40B4-BE49-F238E27FC236}">
                <a16:creationId xmlns:a16="http://schemas.microsoft.com/office/drawing/2014/main" id="{D5C8B51F-EB5A-40B0-B64E-DD8440EFC7CE}"/>
              </a:ext>
            </a:extLst>
          </p:cNvPr>
          <p:cNvCxnSpPr/>
          <p:nvPr/>
        </p:nvCxnSpPr>
        <p:spPr>
          <a:xfrm>
            <a:off x="6267938" y="2917476"/>
            <a:ext cx="1735419" cy="59944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20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u kohatäide 2">
            <a:extLst>
              <a:ext uri="{FF2B5EF4-FFF2-40B4-BE49-F238E27FC236}">
                <a16:creationId xmlns:a16="http://schemas.microsoft.com/office/drawing/2014/main" id="{514C6FE3-0D7C-405B-824E-B429178235D0}"/>
              </a:ext>
            </a:extLst>
          </p:cNvPr>
          <p:cNvSpPr>
            <a:spLocks noGrp="1"/>
          </p:cNvSpPr>
          <p:nvPr>
            <p:ph idx="1"/>
          </p:nvPr>
        </p:nvSpPr>
        <p:spPr/>
        <p:txBody>
          <a:bodyPr/>
          <a:lstStyle/>
          <a:p>
            <a:endParaRPr lang="et-EE"/>
          </a:p>
        </p:txBody>
      </p:sp>
      <p:pic>
        <p:nvPicPr>
          <p:cNvPr id="4" name="Pilt 3">
            <a:extLst>
              <a:ext uri="{FF2B5EF4-FFF2-40B4-BE49-F238E27FC236}">
                <a16:creationId xmlns:a16="http://schemas.microsoft.com/office/drawing/2014/main" id="{7C163DFD-819A-410F-B04E-47A7249CA45B}"/>
              </a:ext>
            </a:extLst>
          </p:cNvPr>
          <p:cNvPicPr>
            <a:picLocks noChangeAspect="1"/>
          </p:cNvPicPr>
          <p:nvPr/>
        </p:nvPicPr>
        <p:blipFill>
          <a:blip r:embed="rId2"/>
          <a:stretch>
            <a:fillRect/>
          </a:stretch>
        </p:blipFill>
        <p:spPr>
          <a:xfrm>
            <a:off x="0" y="681037"/>
            <a:ext cx="10842913" cy="6176963"/>
          </a:xfrm>
          <a:prstGeom prst="rect">
            <a:avLst/>
          </a:prstGeom>
        </p:spPr>
      </p:pic>
      <p:pic>
        <p:nvPicPr>
          <p:cNvPr id="5" name="Google Shape;296;p34">
            <a:extLst>
              <a:ext uri="{FF2B5EF4-FFF2-40B4-BE49-F238E27FC236}">
                <a16:creationId xmlns:a16="http://schemas.microsoft.com/office/drawing/2014/main" id="{D548DA3F-9B96-4F70-87E5-FB022BC34210}"/>
              </a:ext>
            </a:extLst>
          </p:cNvPr>
          <p:cNvPicPr preferRelativeResize="0"/>
          <p:nvPr/>
        </p:nvPicPr>
        <p:blipFill>
          <a:blip r:embed="rId3">
            <a:alphaModFix/>
          </a:blip>
          <a:stretch>
            <a:fillRect/>
          </a:stretch>
        </p:blipFill>
        <p:spPr>
          <a:xfrm>
            <a:off x="792625" y="1300875"/>
            <a:ext cx="4007975" cy="2490075"/>
          </a:xfrm>
          <a:prstGeom prst="rect">
            <a:avLst/>
          </a:prstGeom>
          <a:noFill/>
          <a:ln>
            <a:noFill/>
          </a:ln>
        </p:spPr>
      </p:pic>
      <p:sp>
        <p:nvSpPr>
          <p:cNvPr id="6" name="Google Shape;294;p34">
            <a:extLst>
              <a:ext uri="{FF2B5EF4-FFF2-40B4-BE49-F238E27FC236}">
                <a16:creationId xmlns:a16="http://schemas.microsoft.com/office/drawing/2014/main" id="{2CE55211-91F0-49DE-A04E-876E883DD48E}"/>
              </a:ext>
            </a:extLst>
          </p:cNvPr>
          <p:cNvSpPr txBox="1">
            <a:spLocks/>
          </p:cNvSpPr>
          <p:nvPr/>
        </p:nvSpPr>
        <p:spPr>
          <a:xfrm>
            <a:off x="838200" y="1300875"/>
            <a:ext cx="3116891" cy="647700"/>
          </a:xfrm>
          <a:prstGeom prst="rect">
            <a:avLst/>
          </a:prstGeom>
        </p:spPr>
        <p:txBody>
          <a:bodyPr spcFirstLastPara="1" vert="horz" wrap="square" lIns="91425" tIns="91425" rIns="91425" bIns="91425" rtlCol="0" anchor="ctr" anchorCtr="0">
            <a:noAutofit/>
          </a:bodyPr>
          <a:lstStyle>
            <a:lvl1pPr algn="l" defTabSz="914400" rtl="0" eaLnBrk="1" latinLnBrk="0" hangingPunct="1">
              <a:lnSpc>
                <a:spcPct val="90000"/>
              </a:lnSpc>
              <a:spcBef>
                <a:spcPct val="0"/>
              </a:spcBef>
              <a:buNone/>
              <a:defRPr sz="4400" b="0" i="0" kern="1200">
                <a:solidFill>
                  <a:schemeClr val="tx1"/>
                </a:solidFill>
                <a:latin typeface="Montserrat Light" charset="0"/>
                <a:ea typeface="Montserrat Light" charset="0"/>
                <a:cs typeface="Montserrat Light" charset="0"/>
              </a:defRPr>
            </a:lvl1pPr>
          </a:lstStyle>
          <a:p>
            <a:pPr>
              <a:spcBef>
                <a:spcPts val="0"/>
              </a:spcBef>
            </a:pPr>
            <a:r>
              <a:rPr lang="et-EE" sz="2000" b="1" dirty="0">
                <a:solidFill>
                  <a:schemeClr val="bg1"/>
                </a:solidFill>
              </a:rPr>
              <a:t>Toyota </a:t>
            </a:r>
            <a:r>
              <a:rPr lang="et-EE" sz="2000" b="1" dirty="0" err="1">
                <a:solidFill>
                  <a:schemeClr val="bg1"/>
                </a:solidFill>
              </a:rPr>
              <a:t>Mirai</a:t>
            </a:r>
            <a:r>
              <a:rPr lang="et-EE" sz="2000" b="1" dirty="0">
                <a:solidFill>
                  <a:schemeClr val="bg1"/>
                </a:solidFill>
              </a:rPr>
              <a:t> (2020)</a:t>
            </a:r>
          </a:p>
        </p:txBody>
      </p:sp>
      <p:pic>
        <p:nvPicPr>
          <p:cNvPr id="7" name="Pilt 6">
            <a:extLst>
              <a:ext uri="{FF2B5EF4-FFF2-40B4-BE49-F238E27FC236}">
                <a16:creationId xmlns:a16="http://schemas.microsoft.com/office/drawing/2014/main" id="{05ED7FA5-75A6-4DCF-B95E-805481D77F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98" y="134717"/>
            <a:ext cx="2308977" cy="546320"/>
          </a:xfrm>
          <a:prstGeom prst="rect">
            <a:avLst/>
          </a:prstGeom>
        </p:spPr>
      </p:pic>
    </p:spTree>
    <p:extLst>
      <p:ext uri="{BB962C8B-B14F-4D97-AF65-F5344CB8AC3E}">
        <p14:creationId xmlns:p14="http://schemas.microsoft.com/office/powerpoint/2010/main" val="261670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9C4DF7B-AC40-482B-84E6-84323AF7F1A4}"/>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9A135F01-A4F0-4F64-9766-E4879BF3A060}"/>
              </a:ext>
            </a:extLst>
          </p:cNvPr>
          <p:cNvSpPr>
            <a:spLocks noGrp="1"/>
          </p:cNvSpPr>
          <p:nvPr>
            <p:ph idx="1"/>
          </p:nvPr>
        </p:nvSpPr>
        <p:spPr/>
        <p:txBody>
          <a:bodyPr/>
          <a:lstStyle/>
          <a:p>
            <a:endParaRPr lang="et-EE"/>
          </a:p>
        </p:txBody>
      </p:sp>
      <p:pic>
        <p:nvPicPr>
          <p:cNvPr id="4" name="Pilt 3">
            <a:extLst>
              <a:ext uri="{FF2B5EF4-FFF2-40B4-BE49-F238E27FC236}">
                <a16:creationId xmlns:a16="http://schemas.microsoft.com/office/drawing/2014/main" id="{21AB3347-CD81-4FDB-82E3-B1AF07AC3840}"/>
              </a:ext>
            </a:extLst>
          </p:cNvPr>
          <p:cNvPicPr>
            <a:picLocks noChangeAspect="1"/>
          </p:cNvPicPr>
          <p:nvPr/>
        </p:nvPicPr>
        <p:blipFill>
          <a:blip r:embed="rId2"/>
          <a:stretch>
            <a:fillRect/>
          </a:stretch>
        </p:blipFill>
        <p:spPr>
          <a:xfrm>
            <a:off x="447723" y="0"/>
            <a:ext cx="11296553" cy="6858000"/>
          </a:xfrm>
          <a:prstGeom prst="rect">
            <a:avLst/>
          </a:prstGeom>
        </p:spPr>
      </p:pic>
      <p:pic>
        <p:nvPicPr>
          <p:cNvPr id="5" name="Pilt 4">
            <a:extLst>
              <a:ext uri="{FF2B5EF4-FFF2-40B4-BE49-F238E27FC236}">
                <a16:creationId xmlns:a16="http://schemas.microsoft.com/office/drawing/2014/main" id="{E77523BB-DF4B-41BD-80A8-F0F49C77B3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447419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1BA3B0E-FF1A-4867-AEDE-5DC43F694905}"/>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2BE6AFE7-1A6B-4A48-8E99-28337614D02D}"/>
              </a:ext>
            </a:extLst>
          </p:cNvPr>
          <p:cNvSpPr>
            <a:spLocks noGrp="1"/>
          </p:cNvSpPr>
          <p:nvPr>
            <p:ph idx="1"/>
          </p:nvPr>
        </p:nvSpPr>
        <p:spPr/>
        <p:txBody>
          <a:bodyPr/>
          <a:lstStyle/>
          <a:p>
            <a:endParaRPr lang="et-EE"/>
          </a:p>
        </p:txBody>
      </p:sp>
      <p:pic>
        <p:nvPicPr>
          <p:cNvPr id="4" name="Pilt 3">
            <a:extLst>
              <a:ext uri="{FF2B5EF4-FFF2-40B4-BE49-F238E27FC236}">
                <a16:creationId xmlns:a16="http://schemas.microsoft.com/office/drawing/2014/main" id="{CFD79ABD-23C0-47F9-84CE-D92B6D46284E}"/>
              </a:ext>
            </a:extLst>
          </p:cNvPr>
          <p:cNvPicPr>
            <a:picLocks noChangeAspect="1"/>
          </p:cNvPicPr>
          <p:nvPr/>
        </p:nvPicPr>
        <p:blipFill>
          <a:blip r:embed="rId2"/>
          <a:stretch>
            <a:fillRect/>
          </a:stretch>
        </p:blipFill>
        <p:spPr>
          <a:xfrm>
            <a:off x="0" y="192418"/>
            <a:ext cx="12192000" cy="6473163"/>
          </a:xfrm>
          <a:prstGeom prst="rect">
            <a:avLst/>
          </a:prstGeom>
        </p:spPr>
      </p:pic>
      <p:pic>
        <p:nvPicPr>
          <p:cNvPr id="5" name="Pilt 4">
            <a:extLst>
              <a:ext uri="{FF2B5EF4-FFF2-40B4-BE49-F238E27FC236}">
                <a16:creationId xmlns:a16="http://schemas.microsoft.com/office/drawing/2014/main" id="{544A7D6B-3F3F-4500-993D-9AA5CC30E7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8871" y="339969"/>
            <a:ext cx="2308977" cy="546320"/>
          </a:xfrm>
          <a:prstGeom prst="rect">
            <a:avLst/>
          </a:prstGeom>
        </p:spPr>
      </p:pic>
    </p:spTree>
    <p:extLst>
      <p:ext uri="{BB962C8B-B14F-4D97-AF65-F5344CB8AC3E}">
        <p14:creationId xmlns:p14="http://schemas.microsoft.com/office/powerpoint/2010/main" val="417908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lt 5">
            <a:extLst>
              <a:ext uri="{FF2B5EF4-FFF2-40B4-BE49-F238E27FC236}">
                <a16:creationId xmlns:a16="http://schemas.microsoft.com/office/drawing/2014/main" id="{DAA85675-8418-4D8B-B49F-0906F32B83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0"/>
            <a:ext cx="9144000" cy="6466245"/>
          </a:xfrm>
          <a:prstGeom prst="rect">
            <a:avLst/>
          </a:prstGeom>
        </p:spPr>
      </p:pic>
      <p:pic>
        <p:nvPicPr>
          <p:cNvPr id="2" name="Pilt 1">
            <a:extLst>
              <a:ext uri="{FF2B5EF4-FFF2-40B4-BE49-F238E27FC236}">
                <a16:creationId xmlns:a16="http://schemas.microsoft.com/office/drawing/2014/main" id="{23FEA0F0-C84F-4C89-8E95-01E6ADA6A8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4" y="114079"/>
            <a:ext cx="2308977" cy="546320"/>
          </a:xfrm>
          <a:prstGeom prst="rect">
            <a:avLst/>
          </a:prstGeom>
        </p:spPr>
      </p:pic>
      <p:sp>
        <p:nvSpPr>
          <p:cNvPr id="5" name="TextBox 4">
            <a:extLst>
              <a:ext uri="{FF2B5EF4-FFF2-40B4-BE49-F238E27FC236}">
                <a16:creationId xmlns:a16="http://schemas.microsoft.com/office/drawing/2014/main" id="{C879812D-7E3F-4726-B47F-DA2B39C3C529}"/>
              </a:ext>
            </a:extLst>
          </p:cNvPr>
          <p:cNvSpPr txBox="1"/>
          <p:nvPr/>
        </p:nvSpPr>
        <p:spPr>
          <a:xfrm>
            <a:off x="437662" y="1086338"/>
            <a:ext cx="5533292" cy="1200329"/>
          </a:xfrm>
          <a:prstGeom prst="rect">
            <a:avLst/>
          </a:prstGeom>
          <a:noFill/>
        </p:spPr>
        <p:txBody>
          <a:bodyPr wrap="square" rtlCol="0">
            <a:spAutoFit/>
          </a:bodyPr>
          <a:lstStyle/>
          <a:p>
            <a:r>
              <a:rPr lang="et-EE" dirty="0"/>
              <a:t>Harju maakonna rahvaarv 618 675 </a:t>
            </a:r>
            <a:r>
              <a:rPr lang="et-EE" sz="1200" i="1" dirty="0"/>
              <a:t>(seisuga 01.01.2019)</a:t>
            </a:r>
          </a:p>
          <a:p>
            <a:r>
              <a:rPr lang="et-EE" dirty="0"/>
              <a:t>Pindala 4338,34 km²</a:t>
            </a:r>
          </a:p>
          <a:p>
            <a:r>
              <a:rPr lang="et-EE" dirty="0"/>
              <a:t>Asustustihedus, elanikku km² 142,60</a:t>
            </a:r>
          </a:p>
          <a:p>
            <a:endParaRPr lang="et-EE" dirty="0"/>
          </a:p>
        </p:txBody>
      </p:sp>
      <p:sp>
        <p:nvSpPr>
          <p:cNvPr id="8" name="TextBox 7">
            <a:extLst>
              <a:ext uri="{FF2B5EF4-FFF2-40B4-BE49-F238E27FC236}">
                <a16:creationId xmlns:a16="http://schemas.microsoft.com/office/drawing/2014/main" id="{43123E8E-6BE4-4B65-AB9C-CBCF180D61CA}"/>
              </a:ext>
            </a:extLst>
          </p:cNvPr>
          <p:cNvSpPr txBox="1"/>
          <p:nvPr/>
        </p:nvSpPr>
        <p:spPr>
          <a:xfrm>
            <a:off x="10087024" y="6205417"/>
            <a:ext cx="1586523" cy="319964"/>
          </a:xfrm>
          <a:prstGeom prst="rect">
            <a:avLst/>
          </a:prstGeom>
          <a:noFill/>
        </p:spPr>
        <p:txBody>
          <a:bodyPr wrap="square" rtlCol="0">
            <a:spAutoFit/>
          </a:bodyPr>
          <a:lstStyle/>
          <a:p>
            <a:r>
              <a:rPr lang="et-EE" sz="1400" dirty="0"/>
              <a:t>Rahvastikuregister</a:t>
            </a:r>
          </a:p>
        </p:txBody>
      </p:sp>
      <p:graphicFrame>
        <p:nvGraphicFramePr>
          <p:cNvPr id="9" name="Chart 3">
            <a:extLst>
              <a:ext uri="{FF2B5EF4-FFF2-40B4-BE49-F238E27FC236}">
                <a16:creationId xmlns:a16="http://schemas.microsoft.com/office/drawing/2014/main" id="{7272AB85-A7B9-4D72-A5CE-9C2F1903A8B5}"/>
              </a:ext>
            </a:extLst>
          </p:cNvPr>
          <p:cNvGraphicFramePr>
            <a:graphicFrameLocks/>
          </p:cNvGraphicFramePr>
          <p:nvPr>
            <p:extLst>
              <p:ext uri="{D42A27DB-BD31-4B8C-83A1-F6EECF244321}">
                <p14:modId xmlns:p14="http://schemas.microsoft.com/office/powerpoint/2010/main" val="36235061"/>
              </p:ext>
            </p:extLst>
          </p:nvPr>
        </p:nvGraphicFramePr>
        <p:xfrm>
          <a:off x="518453" y="4257963"/>
          <a:ext cx="8237620" cy="24309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3991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85A70E25-25E1-4144-A199-3198394A10A3}"/>
              </a:ext>
            </a:extLst>
          </p:cNvPr>
          <p:cNvPicPr>
            <a:picLocks noChangeAspect="1"/>
          </p:cNvPicPr>
          <p:nvPr/>
        </p:nvPicPr>
        <p:blipFill>
          <a:blip r:embed="rId2"/>
          <a:stretch>
            <a:fillRect/>
          </a:stretch>
        </p:blipFill>
        <p:spPr>
          <a:xfrm>
            <a:off x="0" y="482572"/>
            <a:ext cx="11005755" cy="6375427"/>
          </a:xfrm>
          <a:prstGeom prst="rect">
            <a:avLst/>
          </a:prstGeom>
        </p:spPr>
      </p:pic>
      <p:sp>
        <p:nvSpPr>
          <p:cNvPr id="5" name="TextBox 4">
            <a:extLst>
              <a:ext uri="{FF2B5EF4-FFF2-40B4-BE49-F238E27FC236}">
                <a16:creationId xmlns:a16="http://schemas.microsoft.com/office/drawing/2014/main" id="{4417D6DB-A8D1-4F87-AFB0-51A2414ED329}"/>
              </a:ext>
            </a:extLst>
          </p:cNvPr>
          <p:cNvSpPr txBox="1"/>
          <p:nvPr/>
        </p:nvSpPr>
        <p:spPr>
          <a:xfrm>
            <a:off x="9510330" y="1638960"/>
            <a:ext cx="1567245" cy="2031325"/>
          </a:xfrm>
          <a:prstGeom prst="rect">
            <a:avLst/>
          </a:prstGeom>
          <a:noFill/>
        </p:spPr>
        <p:txBody>
          <a:bodyPr wrap="square" rtlCol="0">
            <a:spAutoFit/>
          </a:bodyPr>
          <a:lstStyle/>
          <a:p>
            <a:r>
              <a:rPr lang="et-EE" dirty="0"/>
              <a:t>Rongidel ja trammidel puudub vajadus alajaamade ja kontaktvõrgu järgi.</a:t>
            </a:r>
          </a:p>
        </p:txBody>
      </p:sp>
      <p:pic>
        <p:nvPicPr>
          <p:cNvPr id="6" name="Pilt 5">
            <a:extLst>
              <a:ext uri="{FF2B5EF4-FFF2-40B4-BE49-F238E27FC236}">
                <a16:creationId xmlns:a16="http://schemas.microsoft.com/office/drawing/2014/main" id="{5BADEC1A-D21E-455A-8305-E9474A597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6778" y="482572"/>
            <a:ext cx="2308977" cy="546320"/>
          </a:xfrm>
          <a:prstGeom prst="rect">
            <a:avLst/>
          </a:prstGeom>
        </p:spPr>
      </p:pic>
    </p:spTree>
    <p:extLst>
      <p:ext uri="{BB962C8B-B14F-4D97-AF65-F5344CB8AC3E}">
        <p14:creationId xmlns:p14="http://schemas.microsoft.com/office/powerpoint/2010/main" val="162718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F690251-0EC9-4125-B469-05535A2A3F0B}"/>
              </a:ext>
            </a:extLst>
          </p:cNvPr>
          <p:cNvSpPr>
            <a:spLocks noGrp="1"/>
          </p:cNvSpPr>
          <p:nvPr>
            <p:ph type="title"/>
          </p:nvPr>
        </p:nvSpPr>
        <p:spPr>
          <a:xfrm>
            <a:off x="1852246" y="29969"/>
            <a:ext cx="7034579" cy="1058068"/>
          </a:xfrm>
        </p:spPr>
        <p:txBody>
          <a:bodyPr>
            <a:normAutofit/>
          </a:bodyPr>
          <a:lstStyle/>
          <a:p>
            <a:r>
              <a:rPr lang="et-EE" b="1" dirty="0"/>
              <a:t>Keskkonnasäästlik taristu 2050</a:t>
            </a:r>
          </a:p>
        </p:txBody>
      </p:sp>
      <p:sp>
        <p:nvSpPr>
          <p:cNvPr id="3" name="Sisu kohatäide 2">
            <a:extLst>
              <a:ext uri="{FF2B5EF4-FFF2-40B4-BE49-F238E27FC236}">
                <a16:creationId xmlns:a16="http://schemas.microsoft.com/office/drawing/2014/main" id="{E60E6808-A8D7-4F83-8A04-BA1ABA316781}"/>
              </a:ext>
            </a:extLst>
          </p:cNvPr>
          <p:cNvSpPr>
            <a:spLocks noGrp="1"/>
          </p:cNvSpPr>
          <p:nvPr>
            <p:ph idx="1"/>
          </p:nvPr>
        </p:nvSpPr>
        <p:spPr/>
        <p:txBody>
          <a:bodyPr/>
          <a:lstStyle/>
          <a:p>
            <a:endParaRPr lang="et-EE" dirty="0"/>
          </a:p>
          <a:p>
            <a:endParaRPr lang="et-EE" dirty="0"/>
          </a:p>
        </p:txBody>
      </p:sp>
      <p:sp>
        <p:nvSpPr>
          <p:cNvPr id="4" name="TextBox 3">
            <a:extLst>
              <a:ext uri="{FF2B5EF4-FFF2-40B4-BE49-F238E27FC236}">
                <a16:creationId xmlns:a16="http://schemas.microsoft.com/office/drawing/2014/main" id="{91BFD5B1-E2E0-4C35-B58F-EA0372AF6E74}"/>
              </a:ext>
            </a:extLst>
          </p:cNvPr>
          <p:cNvSpPr txBox="1"/>
          <p:nvPr/>
        </p:nvSpPr>
        <p:spPr>
          <a:xfrm>
            <a:off x="1362075" y="1040412"/>
            <a:ext cx="9677400" cy="830997"/>
          </a:xfrm>
          <a:prstGeom prst="rect">
            <a:avLst/>
          </a:prstGeom>
          <a:noFill/>
        </p:spPr>
        <p:txBody>
          <a:bodyPr wrap="square" rtlCol="0">
            <a:spAutoFit/>
          </a:bodyPr>
          <a:lstStyle/>
          <a:p>
            <a:r>
              <a:rPr lang="et-EE" sz="2400" dirty="0"/>
              <a:t>Millised on meie valikud taristu osas? Kas I klassi 2+2 maanteed vs kiired, mugavad, turvalised ja keskkonnasäästlikud raudteed ning 2+1 maanteed?</a:t>
            </a:r>
          </a:p>
        </p:txBody>
      </p:sp>
      <p:pic>
        <p:nvPicPr>
          <p:cNvPr id="5" name="Pilt 4">
            <a:extLst>
              <a:ext uri="{FF2B5EF4-FFF2-40B4-BE49-F238E27FC236}">
                <a16:creationId xmlns:a16="http://schemas.microsoft.com/office/drawing/2014/main" id="{9A7CA26F-A36A-4567-BAEB-1E6510B7990F}"/>
              </a:ext>
            </a:extLst>
          </p:cNvPr>
          <p:cNvPicPr>
            <a:picLocks noChangeAspect="1"/>
          </p:cNvPicPr>
          <p:nvPr/>
        </p:nvPicPr>
        <p:blipFill>
          <a:blip r:embed="rId2"/>
          <a:stretch>
            <a:fillRect/>
          </a:stretch>
        </p:blipFill>
        <p:spPr>
          <a:xfrm>
            <a:off x="169683" y="2093637"/>
            <a:ext cx="5050676" cy="3859142"/>
          </a:xfrm>
          <a:prstGeom prst="rect">
            <a:avLst/>
          </a:prstGeom>
        </p:spPr>
      </p:pic>
      <p:pic>
        <p:nvPicPr>
          <p:cNvPr id="6" name="Pilt 5">
            <a:extLst>
              <a:ext uri="{FF2B5EF4-FFF2-40B4-BE49-F238E27FC236}">
                <a16:creationId xmlns:a16="http://schemas.microsoft.com/office/drawing/2014/main" id="{D71DB0D6-2D16-45EC-9EBA-E7D1481A6308}"/>
              </a:ext>
            </a:extLst>
          </p:cNvPr>
          <p:cNvPicPr>
            <a:picLocks noChangeAspect="1"/>
          </p:cNvPicPr>
          <p:nvPr/>
        </p:nvPicPr>
        <p:blipFill>
          <a:blip r:embed="rId3"/>
          <a:stretch>
            <a:fillRect/>
          </a:stretch>
        </p:blipFill>
        <p:spPr>
          <a:xfrm>
            <a:off x="5589398" y="2093638"/>
            <a:ext cx="6381408" cy="3851550"/>
          </a:xfrm>
          <a:prstGeom prst="rect">
            <a:avLst/>
          </a:prstGeom>
        </p:spPr>
      </p:pic>
      <p:sp>
        <p:nvSpPr>
          <p:cNvPr id="7" name="TextBox 6">
            <a:extLst>
              <a:ext uri="{FF2B5EF4-FFF2-40B4-BE49-F238E27FC236}">
                <a16:creationId xmlns:a16="http://schemas.microsoft.com/office/drawing/2014/main" id="{65EBD75F-9C4F-4A19-8DA3-12A7D6F97528}"/>
              </a:ext>
            </a:extLst>
          </p:cNvPr>
          <p:cNvSpPr txBox="1"/>
          <p:nvPr/>
        </p:nvSpPr>
        <p:spPr>
          <a:xfrm>
            <a:off x="169682" y="2116513"/>
            <a:ext cx="4936297" cy="1200329"/>
          </a:xfrm>
          <a:prstGeom prst="rect">
            <a:avLst/>
          </a:prstGeom>
          <a:noFill/>
        </p:spPr>
        <p:txBody>
          <a:bodyPr wrap="square" rtlCol="0">
            <a:spAutoFit/>
          </a:bodyPr>
          <a:lstStyle/>
          <a:p>
            <a:r>
              <a:rPr lang="et-EE" dirty="0"/>
              <a:t>Kiirus 5 </a:t>
            </a:r>
            <a:r>
              <a:rPr lang="et-EE"/>
              <a:t>kuud 110km</a:t>
            </a:r>
            <a:r>
              <a:rPr lang="et-EE" dirty="0"/>
              <a:t>/h ja 7 kuud ikka 90km/h.</a:t>
            </a:r>
          </a:p>
          <a:p>
            <a:r>
              <a:rPr lang="et-EE" dirty="0"/>
              <a:t>Barjääriefekt 2-3x suurem, 100% tarastatud.</a:t>
            </a:r>
          </a:p>
          <a:p>
            <a:r>
              <a:rPr lang="et-EE" dirty="0"/>
              <a:t>Rajamisel vajab 3-4x rohkem ehitusmaavara.</a:t>
            </a:r>
          </a:p>
          <a:p>
            <a:r>
              <a:rPr lang="et-EE" dirty="0"/>
              <a:t>Soodustab </a:t>
            </a:r>
            <a:r>
              <a:rPr lang="et-EE" dirty="0" err="1"/>
              <a:t>autostumist</a:t>
            </a:r>
            <a:r>
              <a:rPr lang="et-EE" dirty="0"/>
              <a:t>.</a:t>
            </a:r>
          </a:p>
        </p:txBody>
      </p:sp>
      <p:sp>
        <p:nvSpPr>
          <p:cNvPr id="8" name="TextBox 7">
            <a:extLst>
              <a:ext uri="{FF2B5EF4-FFF2-40B4-BE49-F238E27FC236}">
                <a16:creationId xmlns:a16="http://schemas.microsoft.com/office/drawing/2014/main" id="{B09373AA-B89F-476F-8C34-5706E73742A4}"/>
              </a:ext>
            </a:extLst>
          </p:cNvPr>
          <p:cNvSpPr txBox="1"/>
          <p:nvPr/>
        </p:nvSpPr>
        <p:spPr>
          <a:xfrm>
            <a:off x="5618374" y="2100119"/>
            <a:ext cx="5840038" cy="1477328"/>
          </a:xfrm>
          <a:prstGeom prst="rect">
            <a:avLst/>
          </a:prstGeom>
          <a:noFill/>
        </p:spPr>
        <p:txBody>
          <a:bodyPr wrap="square" rtlCol="0">
            <a:spAutoFit/>
          </a:bodyPr>
          <a:lstStyle/>
          <a:p>
            <a:r>
              <a:rPr lang="et-EE" dirty="0">
                <a:solidFill>
                  <a:schemeClr val="bg1"/>
                </a:solidFill>
              </a:rPr>
              <a:t>Sõidab 365 päeva aastas ette antud kiirusel 160-240km/h.</a:t>
            </a:r>
          </a:p>
          <a:p>
            <a:r>
              <a:rPr lang="et-EE" dirty="0">
                <a:solidFill>
                  <a:schemeClr val="bg1"/>
                </a:solidFill>
              </a:rPr>
              <a:t>Asustusest välja võib olla trass tarastamata (</a:t>
            </a:r>
            <a:r>
              <a:rPr lang="et-EE" dirty="0" err="1">
                <a:solidFill>
                  <a:schemeClr val="bg1"/>
                </a:solidFill>
              </a:rPr>
              <a:t>teh.lahendused</a:t>
            </a:r>
            <a:r>
              <a:rPr lang="et-EE" dirty="0">
                <a:solidFill>
                  <a:schemeClr val="bg1"/>
                </a:solidFill>
              </a:rPr>
              <a:t>).</a:t>
            </a:r>
          </a:p>
          <a:p>
            <a:r>
              <a:rPr lang="et-EE" dirty="0">
                <a:solidFill>
                  <a:schemeClr val="bg1"/>
                </a:solidFill>
              </a:rPr>
              <a:t>Vähendab aeg-ruumilisi vahemaid erinevate keskuste vahel.</a:t>
            </a:r>
          </a:p>
          <a:p>
            <a:r>
              <a:rPr lang="et-EE" dirty="0">
                <a:solidFill>
                  <a:schemeClr val="bg1"/>
                </a:solidFill>
              </a:rPr>
              <a:t>Soodustab jalgsi liikumist.</a:t>
            </a:r>
          </a:p>
          <a:p>
            <a:r>
              <a:rPr lang="et-EE" dirty="0">
                <a:solidFill>
                  <a:schemeClr val="bg1"/>
                </a:solidFill>
              </a:rPr>
              <a:t> </a:t>
            </a:r>
          </a:p>
        </p:txBody>
      </p:sp>
      <p:sp>
        <p:nvSpPr>
          <p:cNvPr id="9" name="TextBox 8">
            <a:extLst>
              <a:ext uri="{FF2B5EF4-FFF2-40B4-BE49-F238E27FC236}">
                <a16:creationId xmlns:a16="http://schemas.microsoft.com/office/drawing/2014/main" id="{21B35813-D209-4779-AF75-211782B129F1}"/>
              </a:ext>
            </a:extLst>
          </p:cNvPr>
          <p:cNvSpPr txBox="1"/>
          <p:nvPr/>
        </p:nvSpPr>
        <p:spPr>
          <a:xfrm>
            <a:off x="5589398" y="5298857"/>
            <a:ext cx="6514617" cy="646331"/>
          </a:xfrm>
          <a:prstGeom prst="rect">
            <a:avLst/>
          </a:prstGeom>
          <a:noFill/>
        </p:spPr>
        <p:txBody>
          <a:bodyPr wrap="square" rtlCol="0">
            <a:spAutoFit/>
          </a:bodyPr>
          <a:lstStyle/>
          <a:p>
            <a:r>
              <a:rPr lang="et-EE" dirty="0">
                <a:solidFill>
                  <a:schemeClr val="bg1"/>
                </a:solidFill>
              </a:rPr>
              <a:t>Eestis on alates uute rongide saabumisest rongireisijate arv kasvanud 2x ning kasvab jätkuvalt hoolimata tasuta maakonna </a:t>
            </a:r>
            <a:r>
              <a:rPr lang="et-EE" dirty="0" err="1">
                <a:solidFill>
                  <a:schemeClr val="bg1"/>
                </a:solidFill>
              </a:rPr>
              <a:t>ÜT-s</a:t>
            </a:r>
            <a:r>
              <a:rPr lang="et-EE" dirty="0">
                <a:solidFill>
                  <a:schemeClr val="bg1"/>
                </a:solidFill>
              </a:rPr>
              <a:t>.</a:t>
            </a:r>
          </a:p>
        </p:txBody>
      </p:sp>
      <p:pic>
        <p:nvPicPr>
          <p:cNvPr id="10" name="Pilt 9">
            <a:extLst>
              <a:ext uri="{FF2B5EF4-FFF2-40B4-BE49-F238E27FC236}">
                <a16:creationId xmlns:a16="http://schemas.microsoft.com/office/drawing/2014/main" id="{2BEA6B47-624E-45E6-BC4F-7A420FBC5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328796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stkülik 3">
            <a:extLst>
              <a:ext uri="{FF2B5EF4-FFF2-40B4-BE49-F238E27FC236}">
                <a16:creationId xmlns:a16="http://schemas.microsoft.com/office/drawing/2014/main" id="{FA26F177-11C6-4D72-BE7B-AEDC07A7E44B}"/>
              </a:ext>
            </a:extLst>
          </p:cNvPr>
          <p:cNvSpPr/>
          <p:nvPr/>
        </p:nvSpPr>
        <p:spPr>
          <a:xfrm>
            <a:off x="0" y="103560"/>
            <a:ext cx="11953702" cy="1261884"/>
          </a:xfrm>
          <a:prstGeom prst="rect">
            <a:avLst/>
          </a:prstGeom>
        </p:spPr>
        <p:txBody>
          <a:bodyPr wrap="square">
            <a:spAutoFit/>
          </a:bodyPr>
          <a:lstStyle/>
          <a:p>
            <a:pPr algn="just"/>
            <a:r>
              <a:rPr lang="fi-FI" sz="3200" b="1" dirty="0">
                <a:latin typeface="Roboto Condensed" panose="02000000000000000000" pitchFamily="2" charset="0"/>
                <a:ea typeface="Roboto Condensed" panose="02000000000000000000" pitchFamily="2" charset="0"/>
              </a:rPr>
              <a:t>Tallinna ja Harjumaa kergrööbastranspordi </a:t>
            </a:r>
            <a:r>
              <a:rPr lang="et-EE" sz="3200" b="1" dirty="0">
                <a:latin typeface="Roboto Condensed" panose="02000000000000000000" pitchFamily="2" charset="0"/>
                <a:ea typeface="Roboto Condensed" panose="02000000000000000000" pitchFamily="2" charset="0"/>
              </a:rPr>
              <a:t>teostatavus- ja tasuvusanalüüs </a:t>
            </a:r>
            <a:r>
              <a:rPr lang="et-EE" sz="2200" b="1" dirty="0">
                <a:latin typeface="Roboto Condensed" panose="02000000000000000000" pitchFamily="2" charset="0"/>
                <a:ea typeface="Roboto Condensed" panose="02000000000000000000" pitchFamily="2" charset="0"/>
              </a:rPr>
              <a:t>(</a:t>
            </a:r>
            <a:r>
              <a:rPr lang="et-EE" sz="2200" b="1" dirty="0">
                <a:solidFill>
                  <a:srgbClr val="00B050"/>
                </a:solidFill>
                <a:latin typeface="Roboto Condensed" panose="02000000000000000000" pitchFamily="2" charset="0"/>
                <a:ea typeface="Roboto Condensed" panose="02000000000000000000" pitchFamily="2" charset="0"/>
              </a:rPr>
              <a:t>kiire ja mugav trammvõrk ning kvaliteetsem linnaruum </a:t>
            </a:r>
            <a:r>
              <a:rPr lang="et-EE" sz="2200" b="1" dirty="0">
                <a:latin typeface="Roboto Condensed" panose="02000000000000000000" pitchFamily="2" charset="0"/>
                <a:ea typeface="Roboto Condensed" panose="02000000000000000000" pitchFamily="2" charset="0"/>
              </a:rPr>
              <a:t>vs laiemad teed, suuremad liiklussõlmed ja parklad ning rohkem autosid)</a:t>
            </a:r>
          </a:p>
        </p:txBody>
      </p:sp>
      <p:pic>
        <p:nvPicPr>
          <p:cNvPr id="10" name="Pilt 9">
            <a:extLst>
              <a:ext uri="{FF2B5EF4-FFF2-40B4-BE49-F238E27FC236}">
                <a16:creationId xmlns:a16="http://schemas.microsoft.com/office/drawing/2014/main" id="{EB15BC46-F660-44D3-8FDA-2B4BEF531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172" y="1365444"/>
            <a:ext cx="8635453" cy="5492556"/>
          </a:xfrm>
          <a:prstGeom prst="rect">
            <a:avLst/>
          </a:prstGeom>
        </p:spPr>
      </p:pic>
      <p:pic>
        <p:nvPicPr>
          <p:cNvPr id="8" name="Picture 4">
            <a:extLst>
              <a:ext uri="{FF2B5EF4-FFF2-40B4-BE49-F238E27FC236}">
                <a16:creationId xmlns:a16="http://schemas.microsoft.com/office/drawing/2014/main" id="{6DDADB4B-6B22-419D-9335-AC71B55CFB2E}"/>
              </a:ext>
            </a:extLst>
          </p:cNvPr>
          <p:cNvPicPr>
            <a:picLocks noChangeAspect="1"/>
          </p:cNvPicPr>
          <p:nvPr/>
        </p:nvPicPr>
        <p:blipFill>
          <a:blip r:embed="rId4"/>
          <a:stretch>
            <a:fillRect/>
          </a:stretch>
        </p:blipFill>
        <p:spPr>
          <a:xfrm>
            <a:off x="7669877" y="3767986"/>
            <a:ext cx="4522123" cy="2543694"/>
          </a:xfrm>
          <a:prstGeom prst="rect">
            <a:avLst/>
          </a:prstGeom>
        </p:spPr>
      </p:pic>
      <p:pic>
        <p:nvPicPr>
          <p:cNvPr id="3" name="Pilt 2">
            <a:extLst>
              <a:ext uri="{FF2B5EF4-FFF2-40B4-BE49-F238E27FC236}">
                <a16:creationId xmlns:a16="http://schemas.microsoft.com/office/drawing/2014/main" id="{42CB879F-11B0-470D-A596-CF6ACC757F18}"/>
              </a:ext>
            </a:extLst>
          </p:cNvPr>
          <p:cNvPicPr>
            <a:picLocks noChangeAspect="1"/>
          </p:cNvPicPr>
          <p:nvPr/>
        </p:nvPicPr>
        <p:blipFill>
          <a:blip r:embed="rId5"/>
          <a:stretch>
            <a:fillRect/>
          </a:stretch>
        </p:blipFill>
        <p:spPr>
          <a:xfrm>
            <a:off x="0" y="4555374"/>
            <a:ext cx="3594266" cy="2392003"/>
          </a:xfrm>
          <a:prstGeom prst="rect">
            <a:avLst/>
          </a:prstGeom>
        </p:spPr>
      </p:pic>
      <p:sp>
        <p:nvSpPr>
          <p:cNvPr id="6" name="TextBox 5">
            <a:extLst>
              <a:ext uri="{FF2B5EF4-FFF2-40B4-BE49-F238E27FC236}">
                <a16:creationId xmlns:a16="http://schemas.microsoft.com/office/drawing/2014/main" id="{42737902-5097-44CE-992C-D0125FB8F65F}"/>
              </a:ext>
            </a:extLst>
          </p:cNvPr>
          <p:cNvSpPr txBox="1"/>
          <p:nvPr/>
        </p:nvSpPr>
        <p:spPr>
          <a:xfrm>
            <a:off x="10168969" y="1339956"/>
            <a:ext cx="1804686" cy="2492990"/>
          </a:xfrm>
          <a:prstGeom prst="rect">
            <a:avLst/>
          </a:prstGeom>
          <a:noFill/>
        </p:spPr>
        <p:txBody>
          <a:bodyPr wrap="square" rtlCol="0">
            <a:spAutoFit/>
          </a:bodyPr>
          <a:lstStyle/>
          <a:p>
            <a:r>
              <a:rPr lang="et-EE" sz="1200" dirty="0"/>
              <a:t>Kas Haabersti uus liiklussõlm lahendas piirkonnas ummikud? </a:t>
            </a:r>
            <a:r>
              <a:rPr lang="et-EE" sz="1200" b="1" dirty="0"/>
              <a:t>EI </a:t>
            </a:r>
          </a:p>
          <a:p>
            <a:endParaRPr lang="et-EE" sz="1200" dirty="0"/>
          </a:p>
          <a:p>
            <a:r>
              <a:rPr lang="et-EE" sz="1200" dirty="0"/>
              <a:t>Mitu analoogset liiklussõlme oleks meil ummikute lahendamiseks vaja? </a:t>
            </a:r>
            <a:r>
              <a:rPr lang="et-EE" sz="1200" b="1" dirty="0"/>
              <a:t>20+</a:t>
            </a:r>
          </a:p>
          <a:p>
            <a:endParaRPr lang="et-EE" sz="1200" dirty="0"/>
          </a:p>
          <a:p>
            <a:r>
              <a:rPr lang="et-EE" sz="1200" dirty="0"/>
              <a:t>Kas me soovime neid liiklussõlmesid sellises koguses linnaruumi, kas need rikastavad linna? </a:t>
            </a:r>
            <a:r>
              <a:rPr lang="et-EE" sz="1200" b="1" dirty="0"/>
              <a:t>EI </a:t>
            </a:r>
          </a:p>
        </p:txBody>
      </p:sp>
      <p:pic>
        <p:nvPicPr>
          <p:cNvPr id="2" name="Pilt 1">
            <a:extLst>
              <a:ext uri="{FF2B5EF4-FFF2-40B4-BE49-F238E27FC236}">
                <a16:creationId xmlns:a16="http://schemas.microsoft.com/office/drawing/2014/main" id="{064D1141-C463-46C5-878C-2241FC3C845C}"/>
              </a:ext>
            </a:extLst>
          </p:cNvPr>
          <p:cNvPicPr>
            <a:picLocks noChangeAspect="1"/>
          </p:cNvPicPr>
          <p:nvPr/>
        </p:nvPicPr>
        <p:blipFill>
          <a:blip r:embed="rId6"/>
          <a:stretch>
            <a:fillRect/>
          </a:stretch>
        </p:blipFill>
        <p:spPr>
          <a:xfrm>
            <a:off x="-5669" y="1957774"/>
            <a:ext cx="2872437" cy="1908921"/>
          </a:xfrm>
          <a:prstGeom prst="rect">
            <a:avLst/>
          </a:prstGeom>
        </p:spPr>
      </p:pic>
      <p:pic>
        <p:nvPicPr>
          <p:cNvPr id="9" name="Pilt 8">
            <a:extLst>
              <a:ext uri="{FF2B5EF4-FFF2-40B4-BE49-F238E27FC236}">
                <a16:creationId xmlns:a16="http://schemas.microsoft.com/office/drawing/2014/main" id="{308B7D32-566B-4080-B3FD-D9EE18C1B5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83023" y="6311680"/>
            <a:ext cx="2308977" cy="546320"/>
          </a:xfrm>
          <a:prstGeom prst="rect">
            <a:avLst/>
          </a:prstGeom>
        </p:spPr>
      </p:pic>
    </p:spTree>
    <p:extLst>
      <p:ext uri="{BB962C8B-B14F-4D97-AF65-F5344CB8AC3E}">
        <p14:creationId xmlns:p14="http://schemas.microsoft.com/office/powerpoint/2010/main" val="2942802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lt 4">
            <a:extLst>
              <a:ext uri="{FF2B5EF4-FFF2-40B4-BE49-F238E27FC236}">
                <a16:creationId xmlns:a16="http://schemas.microsoft.com/office/drawing/2014/main" id="{5820E5CB-F404-4B81-83BC-A6496F9263A0}"/>
              </a:ext>
            </a:extLst>
          </p:cNvPr>
          <p:cNvPicPr>
            <a:picLocks noChangeAspect="1"/>
          </p:cNvPicPr>
          <p:nvPr/>
        </p:nvPicPr>
        <p:blipFill>
          <a:blip r:embed="rId2"/>
          <a:stretch>
            <a:fillRect/>
          </a:stretch>
        </p:blipFill>
        <p:spPr>
          <a:xfrm>
            <a:off x="4082032" y="3389483"/>
            <a:ext cx="5974507" cy="3360660"/>
          </a:xfrm>
          <a:prstGeom prst="rect">
            <a:avLst/>
          </a:prstGeom>
        </p:spPr>
      </p:pic>
      <p:pic>
        <p:nvPicPr>
          <p:cNvPr id="3" name="Pilt 2">
            <a:extLst>
              <a:ext uri="{FF2B5EF4-FFF2-40B4-BE49-F238E27FC236}">
                <a16:creationId xmlns:a16="http://schemas.microsoft.com/office/drawing/2014/main" id="{2D61C21F-D1B4-41D1-85AA-2A6EF9721AC6}"/>
              </a:ext>
            </a:extLst>
          </p:cNvPr>
          <p:cNvPicPr>
            <a:picLocks noChangeAspect="1"/>
          </p:cNvPicPr>
          <p:nvPr/>
        </p:nvPicPr>
        <p:blipFill>
          <a:blip r:embed="rId3"/>
          <a:stretch>
            <a:fillRect/>
          </a:stretch>
        </p:blipFill>
        <p:spPr>
          <a:xfrm>
            <a:off x="239384" y="192699"/>
            <a:ext cx="5301507" cy="2982098"/>
          </a:xfrm>
          <a:prstGeom prst="rect">
            <a:avLst/>
          </a:prstGeom>
        </p:spPr>
      </p:pic>
      <p:pic>
        <p:nvPicPr>
          <p:cNvPr id="7" name="Picture 13">
            <a:extLst>
              <a:ext uri="{FF2B5EF4-FFF2-40B4-BE49-F238E27FC236}">
                <a16:creationId xmlns:a16="http://schemas.microsoft.com/office/drawing/2014/main" id="{6ECB6074-0B7F-49A9-A707-01050C05C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5802" y="89097"/>
            <a:ext cx="2833226" cy="2964369"/>
          </a:xfrm>
          <a:prstGeom prst="rect">
            <a:avLst/>
          </a:prstGeom>
        </p:spPr>
      </p:pic>
      <p:sp>
        <p:nvSpPr>
          <p:cNvPr id="2" name="TextBox 1">
            <a:extLst>
              <a:ext uri="{FF2B5EF4-FFF2-40B4-BE49-F238E27FC236}">
                <a16:creationId xmlns:a16="http://schemas.microsoft.com/office/drawing/2014/main" id="{4772A4F0-4F94-4F31-B977-DE3669B2B126}"/>
              </a:ext>
            </a:extLst>
          </p:cNvPr>
          <p:cNvSpPr txBox="1"/>
          <p:nvPr/>
        </p:nvSpPr>
        <p:spPr>
          <a:xfrm>
            <a:off x="10056539" y="17199"/>
            <a:ext cx="1758335" cy="646331"/>
          </a:xfrm>
          <a:prstGeom prst="rect">
            <a:avLst/>
          </a:prstGeom>
          <a:noFill/>
        </p:spPr>
        <p:txBody>
          <a:bodyPr wrap="square" rtlCol="0">
            <a:spAutoFit/>
          </a:bodyPr>
          <a:lstStyle/>
          <a:p>
            <a:r>
              <a:rPr lang="et-EE" b="1" dirty="0"/>
              <a:t>Täna 10 miljonit reisijat aastas</a:t>
            </a:r>
          </a:p>
        </p:txBody>
      </p:sp>
      <p:pic>
        <p:nvPicPr>
          <p:cNvPr id="9" name="Kuva 5">
            <a:extLst>
              <a:ext uri="{FF2B5EF4-FFF2-40B4-BE49-F238E27FC236}">
                <a16:creationId xmlns:a16="http://schemas.microsoft.com/office/drawing/2014/main" id="{498C3624-A750-4BDC-844E-463D89A0706B}"/>
              </a:ext>
            </a:extLst>
          </p:cNvPr>
          <p:cNvPicPr>
            <a:picLocks noChangeAspect="1"/>
          </p:cNvPicPr>
          <p:nvPr/>
        </p:nvPicPr>
        <p:blipFill>
          <a:blip r:embed="rId5"/>
          <a:stretch>
            <a:fillRect/>
          </a:stretch>
        </p:blipFill>
        <p:spPr>
          <a:xfrm>
            <a:off x="90578" y="3928822"/>
            <a:ext cx="3991454" cy="2821321"/>
          </a:xfrm>
          <a:prstGeom prst="rect">
            <a:avLst/>
          </a:prstGeom>
        </p:spPr>
      </p:pic>
      <p:pic>
        <p:nvPicPr>
          <p:cNvPr id="10" name="Kuva 3">
            <a:extLst>
              <a:ext uri="{FF2B5EF4-FFF2-40B4-BE49-F238E27FC236}">
                <a16:creationId xmlns:a16="http://schemas.microsoft.com/office/drawing/2014/main" id="{A8D05E74-7EC9-4B31-B4C8-EE5688792C5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9510" y="989070"/>
            <a:ext cx="3341834" cy="186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3F37243-DC62-4173-B4F6-171A8F180B27}"/>
              </a:ext>
            </a:extLst>
          </p:cNvPr>
          <p:cNvSpPr txBox="1"/>
          <p:nvPr/>
        </p:nvSpPr>
        <p:spPr>
          <a:xfrm>
            <a:off x="3698790" y="36179"/>
            <a:ext cx="5082745" cy="477054"/>
          </a:xfrm>
          <a:prstGeom prst="rect">
            <a:avLst/>
          </a:prstGeom>
          <a:noFill/>
        </p:spPr>
        <p:txBody>
          <a:bodyPr wrap="square" rtlCol="0">
            <a:spAutoFit/>
          </a:bodyPr>
          <a:lstStyle/>
          <a:p>
            <a:r>
              <a:rPr lang="et-EE" sz="2500" b="1" dirty="0"/>
              <a:t>Meretransport ja kaksiklinn Talisinki</a:t>
            </a:r>
          </a:p>
        </p:txBody>
      </p:sp>
      <p:pic>
        <p:nvPicPr>
          <p:cNvPr id="11" name="Pilt 10">
            <a:extLst>
              <a:ext uri="{FF2B5EF4-FFF2-40B4-BE49-F238E27FC236}">
                <a16:creationId xmlns:a16="http://schemas.microsoft.com/office/drawing/2014/main" id="{68315375-E367-42FC-892C-8CB270F68E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graphicFrame>
        <p:nvGraphicFramePr>
          <p:cNvPr id="13" name="Pildi kohatäide 7">
            <a:extLst>
              <a:ext uri="{FF2B5EF4-FFF2-40B4-BE49-F238E27FC236}">
                <a16:creationId xmlns:a16="http://schemas.microsoft.com/office/drawing/2014/main" id="{515D7A4E-47D9-40AC-9243-FE638F746AB8}"/>
              </a:ext>
            </a:extLst>
          </p:cNvPr>
          <p:cNvGraphicFramePr>
            <a:graphicFrameLocks/>
          </p:cNvGraphicFramePr>
          <p:nvPr>
            <p:extLst>
              <p:ext uri="{D42A27DB-BD31-4B8C-83A1-F6EECF244321}">
                <p14:modId xmlns:p14="http://schemas.microsoft.com/office/powerpoint/2010/main" val="2582826870"/>
              </p:ext>
            </p:extLst>
          </p:nvPr>
        </p:nvGraphicFramePr>
        <p:xfrm>
          <a:off x="9474669" y="3085863"/>
          <a:ext cx="2717331" cy="3696677"/>
        </p:xfrm>
        <a:graphic>
          <a:graphicData uri="http://schemas.openxmlformats.org/drawingml/2006/chart">
            <c:chart xmlns:c="http://schemas.openxmlformats.org/drawingml/2006/chart" xmlns:r="http://schemas.openxmlformats.org/officeDocument/2006/relationships" r:id="rId8"/>
          </a:graphicData>
        </a:graphic>
      </p:graphicFrame>
      <p:pic>
        <p:nvPicPr>
          <p:cNvPr id="12" name="Kuva 4">
            <a:extLst>
              <a:ext uri="{FF2B5EF4-FFF2-40B4-BE49-F238E27FC236}">
                <a16:creationId xmlns:a16="http://schemas.microsoft.com/office/drawing/2014/main" id="{4F78F985-41EB-4866-A67C-6CA46A7D5DC2}"/>
              </a:ext>
            </a:extLst>
          </p:cNvPr>
          <p:cNvPicPr>
            <a:picLocks noChangeAspect="1"/>
          </p:cNvPicPr>
          <p:nvPr/>
        </p:nvPicPr>
        <p:blipFill>
          <a:blip r:embed="rId9"/>
          <a:stretch>
            <a:fillRect/>
          </a:stretch>
        </p:blipFill>
        <p:spPr>
          <a:xfrm>
            <a:off x="5066452" y="5970954"/>
            <a:ext cx="2604508" cy="779189"/>
          </a:xfrm>
          <a:prstGeom prst="rect">
            <a:avLst/>
          </a:prstGeom>
        </p:spPr>
      </p:pic>
    </p:spTree>
    <p:extLst>
      <p:ext uri="{BB962C8B-B14F-4D97-AF65-F5344CB8AC3E}">
        <p14:creationId xmlns:p14="http://schemas.microsoft.com/office/powerpoint/2010/main" val="4285422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lt 20">
            <a:extLst>
              <a:ext uri="{FF2B5EF4-FFF2-40B4-BE49-F238E27FC236}">
                <a16:creationId xmlns:a16="http://schemas.microsoft.com/office/drawing/2014/main" id="{06B910F2-3564-447E-B1F3-21DF7A37FF0A}"/>
              </a:ext>
            </a:extLst>
          </p:cNvPr>
          <p:cNvPicPr>
            <a:picLocks noChangeAspect="1"/>
          </p:cNvPicPr>
          <p:nvPr/>
        </p:nvPicPr>
        <p:blipFill>
          <a:blip r:embed="rId2"/>
          <a:stretch>
            <a:fillRect/>
          </a:stretch>
        </p:blipFill>
        <p:spPr>
          <a:xfrm>
            <a:off x="1" y="1436517"/>
            <a:ext cx="4322102" cy="4065648"/>
          </a:xfrm>
          <a:prstGeom prst="rect">
            <a:avLst/>
          </a:prstGeom>
        </p:spPr>
      </p:pic>
      <p:sp>
        <p:nvSpPr>
          <p:cNvPr id="4" name="Pealkiri 1">
            <a:extLst>
              <a:ext uri="{FF2B5EF4-FFF2-40B4-BE49-F238E27FC236}">
                <a16:creationId xmlns:a16="http://schemas.microsoft.com/office/drawing/2014/main" id="{0C5F6A3E-E65D-4FEB-AE80-6CDE72BE6DD7}"/>
              </a:ext>
            </a:extLst>
          </p:cNvPr>
          <p:cNvSpPr>
            <a:spLocks noGrp="1"/>
          </p:cNvSpPr>
          <p:nvPr>
            <p:ph type="title"/>
          </p:nvPr>
        </p:nvSpPr>
        <p:spPr>
          <a:xfrm>
            <a:off x="2540864" y="368516"/>
            <a:ext cx="5275266" cy="1710588"/>
          </a:xfrm>
        </p:spPr>
        <p:txBody>
          <a:bodyPr>
            <a:normAutofit/>
          </a:bodyPr>
          <a:lstStyle/>
          <a:p>
            <a:r>
              <a:rPr lang="et-EE" dirty="0"/>
              <a:t>Milleks meile TALSINKI ja tunnel</a:t>
            </a:r>
            <a:r>
              <a:rPr lang="en-GB" dirty="0"/>
              <a:t>?</a:t>
            </a:r>
          </a:p>
        </p:txBody>
      </p:sp>
      <p:sp>
        <p:nvSpPr>
          <p:cNvPr id="5" name="Rectangle 11">
            <a:extLst>
              <a:ext uri="{FF2B5EF4-FFF2-40B4-BE49-F238E27FC236}">
                <a16:creationId xmlns:a16="http://schemas.microsoft.com/office/drawing/2014/main" id="{093FBFFA-7F82-47FB-AC82-E6BB0082DEF8}"/>
              </a:ext>
            </a:extLst>
          </p:cNvPr>
          <p:cNvSpPr/>
          <p:nvPr/>
        </p:nvSpPr>
        <p:spPr bwMode="auto">
          <a:xfrm>
            <a:off x="3444705" y="3030939"/>
            <a:ext cx="8630524" cy="1065470"/>
          </a:xfrm>
          <a:prstGeom prst="rect">
            <a:avLst/>
          </a:prstGeom>
          <a:noFill/>
          <a:ln w="9525" cap="flat" cmpd="sng" algn="ctr">
            <a:solidFill>
              <a:schemeClr val="tx1">
                <a:lumMod val="75000"/>
                <a:lumOff val="2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pic>
        <p:nvPicPr>
          <p:cNvPr id="6" name="Picture 2" descr="http://upload.wikimedia.org/wikipedia/commons/f/f5/Tallinn_old_and_new,_Dec_2006.jpg">
            <a:extLst>
              <a:ext uri="{FF2B5EF4-FFF2-40B4-BE49-F238E27FC236}">
                <a16:creationId xmlns:a16="http://schemas.microsoft.com/office/drawing/2014/main" id="{35D354A5-50C2-495B-8EE3-9C8BF101C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798" y="4937306"/>
            <a:ext cx="1639037" cy="10081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A72A6384-5F8C-4866-B8EA-FFFDB4D28DE3}"/>
              </a:ext>
            </a:extLst>
          </p:cNvPr>
          <p:cNvSpPr/>
          <p:nvPr/>
        </p:nvSpPr>
        <p:spPr bwMode="auto">
          <a:xfrm>
            <a:off x="3607421" y="2975470"/>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a:latin typeface="+mj-lt"/>
              </a:rPr>
              <a:t>Linnaline keskkond</a:t>
            </a:r>
            <a:endParaRPr lang="en-US" sz="1600" dirty="0">
              <a:latin typeface="+mj-lt"/>
            </a:endParaRPr>
          </a:p>
        </p:txBody>
      </p:sp>
      <p:sp>
        <p:nvSpPr>
          <p:cNvPr id="8" name="Rectangle 6">
            <a:extLst>
              <a:ext uri="{FF2B5EF4-FFF2-40B4-BE49-F238E27FC236}">
                <a16:creationId xmlns:a16="http://schemas.microsoft.com/office/drawing/2014/main" id="{D0F20D23-F1CD-46FF-B4A8-9B9ABBD13383}"/>
              </a:ext>
            </a:extLst>
          </p:cNvPr>
          <p:cNvSpPr/>
          <p:nvPr/>
        </p:nvSpPr>
        <p:spPr bwMode="auto">
          <a:xfrm>
            <a:off x="6804279" y="2968567"/>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a:latin typeface="+mj-lt"/>
              </a:rPr>
              <a:t>Toetavad teenused</a:t>
            </a:r>
            <a:endParaRPr lang="en-US" sz="1600" dirty="0">
              <a:latin typeface="+mj-lt"/>
            </a:endParaRPr>
          </a:p>
        </p:txBody>
      </p:sp>
      <p:sp>
        <p:nvSpPr>
          <p:cNvPr id="9" name="Rectangle 7">
            <a:extLst>
              <a:ext uri="{FF2B5EF4-FFF2-40B4-BE49-F238E27FC236}">
                <a16:creationId xmlns:a16="http://schemas.microsoft.com/office/drawing/2014/main" id="{F8338EF3-29A6-4483-ADFB-D6D8CB2F232B}"/>
              </a:ext>
            </a:extLst>
          </p:cNvPr>
          <p:cNvSpPr/>
          <p:nvPr/>
        </p:nvSpPr>
        <p:spPr bwMode="auto">
          <a:xfrm>
            <a:off x="9785165" y="2955157"/>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err="1">
                <a:latin typeface="+mj-lt"/>
              </a:rPr>
              <a:t>Koostööklastrid</a:t>
            </a:r>
            <a:endParaRPr lang="en-US" sz="1600" dirty="0">
              <a:latin typeface="+mj-lt"/>
            </a:endParaRPr>
          </a:p>
        </p:txBody>
      </p:sp>
      <p:sp>
        <p:nvSpPr>
          <p:cNvPr id="10" name="Rectangle 8">
            <a:extLst>
              <a:ext uri="{FF2B5EF4-FFF2-40B4-BE49-F238E27FC236}">
                <a16:creationId xmlns:a16="http://schemas.microsoft.com/office/drawing/2014/main" id="{6958985D-36FC-4FAC-AC09-4B5B93A0AF38}"/>
              </a:ext>
            </a:extLst>
          </p:cNvPr>
          <p:cNvSpPr/>
          <p:nvPr/>
        </p:nvSpPr>
        <p:spPr bwMode="auto">
          <a:xfrm>
            <a:off x="3607420" y="3474192"/>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a:latin typeface="+mj-lt"/>
              </a:rPr>
              <a:t>Tehnoloogiline</a:t>
            </a:r>
          </a:p>
          <a:p>
            <a:pPr algn="ctr" eaLnBrk="0" fontAlgn="base" hangingPunct="0">
              <a:spcBef>
                <a:spcPct val="0"/>
              </a:spcBef>
              <a:spcAft>
                <a:spcPct val="0"/>
              </a:spcAft>
            </a:pPr>
            <a:r>
              <a:rPr lang="et-EE" sz="1600" dirty="0">
                <a:latin typeface="+mj-lt"/>
              </a:rPr>
              <a:t>Infrastruktuur</a:t>
            </a:r>
            <a:endParaRPr lang="en-US" sz="1600" dirty="0">
              <a:latin typeface="+mj-lt"/>
            </a:endParaRPr>
          </a:p>
        </p:txBody>
      </p:sp>
      <p:sp>
        <p:nvSpPr>
          <p:cNvPr id="11" name="Rectangle 9">
            <a:extLst>
              <a:ext uri="{FF2B5EF4-FFF2-40B4-BE49-F238E27FC236}">
                <a16:creationId xmlns:a16="http://schemas.microsoft.com/office/drawing/2014/main" id="{7617CC79-006E-4F3D-A6B5-FDF0907DC3A5}"/>
              </a:ext>
            </a:extLst>
          </p:cNvPr>
          <p:cNvSpPr/>
          <p:nvPr/>
        </p:nvSpPr>
        <p:spPr bwMode="auto">
          <a:xfrm>
            <a:off x="9785165" y="3530147"/>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a:latin typeface="+mj-lt"/>
              </a:rPr>
              <a:t>Suurem tööturg</a:t>
            </a:r>
            <a:endParaRPr lang="en-GB" sz="1600" dirty="0">
              <a:latin typeface="+mj-lt"/>
            </a:endParaRPr>
          </a:p>
        </p:txBody>
      </p:sp>
      <p:sp>
        <p:nvSpPr>
          <p:cNvPr id="12" name="Rectangle 10">
            <a:extLst>
              <a:ext uri="{FF2B5EF4-FFF2-40B4-BE49-F238E27FC236}">
                <a16:creationId xmlns:a16="http://schemas.microsoft.com/office/drawing/2014/main" id="{C2EA5ECD-29DE-4271-BEE0-975AE39692BD}"/>
              </a:ext>
            </a:extLst>
          </p:cNvPr>
          <p:cNvSpPr/>
          <p:nvPr/>
        </p:nvSpPr>
        <p:spPr bwMode="auto">
          <a:xfrm>
            <a:off x="6804278" y="3471413"/>
            <a:ext cx="2131238" cy="59510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sz="1600" dirty="0">
                <a:latin typeface="+mj-lt"/>
              </a:rPr>
              <a:t>Ärikeskkonna ja </a:t>
            </a:r>
          </a:p>
          <a:p>
            <a:pPr algn="ctr" eaLnBrk="0" fontAlgn="base" hangingPunct="0">
              <a:spcBef>
                <a:spcPct val="0"/>
              </a:spcBef>
              <a:spcAft>
                <a:spcPct val="0"/>
              </a:spcAft>
            </a:pPr>
            <a:r>
              <a:rPr lang="et-EE" sz="1600" dirty="0">
                <a:latin typeface="+mj-lt"/>
              </a:rPr>
              <a:t>-võimaluste rohkus</a:t>
            </a:r>
            <a:endParaRPr lang="en-US" sz="1600" dirty="0">
              <a:latin typeface="+mj-lt"/>
            </a:endParaRPr>
          </a:p>
        </p:txBody>
      </p:sp>
      <p:sp>
        <p:nvSpPr>
          <p:cNvPr id="13" name="Rectangle 12">
            <a:extLst>
              <a:ext uri="{FF2B5EF4-FFF2-40B4-BE49-F238E27FC236}">
                <a16:creationId xmlns:a16="http://schemas.microsoft.com/office/drawing/2014/main" id="{737F41D2-4988-45FA-B376-EBE22BB6B915}"/>
              </a:ext>
            </a:extLst>
          </p:cNvPr>
          <p:cNvSpPr/>
          <p:nvPr/>
        </p:nvSpPr>
        <p:spPr bwMode="auto">
          <a:xfrm>
            <a:off x="3444705" y="2379610"/>
            <a:ext cx="8630524" cy="648072"/>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dirty="0">
                <a:solidFill>
                  <a:schemeClr val="bg1"/>
                </a:solidFill>
                <a:latin typeface="+mj-lt"/>
              </a:rPr>
              <a:t>SUUR LINN </a:t>
            </a:r>
            <a:r>
              <a:rPr lang="en-US" dirty="0">
                <a:solidFill>
                  <a:schemeClr val="bg1"/>
                </a:solidFill>
                <a:latin typeface="+mj-lt"/>
              </a:rPr>
              <a:t>= </a:t>
            </a:r>
            <a:r>
              <a:rPr lang="et-EE" dirty="0">
                <a:solidFill>
                  <a:schemeClr val="bg1"/>
                </a:solidFill>
                <a:latin typeface="+mj-lt"/>
              </a:rPr>
              <a:t>MOODSA MAJANDUSE MOOTOR</a:t>
            </a:r>
            <a:endParaRPr lang="en-US" dirty="0">
              <a:solidFill>
                <a:schemeClr val="bg1"/>
              </a:solidFill>
              <a:latin typeface="+mj-lt"/>
            </a:endParaRPr>
          </a:p>
        </p:txBody>
      </p:sp>
      <p:sp>
        <p:nvSpPr>
          <p:cNvPr id="14" name="Chevron 16">
            <a:extLst>
              <a:ext uri="{FF2B5EF4-FFF2-40B4-BE49-F238E27FC236}">
                <a16:creationId xmlns:a16="http://schemas.microsoft.com/office/drawing/2014/main" id="{7D7346DF-70F5-4CC5-A9D8-745A79837C93}"/>
              </a:ext>
            </a:extLst>
          </p:cNvPr>
          <p:cNvSpPr/>
          <p:nvPr/>
        </p:nvSpPr>
        <p:spPr bwMode="auto">
          <a:xfrm rot="10800000">
            <a:off x="4241567" y="4545864"/>
            <a:ext cx="2351761" cy="1808504"/>
          </a:xfrm>
          <a:prstGeom prst="chevron">
            <a:avLst>
              <a:gd name="adj" fmla="val 87124"/>
            </a:avLst>
          </a:prstGeom>
          <a:noFill/>
          <a:ln w="9525" cap="flat" cmpd="sng" algn="ctr">
            <a:solidFill>
              <a:schemeClr val="tx1">
                <a:lumMod val="75000"/>
                <a:lumOff val="25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sp>
        <p:nvSpPr>
          <p:cNvPr id="16" name="TextBox 15">
            <a:extLst>
              <a:ext uri="{FF2B5EF4-FFF2-40B4-BE49-F238E27FC236}">
                <a16:creationId xmlns:a16="http://schemas.microsoft.com/office/drawing/2014/main" id="{988781CA-CA84-442E-8980-C8B2CA4039C7}"/>
              </a:ext>
            </a:extLst>
          </p:cNvPr>
          <p:cNvSpPr txBox="1"/>
          <p:nvPr/>
        </p:nvSpPr>
        <p:spPr>
          <a:xfrm>
            <a:off x="5919679" y="4711452"/>
            <a:ext cx="1950218" cy="1477328"/>
          </a:xfrm>
          <a:prstGeom prst="rect">
            <a:avLst/>
          </a:prstGeom>
          <a:noFill/>
        </p:spPr>
        <p:txBody>
          <a:bodyPr wrap="square" rtlCol="0" anchor="ctr">
            <a:spAutoFit/>
          </a:bodyPr>
          <a:lstStyle/>
          <a:p>
            <a:pPr algn="ctr"/>
            <a:r>
              <a:rPr lang="et-EE" b="1" dirty="0">
                <a:latin typeface="+mj-lt"/>
              </a:rPr>
              <a:t>Talllinn ei ole</a:t>
            </a:r>
          </a:p>
          <a:p>
            <a:pPr algn="ctr"/>
            <a:r>
              <a:rPr lang="et-EE" b="1" dirty="0">
                <a:latin typeface="+mj-lt"/>
              </a:rPr>
              <a:t>atraktiivne</a:t>
            </a:r>
          </a:p>
          <a:p>
            <a:pPr algn="ctr"/>
            <a:r>
              <a:rPr lang="et-EE" b="1" dirty="0">
                <a:latin typeface="+mj-lt"/>
              </a:rPr>
              <a:t>globaalses ideede ja talentide konkurentsis</a:t>
            </a:r>
            <a:endParaRPr lang="en-US" b="1" dirty="0">
              <a:latin typeface="+mj-lt"/>
            </a:endParaRPr>
          </a:p>
        </p:txBody>
      </p:sp>
      <p:pic>
        <p:nvPicPr>
          <p:cNvPr id="17" name="Picture 4" descr="http://learnenglish.com/blog/wp-content/uploads/2013/06/New-York-skyline_0.jpg">
            <a:extLst>
              <a:ext uri="{FF2B5EF4-FFF2-40B4-BE49-F238E27FC236}">
                <a16:creationId xmlns:a16="http://schemas.microsoft.com/office/drawing/2014/main" id="{51CE237C-6EA3-45B8-8AA3-33E4D998E9E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64647" y="4189214"/>
            <a:ext cx="3910582" cy="25340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FBA30E78-D93C-4468-B348-1818F43256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1301" y="-8817"/>
            <a:ext cx="4490699" cy="238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Pealkiri 1">
            <a:extLst>
              <a:ext uri="{FF2B5EF4-FFF2-40B4-BE49-F238E27FC236}">
                <a16:creationId xmlns:a16="http://schemas.microsoft.com/office/drawing/2014/main" id="{1A0989CA-A703-470C-BA2F-7A39A8DDBC21}"/>
              </a:ext>
            </a:extLst>
          </p:cNvPr>
          <p:cNvSpPr txBox="1">
            <a:spLocks/>
          </p:cNvSpPr>
          <p:nvPr/>
        </p:nvSpPr>
        <p:spPr>
          <a:xfrm>
            <a:off x="7923665" y="-12127"/>
            <a:ext cx="4214567" cy="58608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0" i="0" kern="1200">
                <a:solidFill>
                  <a:schemeClr val="tx1"/>
                </a:solidFill>
                <a:latin typeface="Montserrat Light" charset="0"/>
                <a:ea typeface="Montserrat Light" charset="0"/>
                <a:cs typeface="Montserrat Light" charset="0"/>
              </a:defRPr>
            </a:lvl1pPr>
          </a:lstStyle>
          <a:p>
            <a:r>
              <a:rPr lang="et-EE"/>
              <a:t>Perifeeria või keskus?</a:t>
            </a:r>
            <a:endParaRPr lang="et-EE" dirty="0"/>
          </a:p>
        </p:txBody>
      </p:sp>
      <p:pic>
        <p:nvPicPr>
          <p:cNvPr id="18" name="Pilt 17">
            <a:extLst>
              <a:ext uri="{FF2B5EF4-FFF2-40B4-BE49-F238E27FC236}">
                <a16:creationId xmlns:a16="http://schemas.microsoft.com/office/drawing/2014/main" id="{1588FF3C-AE88-4B3E-A9D8-52D745EB51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38" y="117430"/>
            <a:ext cx="2308977" cy="546320"/>
          </a:xfrm>
          <a:prstGeom prst="rect">
            <a:avLst/>
          </a:prstGeom>
        </p:spPr>
      </p:pic>
    </p:spTree>
    <p:extLst>
      <p:ext uri="{BB962C8B-B14F-4D97-AF65-F5344CB8AC3E}">
        <p14:creationId xmlns:p14="http://schemas.microsoft.com/office/powerpoint/2010/main" val="700708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7"/>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artisticPaintBrush/>
                    </a14:imgEffect>
                    <a14:imgEffect>
                      <a14:saturation sat="200000"/>
                    </a14:imgEffect>
                  </a14:imgLayer>
                </a14:imgProps>
              </a:ext>
              <a:ext uri="{28A0092B-C50C-407E-A947-70E740481C1C}">
                <a14:useLocalDpi xmlns:a14="http://schemas.microsoft.com/office/drawing/2010/main" val="0"/>
              </a:ext>
            </a:extLst>
          </a:blip>
          <a:srcRect l="28328" t="31450" r="24452" b="27224"/>
          <a:stretch/>
        </p:blipFill>
        <p:spPr bwMode="auto">
          <a:xfrm>
            <a:off x="983432" y="-1"/>
            <a:ext cx="5538042" cy="685800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920" y="189854"/>
            <a:ext cx="5157564" cy="6694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 name="Picture 3"/>
          <p:cNvPicPr>
            <a:picLocks noChangeAspect="1" noChangeArrowheads="1"/>
          </p:cNvPicPr>
          <p:nvPr/>
        </p:nvPicPr>
        <p:blipFill rotWithShape="1">
          <a:blip r:embed="rId6" cstate="print">
            <a:clrChange>
              <a:clrFrom>
                <a:srgbClr val="E1F7FF"/>
              </a:clrFrom>
              <a:clrTo>
                <a:srgbClr val="E1F7FF">
                  <a:alpha val="0"/>
                </a:srgbClr>
              </a:clrTo>
            </a:clrChange>
            <a:extLst>
              <a:ext uri="{28A0092B-C50C-407E-A947-70E740481C1C}">
                <a14:useLocalDpi xmlns:a14="http://schemas.microsoft.com/office/drawing/2010/main" val="0"/>
              </a:ext>
            </a:extLst>
          </a:blip>
          <a:srcRect l="1978" t="2747" r="2248" b="27629"/>
          <a:stretch/>
        </p:blipFill>
        <p:spPr bwMode="auto">
          <a:xfrm>
            <a:off x="6322742" y="3030279"/>
            <a:ext cx="4531722" cy="2328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 name="Picture 7"/>
          <p:cNvPicPr>
            <a:picLocks noChangeAspect="1" noChangeArrowheads="1"/>
          </p:cNvPicPr>
          <p:nvPr/>
        </p:nvPicPr>
        <p:blipFill rotWithShape="1">
          <a:blip r:embed="rId3" cstate="print">
            <a:grayscl/>
            <a:extLst>
              <a:ext uri="{BEBA8EAE-BF5A-486C-A8C5-ECC9F3942E4B}">
                <a14:imgProps xmlns:a14="http://schemas.microsoft.com/office/drawing/2010/main">
                  <a14:imgLayer r:embed="rId4">
                    <a14:imgEffect>
                      <a14:artisticPaintBrush/>
                    </a14:imgEffect>
                    <a14:imgEffect>
                      <a14:saturation sat="200000"/>
                    </a14:imgEffect>
                  </a14:imgLayer>
                </a14:imgProps>
              </a:ext>
              <a:ext uri="{28A0092B-C50C-407E-A947-70E740481C1C}">
                <a14:useLocalDpi xmlns:a14="http://schemas.microsoft.com/office/drawing/2010/main" val="0"/>
              </a:ext>
            </a:extLst>
          </a:blip>
          <a:srcRect l="28328" t="31450" r="24452" b="27224"/>
          <a:stretch/>
        </p:blipFill>
        <p:spPr bwMode="auto">
          <a:xfrm>
            <a:off x="5865920" y="26088"/>
            <a:ext cx="5538042" cy="685800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1880994" y="570538"/>
            <a:ext cx="8880581" cy="5747093"/>
            <a:chOff x="356993" y="570537"/>
            <a:chExt cx="8880581" cy="5747093"/>
          </a:xfrm>
        </p:grpSpPr>
        <p:sp>
          <p:nvSpPr>
            <p:cNvPr id="41" name="Tekstiruutu 40"/>
            <p:cNvSpPr txBox="1"/>
            <p:nvPr/>
          </p:nvSpPr>
          <p:spPr>
            <a:xfrm>
              <a:off x="1447926" y="698792"/>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1:30</a:t>
              </a:r>
            </a:p>
          </p:txBody>
        </p:sp>
        <p:sp>
          <p:nvSpPr>
            <p:cNvPr id="56" name="Tekstiruutu 55"/>
            <p:cNvSpPr txBox="1"/>
            <p:nvPr/>
          </p:nvSpPr>
          <p:spPr>
            <a:xfrm>
              <a:off x="1932361" y="1300708"/>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1:00</a:t>
              </a:r>
            </a:p>
          </p:txBody>
        </p:sp>
        <p:sp>
          <p:nvSpPr>
            <p:cNvPr id="57" name="Tekstiruutu 56"/>
            <p:cNvSpPr txBox="1"/>
            <p:nvPr/>
          </p:nvSpPr>
          <p:spPr>
            <a:xfrm>
              <a:off x="2038214" y="1632357"/>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0:30</a:t>
              </a:r>
            </a:p>
          </p:txBody>
        </p:sp>
        <p:sp>
          <p:nvSpPr>
            <p:cNvPr id="58" name="Tekstiruutu 57"/>
            <p:cNvSpPr txBox="1"/>
            <p:nvPr/>
          </p:nvSpPr>
          <p:spPr>
            <a:xfrm>
              <a:off x="2534935" y="150818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0:45</a:t>
              </a:r>
            </a:p>
          </p:txBody>
        </p:sp>
        <p:sp>
          <p:nvSpPr>
            <p:cNvPr id="59" name="Tekstiruutu 58"/>
            <p:cNvSpPr txBox="1"/>
            <p:nvPr/>
          </p:nvSpPr>
          <p:spPr>
            <a:xfrm>
              <a:off x="3077943" y="160226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1:20</a:t>
              </a:r>
            </a:p>
          </p:txBody>
        </p:sp>
        <p:sp>
          <p:nvSpPr>
            <p:cNvPr id="60" name="Tekstiruutu 59"/>
            <p:cNvSpPr txBox="1"/>
            <p:nvPr/>
          </p:nvSpPr>
          <p:spPr>
            <a:xfrm>
              <a:off x="1671502" y="227220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0:30</a:t>
              </a:r>
            </a:p>
          </p:txBody>
        </p:sp>
        <p:sp>
          <p:nvSpPr>
            <p:cNvPr id="61" name="Tekstiruutu 60"/>
            <p:cNvSpPr txBox="1"/>
            <p:nvPr/>
          </p:nvSpPr>
          <p:spPr>
            <a:xfrm>
              <a:off x="1216069" y="228038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1:00</a:t>
              </a:r>
            </a:p>
          </p:txBody>
        </p:sp>
        <p:sp>
          <p:nvSpPr>
            <p:cNvPr id="62" name="Tekstiruutu 61"/>
            <p:cNvSpPr txBox="1"/>
            <p:nvPr/>
          </p:nvSpPr>
          <p:spPr>
            <a:xfrm>
              <a:off x="903425" y="2003332"/>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1:30</a:t>
              </a:r>
            </a:p>
          </p:txBody>
        </p:sp>
        <p:sp>
          <p:nvSpPr>
            <p:cNvPr id="63" name="Tekstiruutu 62"/>
            <p:cNvSpPr txBox="1"/>
            <p:nvPr/>
          </p:nvSpPr>
          <p:spPr>
            <a:xfrm>
              <a:off x="356993" y="1869671"/>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2:00</a:t>
              </a:r>
            </a:p>
          </p:txBody>
        </p:sp>
        <p:sp>
          <p:nvSpPr>
            <p:cNvPr id="87" name="Tekstiruutu 58"/>
            <p:cNvSpPr txBox="1"/>
            <p:nvPr/>
          </p:nvSpPr>
          <p:spPr>
            <a:xfrm>
              <a:off x="3348590" y="446875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2:10</a:t>
              </a:r>
            </a:p>
          </p:txBody>
        </p:sp>
        <p:sp>
          <p:nvSpPr>
            <p:cNvPr id="129" name="Tekstiruutu 40"/>
            <p:cNvSpPr txBox="1"/>
            <p:nvPr/>
          </p:nvSpPr>
          <p:spPr>
            <a:xfrm>
              <a:off x="6330414" y="72488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1:15</a:t>
              </a:r>
            </a:p>
          </p:txBody>
        </p:sp>
        <p:sp>
          <p:nvSpPr>
            <p:cNvPr id="130" name="Tekstiruutu 55"/>
            <p:cNvSpPr txBox="1"/>
            <p:nvPr/>
          </p:nvSpPr>
          <p:spPr>
            <a:xfrm>
              <a:off x="6814849" y="132679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0:40</a:t>
              </a:r>
            </a:p>
          </p:txBody>
        </p:sp>
        <p:sp>
          <p:nvSpPr>
            <p:cNvPr id="132" name="Tekstiruutu 57"/>
            <p:cNvSpPr txBox="1"/>
            <p:nvPr/>
          </p:nvSpPr>
          <p:spPr>
            <a:xfrm>
              <a:off x="7417423" y="1534268"/>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0:40</a:t>
              </a:r>
            </a:p>
          </p:txBody>
        </p:sp>
        <p:sp>
          <p:nvSpPr>
            <p:cNvPr id="137" name="Tekstiruutu 62"/>
            <p:cNvSpPr txBox="1"/>
            <p:nvPr/>
          </p:nvSpPr>
          <p:spPr>
            <a:xfrm>
              <a:off x="5239481" y="189575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1:15</a:t>
              </a:r>
            </a:p>
          </p:txBody>
        </p:sp>
        <p:sp>
          <p:nvSpPr>
            <p:cNvPr id="146" name="Tekstiruutu 58"/>
            <p:cNvSpPr txBox="1"/>
            <p:nvPr/>
          </p:nvSpPr>
          <p:spPr>
            <a:xfrm>
              <a:off x="8231078" y="449484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1:45</a:t>
              </a:r>
            </a:p>
          </p:txBody>
        </p:sp>
        <p:sp>
          <p:nvSpPr>
            <p:cNvPr id="151" name="Tekstiruutu 58"/>
            <p:cNvSpPr txBox="1"/>
            <p:nvPr/>
          </p:nvSpPr>
          <p:spPr>
            <a:xfrm>
              <a:off x="6681778" y="610218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a:solidFill>
                    <a:schemeClr val="tx1">
                      <a:lumMod val="50000"/>
                      <a:lumOff val="50000"/>
                    </a:schemeClr>
                  </a:solidFill>
                </a:rPr>
                <a:t>1:55</a:t>
              </a:r>
            </a:p>
          </p:txBody>
        </p:sp>
        <p:sp>
          <p:nvSpPr>
            <p:cNvPr id="153" name="Tekstiruutu 58"/>
            <p:cNvSpPr txBox="1"/>
            <p:nvPr/>
          </p:nvSpPr>
          <p:spPr>
            <a:xfrm>
              <a:off x="6914832" y="453313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a:solidFill>
                    <a:schemeClr val="tx1">
                      <a:lumMod val="50000"/>
                      <a:lumOff val="50000"/>
                    </a:schemeClr>
                  </a:solidFill>
                </a:rPr>
                <a:t>0:50</a:t>
              </a:r>
            </a:p>
          </p:txBody>
        </p:sp>
        <p:sp>
          <p:nvSpPr>
            <p:cNvPr id="165" name="Tekstiruutu 58"/>
            <p:cNvSpPr txBox="1"/>
            <p:nvPr/>
          </p:nvSpPr>
          <p:spPr>
            <a:xfrm>
              <a:off x="8306436" y="570537"/>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1:45</a:t>
              </a:r>
            </a:p>
          </p:txBody>
        </p:sp>
        <p:sp>
          <p:nvSpPr>
            <p:cNvPr id="177" name="Tekstiruutu 58"/>
            <p:cNvSpPr txBox="1"/>
            <p:nvPr/>
          </p:nvSpPr>
          <p:spPr>
            <a:xfrm>
              <a:off x="2743486" y="3273399"/>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1:10</a:t>
              </a:r>
            </a:p>
          </p:txBody>
        </p:sp>
        <p:sp>
          <p:nvSpPr>
            <p:cNvPr id="158" name="Tekstiruutu 58"/>
            <p:cNvSpPr txBox="1"/>
            <p:nvPr/>
          </p:nvSpPr>
          <p:spPr>
            <a:xfrm>
              <a:off x="7985141" y="1996585"/>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1:00</a:t>
              </a:r>
            </a:p>
          </p:txBody>
        </p:sp>
        <p:sp>
          <p:nvSpPr>
            <p:cNvPr id="133" name="Tekstiruutu 58"/>
            <p:cNvSpPr txBox="1"/>
            <p:nvPr/>
          </p:nvSpPr>
          <p:spPr>
            <a:xfrm>
              <a:off x="7960431" y="162835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1:00</a:t>
              </a:r>
            </a:p>
          </p:txBody>
        </p:sp>
        <p:sp>
          <p:nvSpPr>
            <p:cNvPr id="162" name="Tekstiruutu 58"/>
            <p:cNvSpPr txBox="1"/>
            <p:nvPr/>
          </p:nvSpPr>
          <p:spPr>
            <a:xfrm>
              <a:off x="8820472" y="1426926"/>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1:45</a:t>
              </a:r>
            </a:p>
          </p:txBody>
        </p:sp>
        <p:sp>
          <p:nvSpPr>
            <p:cNvPr id="180" name="Tekstiruutu 58"/>
            <p:cNvSpPr txBox="1"/>
            <p:nvPr/>
          </p:nvSpPr>
          <p:spPr>
            <a:xfrm>
              <a:off x="1979712" y="450970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et-EE" dirty="0">
                  <a:solidFill>
                    <a:schemeClr val="tx1">
                      <a:lumMod val="50000"/>
                      <a:lumOff val="50000"/>
                    </a:schemeClr>
                  </a:solidFill>
                </a:rPr>
                <a:t>1</a:t>
              </a:r>
              <a:r>
                <a:rPr lang="fi-FI" dirty="0">
                  <a:solidFill>
                    <a:schemeClr val="tx1">
                      <a:lumMod val="50000"/>
                      <a:lumOff val="50000"/>
                    </a:schemeClr>
                  </a:solidFill>
                </a:rPr>
                <a:t>:</a:t>
              </a:r>
              <a:r>
                <a:rPr lang="et-EE" dirty="0">
                  <a:solidFill>
                    <a:schemeClr val="tx1">
                      <a:lumMod val="50000"/>
                      <a:lumOff val="50000"/>
                    </a:schemeClr>
                  </a:solidFill>
                </a:rPr>
                <a:t>50</a:t>
              </a:r>
              <a:endParaRPr lang="fi-FI" dirty="0">
                <a:solidFill>
                  <a:schemeClr val="tx1">
                    <a:lumMod val="50000"/>
                    <a:lumOff val="50000"/>
                  </a:schemeClr>
                </a:solidFill>
              </a:endParaRPr>
            </a:p>
          </p:txBody>
        </p:sp>
        <p:sp>
          <p:nvSpPr>
            <p:cNvPr id="182" name="Tekstiruutu 58"/>
            <p:cNvSpPr txBox="1"/>
            <p:nvPr/>
          </p:nvSpPr>
          <p:spPr>
            <a:xfrm>
              <a:off x="2066666" y="4149660"/>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dirty="0">
                  <a:solidFill>
                    <a:schemeClr val="tx1">
                      <a:lumMod val="50000"/>
                      <a:lumOff val="50000"/>
                    </a:schemeClr>
                  </a:solidFill>
                </a:rPr>
                <a:t>2:10</a:t>
              </a:r>
            </a:p>
          </p:txBody>
        </p:sp>
        <p:sp>
          <p:nvSpPr>
            <p:cNvPr id="196" name="Tekstiruutu 58"/>
            <p:cNvSpPr txBox="1"/>
            <p:nvPr/>
          </p:nvSpPr>
          <p:spPr>
            <a:xfrm>
              <a:off x="6963210" y="4005064"/>
              <a:ext cx="41710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et-EE" dirty="0">
                  <a:solidFill>
                    <a:schemeClr val="tx1">
                      <a:lumMod val="50000"/>
                      <a:lumOff val="50000"/>
                    </a:schemeClr>
                  </a:solidFill>
                </a:rPr>
                <a:t>0</a:t>
              </a:r>
              <a:r>
                <a:rPr lang="fi-FI" dirty="0">
                  <a:solidFill>
                    <a:schemeClr val="tx1">
                      <a:lumMod val="50000"/>
                      <a:lumOff val="50000"/>
                    </a:schemeClr>
                  </a:solidFill>
                </a:rPr>
                <a:t>:</a:t>
              </a:r>
              <a:r>
                <a:rPr lang="et-EE" dirty="0">
                  <a:solidFill>
                    <a:schemeClr val="tx1">
                      <a:lumMod val="50000"/>
                      <a:lumOff val="50000"/>
                    </a:schemeClr>
                  </a:solidFill>
                </a:rPr>
                <a:t>3</a:t>
              </a:r>
              <a:r>
                <a:rPr lang="fi-FI" dirty="0">
                  <a:solidFill>
                    <a:schemeClr val="tx1">
                      <a:lumMod val="50000"/>
                      <a:lumOff val="50000"/>
                    </a:schemeClr>
                  </a:solidFill>
                </a:rPr>
                <a:t>0</a:t>
              </a:r>
            </a:p>
          </p:txBody>
        </p:sp>
      </p:grpSp>
      <p:pic>
        <p:nvPicPr>
          <p:cNvPr id="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331" r="14696" b="12757"/>
          <a:stretch/>
        </p:blipFill>
        <p:spPr bwMode="auto">
          <a:xfrm>
            <a:off x="384783" y="73217"/>
            <a:ext cx="6142066" cy="6808101"/>
          </a:xfrm>
          <a:prstGeom prst="rect">
            <a:avLst/>
          </a:prstGeom>
          <a:ln w="9525">
            <a:solidFill>
              <a:schemeClr val="bg1"/>
            </a:solidFill>
            <a:miter lim="800000"/>
            <a:headEnd/>
            <a:tailEnd/>
          </a:ln>
        </p:spPr>
      </p:pic>
      <p:pic>
        <p:nvPicPr>
          <p:cNvPr id="20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13" t="20331" r="14696" b="12757"/>
          <a:stretch/>
        </p:blipFill>
        <p:spPr bwMode="auto">
          <a:xfrm>
            <a:off x="5799721" y="-23318"/>
            <a:ext cx="5260581" cy="6890227"/>
          </a:xfrm>
          <a:prstGeom prst="rect">
            <a:avLst/>
          </a:prstGeom>
          <a:solidFill>
            <a:schemeClr val="accent1"/>
          </a:solidFill>
          <a:ln>
            <a:noFill/>
          </a:ln>
        </p:spPr>
      </p:pic>
      <p:sp>
        <p:nvSpPr>
          <p:cNvPr id="189" name="Oval 188"/>
          <p:cNvSpPr/>
          <p:nvPr/>
        </p:nvSpPr>
        <p:spPr>
          <a:xfrm>
            <a:off x="6351100" y="211062"/>
            <a:ext cx="4503365" cy="6057608"/>
          </a:xfrm>
          <a:prstGeom prst="ellipse">
            <a:avLst/>
          </a:prstGeom>
          <a:noFill/>
          <a:ln w="53975" cap="rnd" cmpd="sng">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8" name="Oval 187"/>
          <p:cNvSpPr/>
          <p:nvPr/>
        </p:nvSpPr>
        <p:spPr>
          <a:xfrm>
            <a:off x="6122990" y="-531440"/>
            <a:ext cx="5013571" cy="6038937"/>
          </a:xfrm>
          <a:prstGeom prst="ellipse">
            <a:avLst/>
          </a:prstGeom>
          <a:noFill/>
          <a:ln w="53975" cap="rnd" cmpd="sng">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6" name="Oval 185"/>
          <p:cNvSpPr/>
          <p:nvPr/>
        </p:nvSpPr>
        <p:spPr>
          <a:xfrm>
            <a:off x="7093260" y="930388"/>
            <a:ext cx="2693574" cy="2778750"/>
          </a:xfrm>
          <a:prstGeom prst="ellipse">
            <a:avLst/>
          </a:prstGeom>
          <a:noFill/>
          <a:ln w="66675" cap="rnd" cmpd="sng">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 name="Oval 16"/>
          <p:cNvSpPr/>
          <p:nvPr/>
        </p:nvSpPr>
        <p:spPr>
          <a:xfrm>
            <a:off x="3016459" y="1171442"/>
            <a:ext cx="1891768" cy="1612058"/>
          </a:xfrm>
          <a:prstGeom prst="ellipse">
            <a:avLst/>
          </a:prstGeom>
          <a:noFill/>
          <a:ln w="66675" cap="rnd" cmpd="sng">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4" name="Oval 183"/>
          <p:cNvSpPr/>
          <p:nvPr/>
        </p:nvSpPr>
        <p:spPr>
          <a:xfrm>
            <a:off x="2005929" y="364952"/>
            <a:ext cx="3075213" cy="3021557"/>
          </a:xfrm>
          <a:prstGeom prst="ellipse">
            <a:avLst/>
          </a:prstGeom>
          <a:noFill/>
          <a:ln w="53975" cap="rnd" cmpd="sng">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5" name="Oval 184"/>
          <p:cNvSpPr/>
          <p:nvPr/>
        </p:nvSpPr>
        <p:spPr>
          <a:xfrm>
            <a:off x="2936627" y="2379136"/>
            <a:ext cx="2342323" cy="2582528"/>
          </a:xfrm>
          <a:prstGeom prst="ellipse">
            <a:avLst/>
          </a:prstGeom>
          <a:noFill/>
          <a:ln w="53975" cap="rnd" cmpd="sng">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3" name="Oval 182"/>
          <p:cNvSpPr/>
          <p:nvPr/>
        </p:nvSpPr>
        <p:spPr>
          <a:xfrm>
            <a:off x="3072740" y="2853469"/>
            <a:ext cx="1326936" cy="1226639"/>
          </a:xfrm>
          <a:prstGeom prst="ellipse">
            <a:avLst/>
          </a:prstGeom>
          <a:noFill/>
          <a:ln w="66675" cap="rnd" cmpd="sng">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87" name="Oval 186"/>
          <p:cNvSpPr/>
          <p:nvPr/>
        </p:nvSpPr>
        <p:spPr>
          <a:xfrm>
            <a:off x="7350299" y="1723625"/>
            <a:ext cx="2557519" cy="3094133"/>
          </a:xfrm>
          <a:prstGeom prst="ellipse">
            <a:avLst/>
          </a:prstGeom>
          <a:noFill/>
          <a:ln w="66675" cap="rnd" cmpd="sng">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 name="Freeform 12"/>
          <p:cNvSpPr/>
          <p:nvPr/>
        </p:nvSpPr>
        <p:spPr>
          <a:xfrm>
            <a:off x="3660510" y="3560558"/>
            <a:ext cx="51520" cy="175565"/>
          </a:xfrm>
          <a:custGeom>
            <a:avLst/>
            <a:gdLst>
              <a:gd name="connsiteX0" fmla="*/ 51520 w 51520"/>
              <a:gd name="connsiteY0" fmla="*/ 0 h 175565"/>
              <a:gd name="connsiteX1" fmla="*/ 7629 w 51520"/>
              <a:gd name="connsiteY1" fmla="*/ 102413 h 175565"/>
              <a:gd name="connsiteX2" fmla="*/ 314 w 51520"/>
              <a:gd name="connsiteY2" fmla="*/ 175565 h 175565"/>
            </a:gdLst>
            <a:ahLst/>
            <a:cxnLst>
              <a:cxn ang="0">
                <a:pos x="connsiteX0" y="connsiteY0"/>
              </a:cxn>
              <a:cxn ang="0">
                <a:pos x="connsiteX1" y="connsiteY1"/>
              </a:cxn>
              <a:cxn ang="0">
                <a:pos x="connsiteX2" y="connsiteY2"/>
              </a:cxn>
            </a:cxnLst>
            <a:rect l="l" t="t" r="r" b="b"/>
            <a:pathLst>
              <a:path w="51520" h="175565">
                <a:moveTo>
                  <a:pt x="51520" y="0"/>
                </a:moveTo>
                <a:cubicBezTo>
                  <a:pt x="33841" y="36576"/>
                  <a:pt x="16163" y="73152"/>
                  <a:pt x="7629" y="102413"/>
                </a:cubicBezTo>
                <a:cubicBezTo>
                  <a:pt x="-905" y="131674"/>
                  <a:pt x="-296" y="153619"/>
                  <a:pt x="314" y="175565"/>
                </a:cubicBezTo>
              </a:path>
            </a:pathLst>
          </a:custGeom>
          <a:noFill/>
          <a:ln w="66675">
            <a:gradFill flip="none" rotWithShape="1">
              <a:gsLst>
                <a:gs pos="0">
                  <a:srgbClr val="FFF200"/>
                </a:gs>
                <a:gs pos="23000">
                  <a:srgbClr val="FF7A00"/>
                </a:gs>
                <a:gs pos="70000">
                  <a:srgbClr val="FF03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nvGrpSpPr>
          <p:cNvPr id="84" name="Ryhmä 83" hidden="1"/>
          <p:cNvGrpSpPr/>
          <p:nvPr/>
        </p:nvGrpSpPr>
        <p:grpSpPr>
          <a:xfrm>
            <a:off x="5299285" y="1592232"/>
            <a:ext cx="1648936" cy="995912"/>
            <a:chOff x="3774960" y="1592232"/>
            <a:chExt cx="1648936" cy="995912"/>
          </a:xfrm>
        </p:grpSpPr>
        <p:sp>
          <p:nvSpPr>
            <p:cNvPr id="65" name="Ellipsi 64"/>
            <p:cNvSpPr/>
            <p:nvPr/>
          </p:nvSpPr>
          <p:spPr>
            <a:xfrm>
              <a:off x="4203396" y="2305996"/>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6" name="Ellipsi 65"/>
            <p:cNvSpPr/>
            <p:nvPr/>
          </p:nvSpPr>
          <p:spPr>
            <a:xfrm>
              <a:off x="3831344" y="2191528"/>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7" name="Ellipsi 66"/>
            <p:cNvSpPr/>
            <p:nvPr/>
          </p:nvSpPr>
          <p:spPr>
            <a:xfrm>
              <a:off x="3968719" y="2509024"/>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8" name="Ellipsi 67"/>
            <p:cNvSpPr/>
            <p:nvPr/>
          </p:nvSpPr>
          <p:spPr>
            <a:xfrm>
              <a:off x="3774960" y="2516144"/>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69" name="Ellipsi 68"/>
            <p:cNvSpPr/>
            <p:nvPr/>
          </p:nvSpPr>
          <p:spPr>
            <a:xfrm>
              <a:off x="4452376" y="2015512"/>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0" name="Ellipsi 69"/>
            <p:cNvSpPr/>
            <p:nvPr/>
          </p:nvSpPr>
          <p:spPr>
            <a:xfrm>
              <a:off x="4283968" y="2204872"/>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1" name="Ellipsi 70"/>
            <p:cNvSpPr/>
            <p:nvPr/>
          </p:nvSpPr>
          <p:spPr>
            <a:xfrm>
              <a:off x="4374264" y="1736248"/>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2" name="Ellipsi 71"/>
            <p:cNvSpPr/>
            <p:nvPr/>
          </p:nvSpPr>
          <p:spPr>
            <a:xfrm>
              <a:off x="4000888" y="1910744"/>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3" name="Ellipsi 72"/>
            <p:cNvSpPr/>
            <p:nvPr/>
          </p:nvSpPr>
          <p:spPr>
            <a:xfrm>
              <a:off x="4637912" y="2017040"/>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4" name="Ellipsi 73"/>
            <p:cNvSpPr/>
            <p:nvPr/>
          </p:nvSpPr>
          <p:spPr>
            <a:xfrm>
              <a:off x="4836800" y="1592232"/>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5" name="Ellipsi 74"/>
            <p:cNvSpPr/>
            <p:nvPr/>
          </p:nvSpPr>
          <p:spPr>
            <a:xfrm>
              <a:off x="4526664" y="1888648"/>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6" name="Ellipsi 75"/>
            <p:cNvSpPr/>
            <p:nvPr/>
          </p:nvSpPr>
          <p:spPr>
            <a:xfrm>
              <a:off x="4882136" y="2169440"/>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7" name="Ellipsi 76"/>
            <p:cNvSpPr/>
            <p:nvPr/>
          </p:nvSpPr>
          <p:spPr>
            <a:xfrm>
              <a:off x="4734304" y="2145056"/>
              <a:ext cx="72000" cy="72000"/>
            </a:xfrm>
            <a:prstGeom prst="ellipse">
              <a:avLst/>
            </a:prstGeom>
            <a:no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8" name="Ellipsi 77"/>
            <p:cNvSpPr/>
            <p:nvPr/>
          </p:nvSpPr>
          <p:spPr>
            <a:xfrm>
              <a:off x="5351896" y="2025416"/>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79" name="Ellipsi 78"/>
            <p:cNvSpPr/>
            <p:nvPr/>
          </p:nvSpPr>
          <p:spPr>
            <a:xfrm>
              <a:off x="5250560" y="1863112"/>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0" name="Ellipsi 79"/>
            <p:cNvSpPr/>
            <p:nvPr/>
          </p:nvSpPr>
          <p:spPr>
            <a:xfrm>
              <a:off x="4860032" y="1971696"/>
              <a:ext cx="72000" cy="72000"/>
            </a:xfrm>
            <a:prstGeom prst="ellipse">
              <a:avLst/>
            </a:prstGeom>
            <a:noFill/>
            <a:ln>
              <a:solidFill>
                <a:srgbClr val="D2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grpSp>
      <p:sp>
        <p:nvSpPr>
          <p:cNvPr id="20" name="Puolivapaa piirto 19"/>
          <p:cNvSpPr/>
          <p:nvPr/>
        </p:nvSpPr>
        <p:spPr>
          <a:xfrm>
            <a:off x="3266164" y="747413"/>
            <a:ext cx="815340" cy="1642110"/>
          </a:xfrm>
          <a:custGeom>
            <a:avLst/>
            <a:gdLst>
              <a:gd name="connsiteX0" fmla="*/ 0 w 815340"/>
              <a:gd name="connsiteY0" fmla="*/ 0 h 1642110"/>
              <a:gd name="connsiteX1" fmla="*/ 533400 w 815340"/>
              <a:gd name="connsiteY1" fmla="*/ 666750 h 1642110"/>
              <a:gd name="connsiteX2" fmla="*/ 815340 w 815340"/>
              <a:gd name="connsiteY2" fmla="*/ 1642110 h 1642110"/>
            </a:gdLst>
            <a:ahLst/>
            <a:cxnLst>
              <a:cxn ang="0">
                <a:pos x="connsiteX0" y="connsiteY0"/>
              </a:cxn>
              <a:cxn ang="0">
                <a:pos x="connsiteX1" y="connsiteY1"/>
              </a:cxn>
              <a:cxn ang="0">
                <a:pos x="connsiteX2" y="connsiteY2"/>
              </a:cxn>
            </a:cxnLst>
            <a:rect l="l" t="t" r="r" b="b"/>
            <a:pathLst>
              <a:path w="815340" h="1642110">
                <a:moveTo>
                  <a:pt x="0" y="0"/>
                </a:moveTo>
                <a:cubicBezTo>
                  <a:pt x="198755" y="196532"/>
                  <a:pt x="397510" y="393065"/>
                  <a:pt x="533400" y="666750"/>
                </a:cubicBezTo>
                <a:cubicBezTo>
                  <a:pt x="669290" y="940435"/>
                  <a:pt x="742315" y="1291272"/>
                  <a:pt x="815340" y="1642110"/>
                </a:cubicBezTo>
              </a:path>
            </a:pathLst>
          </a:custGeom>
          <a:noFill/>
          <a:ln w="66675">
            <a:gradFill>
              <a:gsLst>
                <a:gs pos="0">
                  <a:srgbClr val="FFF200"/>
                </a:gs>
                <a:gs pos="45000">
                  <a:srgbClr val="FF7A00"/>
                </a:gs>
                <a:gs pos="70000">
                  <a:srgbClr val="FF0300"/>
                </a:gs>
                <a:gs pos="100000">
                  <a:srgbClr val="4D0808"/>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2" name="Puolivapaa piirto 21"/>
          <p:cNvSpPr/>
          <p:nvPr/>
        </p:nvSpPr>
        <p:spPr>
          <a:xfrm>
            <a:off x="4157270" y="1444675"/>
            <a:ext cx="1162050" cy="949532"/>
          </a:xfrm>
          <a:custGeom>
            <a:avLst/>
            <a:gdLst>
              <a:gd name="connsiteX0" fmla="*/ 0 w 1325880"/>
              <a:gd name="connsiteY0" fmla="*/ 952249 h 952249"/>
              <a:gd name="connsiteX1" fmla="*/ 388620 w 1325880"/>
              <a:gd name="connsiteY1" fmla="*/ 68329 h 952249"/>
              <a:gd name="connsiteX2" fmla="*/ 1325880 w 1325880"/>
              <a:gd name="connsiteY2" fmla="*/ 125479 h 952249"/>
              <a:gd name="connsiteX0" fmla="*/ 0 w 1162050"/>
              <a:gd name="connsiteY0" fmla="*/ 949532 h 949532"/>
              <a:gd name="connsiteX1" fmla="*/ 388620 w 1162050"/>
              <a:gd name="connsiteY1" fmla="*/ 65612 h 949532"/>
              <a:gd name="connsiteX2" fmla="*/ 1162050 w 1162050"/>
              <a:gd name="connsiteY2" fmla="*/ 130382 h 949532"/>
            </a:gdLst>
            <a:ahLst/>
            <a:cxnLst>
              <a:cxn ang="0">
                <a:pos x="connsiteX0" y="connsiteY0"/>
              </a:cxn>
              <a:cxn ang="0">
                <a:pos x="connsiteX1" y="connsiteY1"/>
              </a:cxn>
              <a:cxn ang="0">
                <a:pos x="connsiteX2" y="connsiteY2"/>
              </a:cxn>
            </a:cxnLst>
            <a:rect l="l" t="t" r="r" b="b"/>
            <a:pathLst>
              <a:path w="1162050" h="949532">
                <a:moveTo>
                  <a:pt x="0" y="949532"/>
                </a:moveTo>
                <a:cubicBezTo>
                  <a:pt x="83820" y="576469"/>
                  <a:pt x="194945" y="202137"/>
                  <a:pt x="388620" y="65612"/>
                </a:cubicBezTo>
                <a:cubicBezTo>
                  <a:pt x="582295" y="-70913"/>
                  <a:pt x="803910" y="32909"/>
                  <a:pt x="1162050" y="130382"/>
                </a:cubicBezTo>
              </a:path>
            </a:pathLst>
          </a:custGeom>
          <a:noFill/>
          <a:ln w="66675">
            <a:gradFill flip="none" rotWithShape="1">
              <a:gsLst>
                <a:gs pos="0">
                  <a:srgbClr val="FFF200"/>
                </a:gs>
                <a:gs pos="45000">
                  <a:srgbClr val="FF7A00"/>
                </a:gs>
                <a:gs pos="70000">
                  <a:srgbClr val="FF0300"/>
                </a:gs>
                <a:gs pos="100000">
                  <a:srgbClr val="4D0808"/>
                </a:gs>
              </a:gsLst>
              <a:lin ang="81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4" name="Puolivapaa piirto 23"/>
          <p:cNvSpPr/>
          <p:nvPr/>
        </p:nvSpPr>
        <p:spPr>
          <a:xfrm>
            <a:off x="2232635" y="2222867"/>
            <a:ext cx="1680210" cy="457983"/>
          </a:xfrm>
          <a:custGeom>
            <a:avLst/>
            <a:gdLst>
              <a:gd name="connsiteX0" fmla="*/ 0 w 1680210"/>
              <a:gd name="connsiteY0" fmla="*/ 0 h 458082"/>
              <a:gd name="connsiteX1" fmla="*/ 521970 w 1680210"/>
              <a:gd name="connsiteY1" fmla="*/ 76200 h 458082"/>
              <a:gd name="connsiteX2" fmla="*/ 963930 w 1680210"/>
              <a:gd name="connsiteY2" fmla="*/ 449580 h 458082"/>
              <a:gd name="connsiteX3" fmla="*/ 1680210 w 1680210"/>
              <a:gd name="connsiteY3" fmla="*/ 300990 h 458082"/>
              <a:gd name="connsiteX0" fmla="*/ 0 w 1680210"/>
              <a:gd name="connsiteY0" fmla="*/ 3873 h 463460"/>
              <a:gd name="connsiteX1" fmla="*/ 438150 w 1680210"/>
              <a:gd name="connsiteY1" fmla="*/ 53403 h 463460"/>
              <a:gd name="connsiteX2" fmla="*/ 963930 w 1680210"/>
              <a:gd name="connsiteY2" fmla="*/ 453453 h 463460"/>
              <a:gd name="connsiteX3" fmla="*/ 1680210 w 1680210"/>
              <a:gd name="connsiteY3" fmla="*/ 304863 h 463460"/>
              <a:gd name="connsiteX0" fmla="*/ 0 w 1680210"/>
              <a:gd name="connsiteY0" fmla="*/ 47832 h 507419"/>
              <a:gd name="connsiteX1" fmla="*/ 438150 w 1680210"/>
              <a:gd name="connsiteY1" fmla="*/ 97362 h 507419"/>
              <a:gd name="connsiteX2" fmla="*/ 963930 w 1680210"/>
              <a:gd name="connsiteY2" fmla="*/ 497412 h 507419"/>
              <a:gd name="connsiteX3" fmla="*/ 1680210 w 1680210"/>
              <a:gd name="connsiteY3" fmla="*/ 348822 h 507419"/>
              <a:gd name="connsiteX0" fmla="*/ 0 w 1680210"/>
              <a:gd name="connsiteY0" fmla="*/ 3495 h 457983"/>
              <a:gd name="connsiteX1" fmla="*/ 544830 w 1680210"/>
              <a:gd name="connsiteY1" fmla="*/ 148275 h 457983"/>
              <a:gd name="connsiteX2" fmla="*/ 963930 w 1680210"/>
              <a:gd name="connsiteY2" fmla="*/ 453075 h 457983"/>
              <a:gd name="connsiteX3" fmla="*/ 1680210 w 1680210"/>
              <a:gd name="connsiteY3" fmla="*/ 304485 h 457983"/>
            </a:gdLst>
            <a:ahLst/>
            <a:cxnLst>
              <a:cxn ang="0">
                <a:pos x="connsiteX0" y="connsiteY0"/>
              </a:cxn>
              <a:cxn ang="0">
                <a:pos x="connsiteX1" y="connsiteY1"/>
              </a:cxn>
              <a:cxn ang="0">
                <a:pos x="connsiteX2" y="connsiteY2"/>
              </a:cxn>
              <a:cxn ang="0">
                <a:pos x="connsiteX3" y="connsiteY3"/>
              </a:cxn>
            </a:cxnLst>
            <a:rect l="l" t="t" r="r" b="b"/>
            <a:pathLst>
              <a:path w="1680210" h="457983">
                <a:moveTo>
                  <a:pt x="0" y="3495"/>
                </a:moveTo>
                <a:cubicBezTo>
                  <a:pt x="180657" y="4130"/>
                  <a:pt x="353695" y="-37145"/>
                  <a:pt x="544830" y="148275"/>
                </a:cubicBezTo>
                <a:cubicBezTo>
                  <a:pt x="735965" y="333695"/>
                  <a:pt x="774700" y="427040"/>
                  <a:pt x="963930" y="453075"/>
                </a:cubicBezTo>
                <a:cubicBezTo>
                  <a:pt x="1153160" y="479110"/>
                  <a:pt x="1418590" y="397512"/>
                  <a:pt x="1680210" y="304485"/>
                </a:cubicBezTo>
              </a:path>
            </a:pathLst>
          </a:custGeom>
          <a:noFill/>
          <a:ln w="66675">
            <a:gradFill flip="none" rotWithShape="1">
              <a:gsLst>
                <a:gs pos="20655">
                  <a:srgbClr val="FFFF00"/>
                </a:gs>
                <a:gs pos="0">
                  <a:srgbClr val="FFF75B"/>
                </a:gs>
                <a:gs pos="45000">
                  <a:srgbClr val="FF7A00"/>
                </a:gs>
                <a:gs pos="70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3" name="Ellipsi 22"/>
          <p:cNvSpPr/>
          <p:nvPr/>
        </p:nvSpPr>
        <p:spPr>
          <a:xfrm>
            <a:off x="3874576" y="178243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6" name="Ellipsi 25"/>
          <p:cNvSpPr/>
          <p:nvPr/>
        </p:nvSpPr>
        <p:spPr>
          <a:xfrm>
            <a:off x="3662455" y="118816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7" name="Ellipsi 26"/>
          <p:cNvSpPr/>
          <p:nvPr/>
        </p:nvSpPr>
        <p:spPr>
          <a:xfrm>
            <a:off x="2920988" y="76278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8" name="Ellipsi 27"/>
          <p:cNvSpPr/>
          <p:nvPr/>
        </p:nvSpPr>
        <p:spPr>
          <a:xfrm>
            <a:off x="3354801" y="246487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9" name="Ellipsi 28"/>
          <p:cNvSpPr/>
          <p:nvPr/>
        </p:nvSpPr>
        <p:spPr>
          <a:xfrm>
            <a:off x="2523622" y="218962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1" name="Ellipsi 30"/>
          <p:cNvSpPr/>
          <p:nvPr/>
        </p:nvSpPr>
        <p:spPr>
          <a:xfrm>
            <a:off x="2196733" y="221053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2" name="Ellipsi 31"/>
          <p:cNvSpPr/>
          <p:nvPr/>
        </p:nvSpPr>
        <p:spPr>
          <a:xfrm>
            <a:off x="4179806" y="143197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3" name="Ellipsi 32"/>
          <p:cNvSpPr/>
          <p:nvPr/>
        </p:nvSpPr>
        <p:spPr>
          <a:xfrm>
            <a:off x="4755870" y="1522513"/>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0" name="Puolivapaa piirto 39"/>
          <p:cNvSpPr/>
          <p:nvPr/>
        </p:nvSpPr>
        <p:spPr>
          <a:xfrm>
            <a:off x="4132547" y="3415506"/>
            <a:ext cx="1048414" cy="1354451"/>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43" name="Tekstiruutu 133"/>
          <p:cNvSpPr txBox="1"/>
          <p:nvPr/>
        </p:nvSpPr>
        <p:spPr>
          <a:xfrm>
            <a:off x="2300940" y="693276"/>
            <a:ext cx="647934" cy="215444"/>
          </a:xfrm>
          <a:prstGeom prst="rect">
            <a:avLst/>
          </a:prstGeom>
          <a:noFill/>
        </p:spPr>
        <p:txBody>
          <a:bodyPr wrap="none" rtlCol="0">
            <a:spAutoFit/>
          </a:bodyPr>
          <a:lstStyle/>
          <a:p>
            <a:r>
              <a:rPr lang="fi-FI" sz="800" spc="100" dirty="0">
                <a:effectLst>
                  <a:glow rad="101600">
                    <a:schemeClr val="bg1">
                      <a:alpha val="55000"/>
                    </a:schemeClr>
                  </a:glow>
                </a:effectLst>
              </a:rPr>
              <a:t>Tampere</a:t>
            </a:r>
          </a:p>
        </p:txBody>
      </p:sp>
      <p:sp>
        <p:nvSpPr>
          <p:cNvPr id="44" name="Tekstiruutu 133"/>
          <p:cNvSpPr txBox="1"/>
          <p:nvPr/>
        </p:nvSpPr>
        <p:spPr>
          <a:xfrm>
            <a:off x="2523623" y="1288008"/>
            <a:ext cx="885179" cy="215444"/>
          </a:xfrm>
          <a:prstGeom prst="rect">
            <a:avLst/>
          </a:prstGeom>
          <a:noFill/>
        </p:spPr>
        <p:txBody>
          <a:bodyPr wrap="none" rtlCol="0">
            <a:spAutoFit/>
          </a:bodyPr>
          <a:lstStyle/>
          <a:p>
            <a:r>
              <a:rPr lang="fi-FI" sz="800" spc="100" dirty="0">
                <a:effectLst>
                  <a:glow rad="101600">
                    <a:schemeClr val="bg1">
                      <a:alpha val="55000"/>
                    </a:schemeClr>
                  </a:glow>
                </a:effectLst>
              </a:rPr>
              <a:t>Hämeenlinna</a:t>
            </a:r>
          </a:p>
        </p:txBody>
      </p:sp>
      <p:sp>
        <p:nvSpPr>
          <p:cNvPr id="45" name="Tekstiruutu 133"/>
          <p:cNvSpPr txBox="1"/>
          <p:nvPr/>
        </p:nvSpPr>
        <p:spPr>
          <a:xfrm>
            <a:off x="2893823" y="1628696"/>
            <a:ext cx="684803" cy="215444"/>
          </a:xfrm>
          <a:prstGeom prst="rect">
            <a:avLst/>
          </a:prstGeom>
          <a:noFill/>
        </p:spPr>
        <p:txBody>
          <a:bodyPr wrap="none" rtlCol="0">
            <a:spAutoFit/>
          </a:bodyPr>
          <a:lstStyle/>
          <a:p>
            <a:r>
              <a:rPr lang="fi-FI" sz="800" spc="100" dirty="0">
                <a:effectLst>
                  <a:glow rad="101600">
                    <a:schemeClr val="bg1">
                      <a:alpha val="55000"/>
                    </a:schemeClr>
                  </a:glow>
                </a:effectLst>
              </a:rPr>
              <a:t>Riihimäki</a:t>
            </a:r>
          </a:p>
        </p:txBody>
      </p:sp>
      <p:sp>
        <p:nvSpPr>
          <p:cNvPr id="46" name="Tekstiruutu 133"/>
          <p:cNvSpPr txBox="1"/>
          <p:nvPr/>
        </p:nvSpPr>
        <p:spPr>
          <a:xfrm>
            <a:off x="3997196" y="1223787"/>
            <a:ext cx="453970" cy="215444"/>
          </a:xfrm>
          <a:prstGeom prst="rect">
            <a:avLst/>
          </a:prstGeom>
          <a:noFill/>
        </p:spPr>
        <p:txBody>
          <a:bodyPr wrap="none" rtlCol="0">
            <a:spAutoFit/>
          </a:bodyPr>
          <a:lstStyle/>
          <a:p>
            <a:r>
              <a:rPr lang="fi-FI" sz="800" spc="100" dirty="0">
                <a:effectLst>
                  <a:glow rad="101600">
                    <a:schemeClr val="bg1">
                      <a:alpha val="55000"/>
                    </a:schemeClr>
                  </a:glow>
                </a:effectLst>
              </a:rPr>
              <a:t>Lahti</a:t>
            </a:r>
          </a:p>
        </p:txBody>
      </p:sp>
      <p:sp>
        <p:nvSpPr>
          <p:cNvPr id="47" name="Tekstiruutu 133"/>
          <p:cNvSpPr txBox="1"/>
          <p:nvPr/>
        </p:nvSpPr>
        <p:spPr>
          <a:xfrm>
            <a:off x="4514568" y="1297816"/>
            <a:ext cx="659155" cy="215444"/>
          </a:xfrm>
          <a:prstGeom prst="rect">
            <a:avLst/>
          </a:prstGeom>
          <a:noFill/>
        </p:spPr>
        <p:txBody>
          <a:bodyPr wrap="none" rtlCol="0">
            <a:spAutoFit/>
          </a:bodyPr>
          <a:lstStyle/>
          <a:p>
            <a:r>
              <a:rPr lang="fi-FI" sz="800" spc="100" dirty="0">
                <a:effectLst>
                  <a:glow rad="101600">
                    <a:schemeClr val="bg1">
                      <a:alpha val="55000"/>
                    </a:schemeClr>
                  </a:glow>
                </a:effectLst>
              </a:rPr>
              <a:t>Kouvola </a:t>
            </a:r>
          </a:p>
        </p:txBody>
      </p:sp>
      <p:sp>
        <p:nvSpPr>
          <p:cNvPr id="48" name="Tekstiruutu 133"/>
          <p:cNvSpPr txBox="1"/>
          <p:nvPr/>
        </p:nvSpPr>
        <p:spPr>
          <a:xfrm>
            <a:off x="3801170" y="2280386"/>
            <a:ext cx="502061" cy="215444"/>
          </a:xfrm>
          <a:prstGeom prst="rect">
            <a:avLst/>
          </a:prstGeom>
          <a:noFill/>
        </p:spPr>
        <p:txBody>
          <a:bodyPr wrap="none" rtlCol="0">
            <a:spAutoFit/>
          </a:bodyPr>
          <a:lstStyle/>
          <a:p>
            <a:r>
              <a:rPr lang="fi-FI" sz="800" spc="100" dirty="0">
                <a:effectLst>
                  <a:glow rad="101600">
                    <a:schemeClr val="bg1">
                      <a:alpha val="55000"/>
                    </a:schemeClr>
                  </a:glow>
                </a:effectLst>
              </a:rPr>
              <a:t>Pasila</a:t>
            </a:r>
          </a:p>
        </p:txBody>
      </p:sp>
      <p:sp>
        <p:nvSpPr>
          <p:cNvPr id="49" name="Tekstiruutu 133"/>
          <p:cNvSpPr txBox="1"/>
          <p:nvPr/>
        </p:nvSpPr>
        <p:spPr>
          <a:xfrm>
            <a:off x="3094330" y="2558877"/>
            <a:ext cx="566181" cy="338554"/>
          </a:xfrm>
          <a:prstGeom prst="rect">
            <a:avLst/>
          </a:prstGeom>
          <a:noFill/>
        </p:spPr>
        <p:txBody>
          <a:bodyPr wrap="none" rtlCol="0">
            <a:spAutoFit/>
          </a:bodyPr>
          <a:lstStyle/>
          <a:p>
            <a:r>
              <a:rPr lang="fi-FI" sz="800" spc="100" dirty="0">
                <a:effectLst>
                  <a:glow rad="101600">
                    <a:schemeClr val="bg1">
                      <a:alpha val="55000"/>
                    </a:schemeClr>
                  </a:glow>
                </a:effectLst>
              </a:rPr>
              <a:t>Kirkko-</a:t>
            </a:r>
          </a:p>
          <a:p>
            <a:r>
              <a:rPr lang="fi-FI" sz="800" spc="100" dirty="0">
                <a:effectLst>
                  <a:glow rad="101600">
                    <a:schemeClr val="bg1">
                      <a:alpha val="55000"/>
                    </a:schemeClr>
                  </a:glow>
                </a:effectLst>
              </a:rPr>
              <a:t>nummi</a:t>
            </a:r>
          </a:p>
        </p:txBody>
      </p:sp>
      <p:sp>
        <p:nvSpPr>
          <p:cNvPr id="50" name="Tekstiruutu 133"/>
          <p:cNvSpPr txBox="1"/>
          <p:nvPr/>
        </p:nvSpPr>
        <p:spPr>
          <a:xfrm>
            <a:off x="1646671" y="2117108"/>
            <a:ext cx="489236" cy="215444"/>
          </a:xfrm>
          <a:prstGeom prst="rect">
            <a:avLst/>
          </a:prstGeom>
          <a:noFill/>
        </p:spPr>
        <p:txBody>
          <a:bodyPr wrap="none" rtlCol="0">
            <a:spAutoFit/>
          </a:bodyPr>
          <a:lstStyle/>
          <a:p>
            <a:r>
              <a:rPr lang="fi-FI" sz="800" spc="100" dirty="0">
                <a:effectLst>
                  <a:glow rad="101600">
                    <a:schemeClr val="bg1">
                      <a:alpha val="55000"/>
                    </a:schemeClr>
                  </a:glow>
                </a:effectLst>
              </a:rPr>
              <a:t>Turku</a:t>
            </a:r>
          </a:p>
        </p:txBody>
      </p:sp>
      <p:sp>
        <p:nvSpPr>
          <p:cNvPr id="51" name="Tekstiruutu 133"/>
          <p:cNvSpPr txBox="1"/>
          <p:nvPr/>
        </p:nvSpPr>
        <p:spPr>
          <a:xfrm>
            <a:off x="2210772" y="2242502"/>
            <a:ext cx="410690" cy="215444"/>
          </a:xfrm>
          <a:prstGeom prst="rect">
            <a:avLst/>
          </a:prstGeom>
          <a:noFill/>
        </p:spPr>
        <p:txBody>
          <a:bodyPr wrap="none" rtlCol="0">
            <a:spAutoFit/>
          </a:bodyPr>
          <a:lstStyle/>
          <a:p>
            <a:r>
              <a:rPr lang="fi-FI" sz="800" spc="100" dirty="0">
                <a:effectLst>
                  <a:glow rad="101600">
                    <a:schemeClr val="bg1">
                      <a:alpha val="55000"/>
                    </a:schemeClr>
                  </a:glow>
                </a:effectLst>
              </a:rPr>
              <a:t>Salo</a:t>
            </a:r>
          </a:p>
        </p:txBody>
      </p:sp>
      <p:sp>
        <p:nvSpPr>
          <p:cNvPr id="52" name="Ellipsi 51"/>
          <p:cNvSpPr/>
          <p:nvPr/>
        </p:nvSpPr>
        <p:spPr>
          <a:xfrm>
            <a:off x="2866988" y="246487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4" name="Tekstiruutu 133"/>
          <p:cNvSpPr txBox="1"/>
          <p:nvPr/>
        </p:nvSpPr>
        <p:spPr>
          <a:xfrm>
            <a:off x="2405006" y="2471688"/>
            <a:ext cx="522900" cy="215444"/>
          </a:xfrm>
          <a:prstGeom prst="rect">
            <a:avLst/>
          </a:prstGeom>
          <a:noFill/>
        </p:spPr>
        <p:txBody>
          <a:bodyPr wrap="none" rtlCol="0">
            <a:spAutoFit/>
          </a:bodyPr>
          <a:lstStyle/>
          <a:p>
            <a:r>
              <a:rPr lang="fi-FI" sz="800" spc="100" dirty="0">
                <a:effectLst>
                  <a:glow rad="101600">
                    <a:schemeClr val="bg1">
                      <a:alpha val="55000"/>
                    </a:schemeClr>
                  </a:glow>
                </a:effectLst>
              </a:rPr>
              <a:t>Karjaa</a:t>
            </a:r>
          </a:p>
        </p:txBody>
      </p:sp>
      <p:sp>
        <p:nvSpPr>
          <p:cNvPr id="25" name="Ellipsi 24"/>
          <p:cNvSpPr/>
          <p:nvPr/>
        </p:nvSpPr>
        <p:spPr>
          <a:xfrm>
            <a:off x="4014316" y="2415125"/>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2" name="Tekstiruutu 133"/>
          <p:cNvSpPr txBox="1"/>
          <p:nvPr/>
        </p:nvSpPr>
        <p:spPr>
          <a:xfrm>
            <a:off x="4342398" y="4452418"/>
            <a:ext cx="471604" cy="215444"/>
          </a:xfrm>
          <a:prstGeom prst="rect">
            <a:avLst/>
          </a:prstGeom>
          <a:noFill/>
        </p:spPr>
        <p:txBody>
          <a:bodyPr wrap="none" rtlCol="0">
            <a:spAutoFit/>
          </a:bodyPr>
          <a:lstStyle/>
          <a:p>
            <a:r>
              <a:rPr lang="fi-FI" sz="800" spc="100" dirty="0">
                <a:effectLst>
                  <a:glow rad="101600">
                    <a:schemeClr val="bg1">
                      <a:alpha val="55000"/>
                    </a:schemeClr>
                  </a:glow>
                </a:effectLst>
              </a:rPr>
              <a:t>Tartu</a:t>
            </a:r>
          </a:p>
        </p:txBody>
      </p:sp>
      <p:sp>
        <p:nvSpPr>
          <p:cNvPr id="85" name="Ellipsi 32"/>
          <p:cNvSpPr/>
          <p:nvPr/>
        </p:nvSpPr>
        <p:spPr>
          <a:xfrm>
            <a:off x="4755870" y="455025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8" name="Puolivapaa piirto 39"/>
          <p:cNvSpPr/>
          <p:nvPr/>
        </p:nvSpPr>
        <p:spPr>
          <a:xfrm>
            <a:off x="1577672" y="6528427"/>
            <a:ext cx="216024" cy="136099"/>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45000">
                  <a:srgbClr val="FF7A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 name="TextBox 1"/>
          <p:cNvSpPr txBox="1"/>
          <p:nvPr/>
        </p:nvSpPr>
        <p:spPr>
          <a:xfrm>
            <a:off x="1845548" y="6510914"/>
            <a:ext cx="1980661" cy="246221"/>
          </a:xfrm>
          <a:prstGeom prst="rect">
            <a:avLst/>
          </a:prstGeom>
          <a:solidFill>
            <a:schemeClr val="accent4"/>
          </a:solidFill>
        </p:spPr>
        <p:txBody>
          <a:bodyPr wrap="square" rtlCol="0">
            <a:spAutoFit/>
          </a:bodyPr>
          <a:lstStyle/>
          <a:p>
            <a:r>
              <a:rPr lang="et-EE" sz="1000" i="1" dirty="0"/>
              <a:t>Eeldatav aeg </a:t>
            </a:r>
            <a:r>
              <a:rPr lang="fi-FI" sz="1000" i="1" dirty="0"/>
              <a:t>(</a:t>
            </a:r>
            <a:r>
              <a:rPr lang="et-EE" sz="1000" i="1" dirty="0"/>
              <a:t>rong</a:t>
            </a:r>
            <a:r>
              <a:rPr lang="fi-FI" sz="1000" i="1" dirty="0"/>
              <a:t>)</a:t>
            </a:r>
          </a:p>
        </p:txBody>
      </p:sp>
      <p:sp>
        <p:nvSpPr>
          <p:cNvPr id="92" name="Ellipsi 26"/>
          <p:cNvSpPr/>
          <p:nvPr/>
        </p:nvSpPr>
        <p:spPr>
          <a:xfrm>
            <a:off x="3171694" y="612931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3" name="Tekstiruutu 133"/>
          <p:cNvSpPr txBox="1"/>
          <p:nvPr/>
        </p:nvSpPr>
        <p:spPr>
          <a:xfrm>
            <a:off x="2757798" y="6041300"/>
            <a:ext cx="434734" cy="230832"/>
          </a:xfrm>
          <a:prstGeom prst="rect">
            <a:avLst/>
          </a:prstGeom>
          <a:noFill/>
        </p:spPr>
        <p:txBody>
          <a:bodyPr wrap="none" rtlCol="0">
            <a:spAutoFit/>
          </a:bodyPr>
          <a:lstStyle/>
          <a:p>
            <a:r>
              <a:rPr lang="fi-FI" sz="900" spc="100" dirty="0">
                <a:effectLst>
                  <a:glow rad="101600">
                    <a:schemeClr val="bg1">
                      <a:alpha val="55000"/>
                    </a:schemeClr>
                  </a:glow>
                </a:effectLst>
              </a:rPr>
              <a:t>Riga</a:t>
            </a:r>
          </a:p>
        </p:txBody>
      </p:sp>
      <p:sp>
        <p:nvSpPr>
          <p:cNvPr id="96" name="Tekstiruutu 133"/>
          <p:cNvSpPr txBox="1"/>
          <p:nvPr/>
        </p:nvSpPr>
        <p:spPr>
          <a:xfrm>
            <a:off x="2926275" y="4509700"/>
            <a:ext cx="495649" cy="215444"/>
          </a:xfrm>
          <a:prstGeom prst="rect">
            <a:avLst/>
          </a:prstGeom>
          <a:noFill/>
        </p:spPr>
        <p:txBody>
          <a:bodyPr wrap="none" rtlCol="0">
            <a:spAutoFit/>
          </a:bodyPr>
          <a:lstStyle/>
          <a:p>
            <a:r>
              <a:rPr lang="fi-FI" sz="800" spc="100" dirty="0">
                <a:effectLst>
                  <a:glow rad="101600">
                    <a:schemeClr val="bg1">
                      <a:alpha val="55000"/>
                    </a:schemeClr>
                  </a:glow>
                </a:effectLst>
              </a:rPr>
              <a:t>Pärnu</a:t>
            </a:r>
          </a:p>
        </p:txBody>
      </p:sp>
      <p:sp>
        <p:nvSpPr>
          <p:cNvPr id="98" name="Tekstiruutu 133"/>
          <p:cNvSpPr txBox="1"/>
          <p:nvPr/>
        </p:nvSpPr>
        <p:spPr>
          <a:xfrm>
            <a:off x="3707948" y="2484298"/>
            <a:ext cx="657552" cy="230832"/>
          </a:xfrm>
          <a:prstGeom prst="rect">
            <a:avLst/>
          </a:prstGeom>
          <a:noFill/>
        </p:spPr>
        <p:txBody>
          <a:bodyPr wrap="none" rtlCol="0">
            <a:spAutoFit/>
          </a:bodyPr>
          <a:lstStyle/>
          <a:p>
            <a:r>
              <a:rPr lang="fi-FI" sz="900" spc="100" dirty="0">
                <a:effectLst>
                  <a:glow rad="101600">
                    <a:schemeClr val="bg1">
                      <a:alpha val="55000"/>
                    </a:schemeClr>
                  </a:glow>
                </a:effectLst>
              </a:rPr>
              <a:t>Helsinki</a:t>
            </a:r>
          </a:p>
        </p:txBody>
      </p:sp>
      <p:sp>
        <p:nvSpPr>
          <p:cNvPr id="105" name="Puolivapaa piirto 19"/>
          <p:cNvSpPr/>
          <p:nvPr/>
        </p:nvSpPr>
        <p:spPr>
          <a:xfrm>
            <a:off x="7803476" y="784278"/>
            <a:ext cx="815340" cy="1642110"/>
          </a:xfrm>
          <a:custGeom>
            <a:avLst/>
            <a:gdLst>
              <a:gd name="connsiteX0" fmla="*/ 0 w 815340"/>
              <a:gd name="connsiteY0" fmla="*/ 0 h 1642110"/>
              <a:gd name="connsiteX1" fmla="*/ 533400 w 815340"/>
              <a:gd name="connsiteY1" fmla="*/ 666750 h 1642110"/>
              <a:gd name="connsiteX2" fmla="*/ 815340 w 815340"/>
              <a:gd name="connsiteY2" fmla="*/ 1642110 h 1642110"/>
            </a:gdLst>
            <a:ahLst/>
            <a:cxnLst>
              <a:cxn ang="0">
                <a:pos x="connsiteX0" y="connsiteY0"/>
              </a:cxn>
              <a:cxn ang="0">
                <a:pos x="connsiteX1" y="connsiteY1"/>
              </a:cxn>
              <a:cxn ang="0">
                <a:pos x="connsiteX2" y="connsiteY2"/>
              </a:cxn>
            </a:cxnLst>
            <a:rect l="l" t="t" r="r" b="b"/>
            <a:pathLst>
              <a:path w="815340" h="1642110">
                <a:moveTo>
                  <a:pt x="0" y="0"/>
                </a:moveTo>
                <a:cubicBezTo>
                  <a:pt x="198755" y="196532"/>
                  <a:pt x="397510" y="393065"/>
                  <a:pt x="533400" y="666750"/>
                </a:cubicBezTo>
                <a:cubicBezTo>
                  <a:pt x="669290" y="940435"/>
                  <a:pt x="742315" y="1291272"/>
                  <a:pt x="815340" y="1642110"/>
                </a:cubicBezTo>
              </a:path>
            </a:pathLst>
          </a:custGeom>
          <a:noFill/>
          <a:ln w="66675">
            <a:gradFill flip="none" rotWithShape="1">
              <a:gsLst>
                <a:gs pos="0">
                  <a:srgbClr val="FFFF00"/>
                </a:gs>
                <a:gs pos="13000">
                  <a:srgbClr val="FF7A00"/>
                </a:gs>
                <a:gs pos="53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6" name="Puolivapaa piirto 21"/>
          <p:cNvSpPr/>
          <p:nvPr/>
        </p:nvSpPr>
        <p:spPr>
          <a:xfrm>
            <a:off x="8622627" y="1367297"/>
            <a:ext cx="2023287" cy="1074332"/>
          </a:xfrm>
          <a:custGeom>
            <a:avLst/>
            <a:gdLst>
              <a:gd name="connsiteX0" fmla="*/ 0 w 1325880"/>
              <a:gd name="connsiteY0" fmla="*/ 952249 h 952249"/>
              <a:gd name="connsiteX1" fmla="*/ 388620 w 1325880"/>
              <a:gd name="connsiteY1" fmla="*/ 68329 h 952249"/>
              <a:gd name="connsiteX2" fmla="*/ 1325880 w 1325880"/>
              <a:gd name="connsiteY2" fmla="*/ 125479 h 952249"/>
              <a:gd name="connsiteX0" fmla="*/ 0 w 1162050"/>
              <a:gd name="connsiteY0" fmla="*/ 949532 h 949532"/>
              <a:gd name="connsiteX1" fmla="*/ 388620 w 1162050"/>
              <a:gd name="connsiteY1" fmla="*/ 65612 h 949532"/>
              <a:gd name="connsiteX2" fmla="*/ 1162050 w 1162050"/>
              <a:gd name="connsiteY2" fmla="*/ 130382 h 949532"/>
              <a:gd name="connsiteX0" fmla="*/ 0 w 2108347"/>
              <a:gd name="connsiteY0" fmla="*/ 1086984 h 1086984"/>
              <a:gd name="connsiteX1" fmla="*/ 388620 w 2108347"/>
              <a:gd name="connsiteY1" fmla="*/ 203064 h 1086984"/>
              <a:gd name="connsiteX2" fmla="*/ 2108347 w 2108347"/>
              <a:gd name="connsiteY2" fmla="*/ 33917 h 1086984"/>
              <a:gd name="connsiteX0" fmla="*/ 0 w 2108347"/>
              <a:gd name="connsiteY0" fmla="*/ 1053067 h 1053067"/>
              <a:gd name="connsiteX1" fmla="*/ 388620 w 2108347"/>
              <a:gd name="connsiteY1" fmla="*/ 169147 h 1053067"/>
              <a:gd name="connsiteX2" fmla="*/ 2108347 w 2108347"/>
              <a:gd name="connsiteY2" fmla="*/ 0 h 1053067"/>
              <a:gd name="connsiteX0" fmla="*/ 0 w 2023287"/>
              <a:gd name="connsiteY0" fmla="*/ 1074332 h 1074332"/>
              <a:gd name="connsiteX1" fmla="*/ 388620 w 2023287"/>
              <a:gd name="connsiteY1" fmla="*/ 190412 h 1074332"/>
              <a:gd name="connsiteX2" fmla="*/ 2023287 w 2023287"/>
              <a:gd name="connsiteY2" fmla="*/ 0 h 1074332"/>
            </a:gdLst>
            <a:ahLst/>
            <a:cxnLst>
              <a:cxn ang="0">
                <a:pos x="connsiteX0" y="connsiteY0"/>
              </a:cxn>
              <a:cxn ang="0">
                <a:pos x="connsiteX1" y="connsiteY1"/>
              </a:cxn>
              <a:cxn ang="0">
                <a:pos x="connsiteX2" y="connsiteY2"/>
              </a:cxn>
            </a:cxnLst>
            <a:rect l="l" t="t" r="r" b="b"/>
            <a:pathLst>
              <a:path w="2023287" h="1074332">
                <a:moveTo>
                  <a:pt x="0" y="1074332"/>
                </a:moveTo>
                <a:cubicBezTo>
                  <a:pt x="83820" y="701269"/>
                  <a:pt x="194945" y="326937"/>
                  <a:pt x="388620" y="190412"/>
                </a:cubicBezTo>
                <a:cubicBezTo>
                  <a:pt x="582295" y="53887"/>
                  <a:pt x="814542" y="391625"/>
                  <a:pt x="2023287" y="0"/>
                </a:cubicBezTo>
              </a:path>
            </a:pathLst>
          </a:custGeom>
          <a:noFill/>
          <a:ln w="66675">
            <a:gradFill flip="none" rotWithShape="1">
              <a:gsLst>
                <a:gs pos="0">
                  <a:srgbClr val="FFFF00"/>
                </a:gs>
                <a:gs pos="13000">
                  <a:srgbClr val="FF7A00"/>
                </a:gs>
                <a:gs pos="53000">
                  <a:srgbClr val="FF0300"/>
                </a:gs>
                <a:gs pos="100000">
                  <a:srgbClr val="4D0808"/>
                </a:gs>
              </a:gsLst>
              <a:lin ang="81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7" name="Puolivapaa piirto 23"/>
          <p:cNvSpPr/>
          <p:nvPr/>
        </p:nvSpPr>
        <p:spPr>
          <a:xfrm>
            <a:off x="6942416" y="2137143"/>
            <a:ext cx="1680210" cy="457983"/>
          </a:xfrm>
          <a:custGeom>
            <a:avLst/>
            <a:gdLst>
              <a:gd name="connsiteX0" fmla="*/ 0 w 1680210"/>
              <a:gd name="connsiteY0" fmla="*/ 0 h 458082"/>
              <a:gd name="connsiteX1" fmla="*/ 521970 w 1680210"/>
              <a:gd name="connsiteY1" fmla="*/ 76200 h 458082"/>
              <a:gd name="connsiteX2" fmla="*/ 963930 w 1680210"/>
              <a:gd name="connsiteY2" fmla="*/ 449580 h 458082"/>
              <a:gd name="connsiteX3" fmla="*/ 1680210 w 1680210"/>
              <a:gd name="connsiteY3" fmla="*/ 300990 h 458082"/>
              <a:gd name="connsiteX0" fmla="*/ 0 w 1680210"/>
              <a:gd name="connsiteY0" fmla="*/ 3873 h 463460"/>
              <a:gd name="connsiteX1" fmla="*/ 438150 w 1680210"/>
              <a:gd name="connsiteY1" fmla="*/ 53403 h 463460"/>
              <a:gd name="connsiteX2" fmla="*/ 963930 w 1680210"/>
              <a:gd name="connsiteY2" fmla="*/ 453453 h 463460"/>
              <a:gd name="connsiteX3" fmla="*/ 1680210 w 1680210"/>
              <a:gd name="connsiteY3" fmla="*/ 304863 h 463460"/>
              <a:gd name="connsiteX0" fmla="*/ 0 w 1680210"/>
              <a:gd name="connsiteY0" fmla="*/ 47832 h 507419"/>
              <a:gd name="connsiteX1" fmla="*/ 438150 w 1680210"/>
              <a:gd name="connsiteY1" fmla="*/ 97362 h 507419"/>
              <a:gd name="connsiteX2" fmla="*/ 963930 w 1680210"/>
              <a:gd name="connsiteY2" fmla="*/ 497412 h 507419"/>
              <a:gd name="connsiteX3" fmla="*/ 1680210 w 1680210"/>
              <a:gd name="connsiteY3" fmla="*/ 348822 h 507419"/>
              <a:gd name="connsiteX0" fmla="*/ 0 w 1680210"/>
              <a:gd name="connsiteY0" fmla="*/ 3495 h 457983"/>
              <a:gd name="connsiteX1" fmla="*/ 544830 w 1680210"/>
              <a:gd name="connsiteY1" fmla="*/ 148275 h 457983"/>
              <a:gd name="connsiteX2" fmla="*/ 963930 w 1680210"/>
              <a:gd name="connsiteY2" fmla="*/ 453075 h 457983"/>
              <a:gd name="connsiteX3" fmla="*/ 1680210 w 1680210"/>
              <a:gd name="connsiteY3" fmla="*/ 304485 h 457983"/>
            </a:gdLst>
            <a:ahLst/>
            <a:cxnLst>
              <a:cxn ang="0">
                <a:pos x="connsiteX0" y="connsiteY0"/>
              </a:cxn>
              <a:cxn ang="0">
                <a:pos x="connsiteX1" y="connsiteY1"/>
              </a:cxn>
              <a:cxn ang="0">
                <a:pos x="connsiteX2" y="connsiteY2"/>
              </a:cxn>
              <a:cxn ang="0">
                <a:pos x="connsiteX3" y="connsiteY3"/>
              </a:cxn>
            </a:cxnLst>
            <a:rect l="l" t="t" r="r" b="b"/>
            <a:pathLst>
              <a:path w="1680210" h="457983">
                <a:moveTo>
                  <a:pt x="0" y="3495"/>
                </a:moveTo>
                <a:cubicBezTo>
                  <a:pt x="180657" y="4130"/>
                  <a:pt x="353695" y="-37145"/>
                  <a:pt x="544830" y="148275"/>
                </a:cubicBezTo>
                <a:cubicBezTo>
                  <a:pt x="735965" y="333695"/>
                  <a:pt x="774700" y="427040"/>
                  <a:pt x="963930" y="453075"/>
                </a:cubicBezTo>
                <a:cubicBezTo>
                  <a:pt x="1153160" y="479110"/>
                  <a:pt x="1418590" y="397512"/>
                  <a:pt x="1680210" y="304485"/>
                </a:cubicBezTo>
              </a:path>
            </a:pathLst>
          </a:custGeom>
          <a:noFill/>
          <a:ln w="66675">
            <a:gradFill flip="none" rotWithShape="1">
              <a:gsLst>
                <a:gs pos="0">
                  <a:srgbClr val="FFFF00"/>
                </a:gs>
                <a:gs pos="13000">
                  <a:srgbClr val="FF7A00"/>
                </a:gs>
                <a:gs pos="53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8" name="Ellipsi 22"/>
          <p:cNvSpPr/>
          <p:nvPr/>
        </p:nvSpPr>
        <p:spPr>
          <a:xfrm>
            <a:off x="8402036" y="1707846"/>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9" name="Ellipsi 25"/>
          <p:cNvSpPr/>
          <p:nvPr/>
        </p:nvSpPr>
        <p:spPr>
          <a:xfrm>
            <a:off x="8280366" y="1388513"/>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0" name="Ellipsi 26"/>
          <p:cNvSpPr/>
          <p:nvPr/>
        </p:nvSpPr>
        <p:spPr>
          <a:xfrm>
            <a:off x="7803476" y="78887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1" name="Ellipsi 27"/>
          <p:cNvSpPr/>
          <p:nvPr/>
        </p:nvSpPr>
        <p:spPr>
          <a:xfrm>
            <a:off x="8237289" y="249096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2" name="Ellipsi 28"/>
          <p:cNvSpPr/>
          <p:nvPr/>
        </p:nvSpPr>
        <p:spPr>
          <a:xfrm>
            <a:off x="7406110" y="221571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3" name="Ellipsi 30"/>
          <p:cNvSpPr/>
          <p:nvPr/>
        </p:nvSpPr>
        <p:spPr>
          <a:xfrm>
            <a:off x="6888416" y="20831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4" name="Ellipsi 31"/>
          <p:cNvSpPr/>
          <p:nvPr/>
        </p:nvSpPr>
        <p:spPr>
          <a:xfrm>
            <a:off x="9062294" y="1458067"/>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6" name="Puolivapaa piirto 36"/>
          <p:cNvSpPr/>
          <p:nvPr/>
        </p:nvSpPr>
        <p:spPr>
          <a:xfrm>
            <a:off x="8519300" y="2426388"/>
            <a:ext cx="93876" cy="960120"/>
          </a:xfrm>
          <a:custGeom>
            <a:avLst/>
            <a:gdLst>
              <a:gd name="connsiteX0" fmla="*/ 140208 w 140208"/>
              <a:gd name="connsiteY0" fmla="*/ 0 h 944880"/>
              <a:gd name="connsiteX1" fmla="*/ 0 w 140208"/>
              <a:gd name="connsiteY1" fmla="*/ 944880 h 944880"/>
            </a:gdLst>
            <a:ahLst/>
            <a:cxnLst>
              <a:cxn ang="0">
                <a:pos x="connsiteX0" y="connsiteY0"/>
              </a:cxn>
              <a:cxn ang="0">
                <a:pos x="connsiteX1" y="connsiteY1"/>
              </a:cxn>
            </a:cxnLst>
            <a:rect l="l" t="t" r="r" b="b"/>
            <a:pathLst>
              <a:path w="140208" h="944880">
                <a:moveTo>
                  <a:pt x="140208" y="0"/>
                </a:moveTo>
                <a:lnTo>
                  <a:pt x="0" y="944880"/>
                </a:lnTo>
              </a:path>
            </a:pathLst>
          </a:custGeom>
          <a:noFill/>
          <a:ln w="76200">
            <a:gradFill flip="none" rotWithShape="1">
              <a:gsLst>
                <a:gs pos="0">
                  <a:srgbClr val="FF7A00"/>
                </a:gs>
                <a:gs pos="46000">
                  <a:srgbClr val="FF0300"/>
                </a:gs>
                <a:gs pos="100000">
                  <a:srgbClr val="4D0808"/>
                </a:gs>
              </a:gsLst>
              <a:path path="rect">
                <a:fillToRect l="50000" t="50000" r="50000" b="50000"/>
              </a:path>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7" name="Puolivapaa piirto 39"/>
          <p:cNvSpPr/>
          <p:nvPr/>
        </p:nvSpPr>
        <p:spPr>
          <a:xfrm>
            <a:off x="8537912" y="3401642"/>
            <a:ext cx="1188720" cy="1282700"/>
          </a:xfrm>
          <a:custGeom>
            <a:avLst/>
            <a:gdLst>
              <a:gd name="connsiteX0" fmla="*/ 0 w 1188720"/>
              <a:gd name="connsiteY0" fmla="*/ 0 h 1282700"/>
              <a:gd name="connsiteX1" fmla="*/ 739140 w 1188720"/>
              <a:gd name="connsiteY1" fmla="*/ 218440 h 1282700"/>
              <a:gd name="connsiteX2" fmla="*/ 1188720 w 1188720"/>
              <a:gd name="connsiteY2" fmla="*/ 1282700 h 1282700"/>
            </a:gdLst>
            <a:ahLst/>
            <a:cxnLst>
              <a:cxn ang="0">
                <a:pos x="connsiteX0" y="connsiteY0"/>
              </a:cxn>
              <a:cxn ang="0">
                <a:pos x="connsiteX1" y="connsiteY1"/>
              </a:cxn>
              <a:cxn ang="0">
                <a:pos x="connsiteX2" y="connsiteY2"/>
              </a:cxn>
            </a:cxnLst>
            <a:rect l="l" t="t" r="r" b="b"/>
            <a:pathLst>
              <a:path w="1188720" h="1282700">
                <a:moveTo>
                  <a:pt x="0" y="0"/>
                </a:moveTo>
                <a:cubicBezTo>
                  <a:pt x="270510" y="2328"/>
                  <a:pt x="541020" y="4657"/>
                  <a:pt x="739140" y="218440"/>
                </a:cubicBezTo>
                <a:cubicBezTo>
                  <a:pt x="937260" y="432223"/>
                  <a:pt x="1062990" y="857461"/>
                  <a:pt x="1188720" y="1282700"/>
                </a:cubicBezTo>
              </a:path>
            </a:pathLst>
          </a:custGeom>
          <a:noFill/>
          <a:ln w="66675">
            <a:gradFill flip="none" rotWithShape="1">
              <a:gsLst>
                <a:gs pos="0">
                  <a:srgbClr val="FFF200"/>
                </a:gs>
                <a:gs pos="21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18" name="Tekstiruutu 133"/>
          <p:cNvSpPr txBox="1"/>
          <p:nvPr/>
        </p:nvSpPr>
        <p:spPr>
          <a:xfrm>
            <a:off x="7183428" y="719364"/>
            <a:ext cx="647934" cy="215444"/>
          </a:xfrm>
          <a:prstGeom prst="rect">
            <a:avLst/>
          </a:prstGeom>
          <a:noFill/>
        </p:spPr>
        <p:txBody>
          <a:bodyPr wrap="none" rtlCol="0">
            <a:spAutoFit/>
          </a:bodyPr>
          <a:lstStyle/>
          <a:p>
            <a:r>
              <a:rPr lang="fi-FI" sz="800" spc="100" dirty="0">
                <a:effectLst>
                  <a:glow rad="101600">
                    <a:schemeClr val="bg1">
                      <a:alpha val="55000"/>
                    </a:schemeClr>
                  </a:glow>
                </a:effectLst>
              </a:rPr>
              <a:t>Tampere</a:t>
            </a:r>
          </a:p>
        </p:txBody>
      </p:sp>
      <p:sp>
        <p:nvSpPr>
          <p:cNvPr id="119" name="Tekstiruutu 133"/>
          <p:cNvSpPr txBox="1"/>
          <p:nvPr/>
        </p:nvSpPr>
        <p:spPr>
          <a:xfrm>
            <a:off x="7406111" y="1314096"/>
            <a:ext cx="885179" cy="215444"/>
          </a:xfrm>
          <a:prstGeom prst="rect">
            <a:avLst/>
          </a:prstGeom>
          <a:noFill/>
        </p:spPr>
        <p:txBody>
          <a:bodyPr wrap="none" rtlCol="0">
            <a:spAutoFit/>
          </a:bodyPr>
          <a:lstStyle/>
          <a:p>
            <a:r>
              <a:rPr lang="fi-FI" sz="800" spc="100" dirty="0">
                <a:effectLst>
                  <a:glow rad="101600">
                    <a:schemeClr val="bg1">
                      <a:alpha val="55000"/>
                    </a:schemeClr>
                  </a:glow>
                </a:effectLst>
              </a:rPr>
              <a:t>Hämeenlinna</a:t>
            </a:r>
          </a:p>
        </p:txBody>
      </p:sp>
      <p:sp>
        <p:nvSpPr>
          <p:cNvPr id="120" name="Tekstiruutu 133"/>
          <p:cNvSpPr txBox="1"/>
          <p:nvPr/>
        </p:nvSpPr>
        <p:spPr>
          <a:xfrm>
            <a:off x="7776311" y="1654784"/>
            <a:ext cx="684803" cy="215444"/>
          </a:xfrm>
          <a:prstGeom prst="rect">
            <a:avLst/>
          </a:prstGeom>
          <a:noFill/>
        </p:spPr>
        <p:txBody>
          <a:bodyPr wrap="none" rtlCol="0">
            <a:spAutoFit/>
          </a:bodyPr>
          <a:lstStyle/>
          <a:p>
            <a:r>
              <a:rPr lang="fi-FI" sz="800" spc="100" dirty="0">
                <a:effectLst>
                  <a:glow rad="101600">
                    <a:schemeClr val="bg1">
                      <a:alpha val="55000"/>
                    </a:schemeClr>
                  </a:glow>
                </a:effectLst>
              </a:rPr>
              <a:t>Riihimäki</a:t>
            </a:r>
          </a:p>
        </p:txBody>
      </p:sp>
      <p:sp>
        <p:nvSpPr>
          <p:cNvPr id="121" name="Tekstiruutu 133"/>
          <p:cNvSpPr txBox="1"/>
          <p:nvPr/>
        </p:nvSpPr>
        <p:spPr>
          <a:xfrm>
            <a:off x="8879684" y="1249875"/>
            <a:ext cx="453970" cy="215444"/>
          </a:xfrm>
          <a:prstGeom prst="rect">
            <a:avLst/>
          </a:prstGeom>
          <a:noFill/>
        </p:spPr>
        <p:txBody>
          <a:bodyPr wrap="none" rtlCol="0">
            <a:spAutoFit/>
          </a:bodyPr>
          <a:lstStyle/>
          <a:p>
            <a:r>
              <a:rPr lang="fi-FI" sz="800" spc="100" dirty="0">
                <a:effectLst>
                  <a:glow rad="101600">
                    <a:schemeClr val="bg1">
                      <a:alpha val="55000"/>
                    </a:schemeClr>
                  </a:glow>
                </a:effectLst>
              </a:rPr>
              <a:t>Lahti</a:t>
            </a:r>
          </a:p>
        </p:txBody>
      </p:sp>
      <p:sp>
        <p:nvSpPr>
          <p:cNvPr id="124" name="Tekstiruutu 133"/>
          <p:cNvSpPr txBox="1"/>
          <p:nvPr/>
        </p:nvSpPr>
        <p:spPr>
          <a:xfrm>
            <a:off x="7976818" y="2584965"/>
            <a:ext cx="566181" cy="338554"/>
          </a:xfrm>
          <a:prstGeom prst="rect">
            <a:avLst/>
          </a:prstGeom>
          <a:noFill/>
        </p:spPr>
        <p:txBody>
          <a:bodyPr wrap="none" rtlCol="0">
            <a:spAutoFit/>
          </a:bodyPr>
          <a:lstStyle/>
          <a:p>
            <a:r>
              <a:rPr lang="fi-FI" sz="800" spc="100" dirty="0">
                <a:effectLst>
                  <a:glow rad="101600">
                    <a:schemeClr val="bg1">
                      <a:alpha val="55000"/>
                    </a:schemeClr>
                  </a:glow>
                </a:effectLst>
              </a:rPr>
              <a:t>Kirkko-</a:t>
            </a:r>
          </a:p>
          <a:p>
            <a:r>
              <a:rPr lang="fi-FI" sz="800" spc="100" dirty="0">
                <a:effectLst>
                  <a:glow rad="101600">
                    <a:schemeClr val="bg1">
                      <a:alpha val="55000"/>
                    </a:schemeClr>
                  </a:glow>
                </a:effectLst>
              </a:rPr>
              <a:t>nummi</a:t>
            </a:r>
          </a:p>
        </p:txBody>
      </p:sp>
      <p:sp>
        <p:nvSpPr>
          <p:cNvPr id="125" name="Tekstiruutu 133"/>
          <p:cNvSpPr txBox="1"/>
          <p:nvPr/>
        </p:nvSpPr>
        <p:spPr>
          <a:xfrm>
            <a:off x="6529159" y="2143196"/>
            <a:ext cx="489236" cy="215444"/>
          </a:xfrm>
          <a:prstGeom prst="rect">
            <a:avLst/>
          </a:prstGeom>
          <a:noFill/>
        </p:spPr>
        <p:txBody>
          <a:bodyPr wrap="none" rtlCol="0">
            <a:spAutoFit/>
          </a:bodyPr>
          <a:lstStyle/>
          <a:p>
            <a:r>
              <a:rPr lang="fi-FI" sz="800" spc="100" dirty="0">
                <a:effectLst>
                  <a:glow rad="101600">
                    <a:schemeClr val="bg1">
                      <a:alpha val="55000"/>
                    </a:schemeClr>
                  </a:glow>
                </a:effectLst>
              </a:rPr>
              <a:t>Turku</a:t>
            </a:r>
          </a:p>
        </p:txBody>
      </p:sp>
      <p:sp>
        <p:nvSpPr>
          <p:cNvPr id="126" name="Tekstiruutu 133"/>
          <p:cNvSpPr txBox="1"/>
          <p:nvPr/>
        </p:nvSpPr>
        <p:spPr>
          <a:xfrm>
            <a:off x="7093260" y="2268590"/>
            <a:ext cx="410690" cy="215444"/>
          </a:xfrm>
          <a:prstGeom prst="rect">
            <a:avLst/>
          </a:prstGeom>
          <a:noFill/>
        </p:spPr>
        <p:txBody>
          <a:bodyPr wrap="none" rtlCol="0">
            <a:spAutoFit/>
          </a:bodyPr>
          <a:lstStyle/>
          <a:p>
            <a:r>
              <a:rPr lang="fi-FI" sz="800" spc="100" dirty="0">
                <a:effectLst>
                  <a:glow rad="101600">
                    <a:schemeClr val="bg1">
                      <a:alpha val="55000"/>
                    </a:schemeClr>
                  </a:glow>
                </a:effectLst>
              </a:rPr>
              <a:t>Salo</a:t>
            </a:r>
          </a:p>
        </p:txBody>
      </p:sp>
      <p:sp>
        <p:nvSpPr>
          <p:cNvPr id="127" name="Ellipsi 51"/>
          <p:cNvSpPr/>
          <p:nvPr/>
        </p:nvSpPr>
        <p:spPr>
          <a:xfrm>
            <a:off x="7749476" y="249096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8" name="Tekstiruutu 133"/>
          <p:cNvSpPr txBox="1"/>
          <p:nvPr/>
        </p:nvSpPr>
        <p:spPr>
          <a:xfrm>
            <a:off x="7287494" y="2497776"/>
            <a:ext cx="522900" cy="215444"/>
          </a:xfrm>
          <a:prstGeom prst="rect">
            <a:avLst/>
          </a:prstGeom>
          <a:noFill/>
        </p:spPr>
        <p:txBody>
          <a:bodyPr wrap="none" rtlCol="0">
            <a:spAutoFit/>
          </a:bodyPr>
          <a:lstStyle/>
          <a:p>
            <a:r>
              <a:rPr lang="fi-FI" sz="800" spc="100" dirty="0">
                <a:effectLst>
                  <a:glow rad="101600">
                    <a:schemeClr val="bg1">
                      <a:alpha val="55000"/>
                    </a:schemeClr>
                  </a:glow>
                </a:effectLst>
              </a:rPr>
              <a:t>Karjaa</a:t>
            </a:r>
          </a:p>
        </p:txBody>
      </p:sp>
      <p:sp>
        <p:nvSpPr>
          <p:cNvPr id="140" name="Tekstiruutu 133"/>
          <p:cNvSpPr txBox="1"/>
          <p:nvPr/>
        </p:nvSpPr>
        <p:spPr>
          <a:xfrm>
            <a:off x="9224886" y="4478506"/>
            <a:ext cx="471604" cy="215444"/>
          </a:xfrm>
          <a:prstGeom prst="rect">
            <a:avLst/>
          </a:prstGeom>
          <a:noFill/>
        </p:spPr>
        <p:txBody>
          <a:bodyPr wrap="none" rtlCol="0">
            <a:spAutoFit/>
          </a:bodyPr>
          <a:lstStyle/>
          <a:p>
            <a:r>
              <a:rPr lang="fi-FI" sz="800" spc="100" dirty="0">
                <a:effectLst>
                  <a:glow rad="101600">
                    <a:schemeClr val="bg1">
                      <a:alpha val="55000"/>
                    </a:schemeClr>
                  </a:glow>
                </a:effectLst>
              </a:rPr>
              <a:t>Tartu</a:t>
            </a:r>
          </a:p>
        </p:txBody>
      </p:sp>
      <p:sp>
        <p:nvSpPr>
          <p:cNvPr id="141" name="Ellipsi 32"/>
          <p:cNvSpPr/>
          <p:nvPr/>
        </p:nvSpPr>
        <p:spPr>
          <a:xfrm>
            <a:off x="9638358" y="45763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7" name="Freeform 146"/>
          <p:cNvSpPr/>
          <p:nvPr/>
        </p:nvSpPr>
        <p:spPr>
          <a:xfrm>
            <a:off x="7879620" y="3424382"/>
            <a:ext cx="641444" cy="3630305"/>
          </a:xfrm>
          <a:custGeom>
            <a:avLst/>
            <a:gdLst>
              <a:gd name="connsiteX0" fmla="*/ 450376 w 450376"/>
              <a:gd name="connsiteY0" fmla="*/ 0 h 3521122"/>
              <a:gd name="connsiteX1" fmla="*/ 300251 w 450376"/>
              <a:gd name="connsiteY1" fmla="*/ 1487606 h 3521122"/>
              <a:gd name="connsiteX2" fmla="*/ 177421 w 450376"/>
              <a:gd name="connsiteY2" fmla="*/ 2688608 h 3521122"/>
              <a:gd name="connsiteX3" fmla="*/ 0 w 450376"/>
              <a:gd name="connsiteY3" fmla="*/ 3521122 h 3521122"/>
              <a:gd name="connsiteX0" fmla="*/ 450376 w 450376"/>
              <a:gd name="connsiteY0" fmla="*/ 0 h 3316406"/>
              <a:gd name="connsiteX1" fmla="*/ 300251 w 450376"/>
              <a:gd name="connsiteY1" fmla="*/ 1487606 h 3316406"/>
              <a:gd name="connsiteX2" fmla="*/ 177421 w 450376"/>
              <a:gd name="connsiteY2" fmla="*/ 2688608 h 3316406"/>
              <a:gd name="connsiteX3" fmla="*/ 0 w 450376"/>
              <a:gd name="connsiteY3" fmla="*/ 3316406 h 3316406"/>
              <a:gd name="connsiteX0" fmla="*/ 450376 w 450376"/>
              <a:gd name="connsiteY0" fmla="*/ 0 h 3316406"/>
              <a:gd name="connsiteX1" fmla="*/ 300251 w 450376"/>
              <a:gd name="connsiteY1" fmla="*/ 1487606 h 3316406"/>
              <a:gd name="connsiteX2" fmla="*/ 177421 w 450376"/>
              <a:gd name="connsiteY2" fmla="*/ 2688608 h 3316406"/>
              <a:gd name="connsiteX3" fmla="*/ 81886 w 450376"/>
              <a:gd name="connsiteY3" fmla="*/ 2825086 h 3316406"/>
              <a:gd name="connsiteX4" fmla="*/ 0 w 450376"/>
              <a:gd name="connsiteY4" fmla="*/ 3316406 h 3316406"/>
              <a:gd name="connsiteX0" fmla="*/ 641444 w 641444"/>
              <a:gd name="connsiteY0" fmla="*/ 0 h 3630305"/>
              <a:gd name="connsiteX1" fmla="*/ 491319 w 641444"/>
              <a:gd name="connsiteY1" fmla="*/ 1487606 h 3630305"/>
              <a:gd name="connsiteX2" fmla="*/ 368489 w 641444"/>
              <a:gd name="connsiteY2" fmla="*/ 2688608 h 3630305"/>
              <a:gd name="connsiteX3" fmla="*/ 272954 w 641444"/>
              <a:gd name="connsiteY3" fmla="*/ 2825086 h 3630305"/>
              <a:gd name="connsiteX4" fmla="*/ 0 w 641444"/>
              <a:gd name="connsiteY4" fmla="*/ 3630305 h 3630305"/>
              <a:gd name="connsiteX0" fmla="*/ 641444 w 641444"/>
              <a:gd name="connsiteY0" fmla="*/ 0 h 3630305"/>
              <a:gd name="connsiteX1" fmla="*/ 491319 w 641444"/>
              <a:gd name="connsiteY1" fmla="*/ 1487606 h 3630305"/>
              <a:gd name="connsiteX2" fmla="*/ 272954 w 641444"/>
              <a:gd name="connsiteY2" fmla="*/ 2825086 h 3630305"/>
              <a:gd name="connsiteX3" fmla="*/ 0 w 641444"/>
              <a:gd name="connsiteY3" fmla="*/ 3630305 h 3630305"/>
            </a:gdLst>
            <a:ahLst/>
            <a:cxnLst>
              <a:cxn ang="0">
                <a:pos x="connsiteX0" y="connsiteY0"/>
              </a:cxn>
              <a:cxn ang="0">
                <a:pos x="connsiteX1" y="connsiteY1"/>
              </a:cxn>
              <a:cxn ang="0">
                <a:pos x="connsiteX2" y="connsiteY2"/>
              </a:cxn>
              <a:cxn ang="0">
                <a:pos x="connsiteX3" y="connsiteY3"/>
              </a:cxn>
            </a:cxnLst>
            <a:rect l="l" t="t" r="r" b="b"/>
            <a:pathLst>
              <a:path w="641444" h="3630305">
                <a:moveTo>
                  <a:pt x="641444" y="0"/>
                </a:moveTo>
                <a:cubicBezTo>
                  <a:pt x="589127" y="519752"/>
                  <a:pt x="552734" y="1016758"/>
                  <a:pt x="491319" y="1487606"/>
                </a:cubicBezTo>
                <a:cubicBezTo>
                  <a:pt x="429904" y="1958454"/>
                  <a:pt x="354840" y="2467970"/>
                  <a:pt x="272954" y="2825086"/>
                </a:cubicBezTo>
                <a:cubicBezTo>
                  <a:pt x="243384" y="2929719"/>
                  <a:pt x="25021" y="3532496"/>
                  <a:pt x="0" y="3630305"/>
                </a:cubicBezTo>
              </a:path>
            </a:pathLst>
          </a:custGeom>
          <a:noFill/>
          <a:ln w="66675">
            <a:gradFill flip="none" rotWithShape="1">
              <a:gsLst>
                <a:gs pos="0">
                  <a:srgbClr val="FFF200"/>
                </a:gs>
                <a:gs pos="56000">
                  <a:srgbClr val="FF7A00"/>
                </a:gs>
                <a:gs pos="80000">
                  <a:srgbClr val="FF0300"/>
                </a:gs>
                <a:gs pos="100000">
                  <a:srgbClr val="4D0808"/>
                </a:gs>
              </a:gsLst>
              <a:lin ang="16200000" scaled="1"/>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49" name="Ellipsi 26"/>
          <p:cNvSpPr/>
          <p:nvPr/>
        </p:nvSpPr>
        <p:spPr>
          <a:xfrm>
            <a:off x="8091457" y="615031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0" name="Tekstiruutu 133"/>
          <p:cNvSpPr txBox="1"/>
          <p:nvPr/>
        </p:nvSpPr>
        <p:spPr>
          <a:xfrm>
            <a:off x="7665686" y="6067896"/>
            <a:ext cx="434734" cy="230832"/>
          </a:xfrm>
          <a:prstGeom prst="rect">
            <a:avLst/>
          </a:prstGeom>
          <a:noFill/>
        </p:spPr>
        <p:txBody>
          <a:bodyPr wrap="none" rtlCol="0">
            <a:spAutoFit/>
          </a:bodyPr>
          <a:lstStyle/>
          <a:p>
            <a:r>
              <a:rPr lang="fi-FI" sz="900" spc="100" dirty="0">
                <a:effectLst>
                  <a:glow rad="101600">
                    <a:schemeClr val="bg1">
                      <a:alpha val="55000"/>
                    </a:schemeClr>
                  </a:glow>
                </a:effectLst>
              </a:rPr>
              <a:t>Riga</a:t>
            </a:r>
          </a:p>
        </p:txBody>
      </p:sp>
      <p:sp>
        <p:nvSpPr>
          <p:cNvPr id="154" name="Tekstiruutu 133"/>
          <p:cNvSpPr txBox="1"/>
          <p:nvPr/>
        </p:nvSpPr>
        <p:spPr>
          <a:xfrm>
            <a:off x="7891888" y="4517457"/>
            <a:ext cx="495649" cy="215444"/>
          </a:xfrm>
          <a:prstGeom prst="rect">
            <a:avLst/>
          </a:prstGeom>
          <a:noFill/>
        </p:spPr>
        <p:txBody>
          <a:bodyPr wrap="none" rtlCol="0">
            <a:spAutoFit/>
          </a:bodyPr>
          <a:lstStyle/>
          <a:p>
            <a:r>
              <a:rPr lang="fi-FI" sz="800" spc="100" dirty="0">
                <a:effectLst>
                  <a:glow rad="101600">
                    <a:schemeClr val="bg1">
                      <a:alpha val="55000"/>
                    </a:schemeClr>
                  </a:glow>
                </a:effectLst>
              </a:rPr>
              <a:t>Pärnu</a:t>
            </a:r>
          </a:p>
        </p:txBody>
      </p:sp>
      <p:sp>
        <p:nvSpPr>
          <p:cNvPr id="156" name="Tekstiruutu 133"/>
          <p:cNvSpPr txBox="1"/>
          <p:nvPr/>
        </p:nvSpPr>
        <p:spPr>
          <a:xfrm>
            <a:off x="8590436" y="2461315"/>
            <a:ext cx="657552" cy="230832"/>
          </a:xfrm>
          <a:prstGeom prst="rect">
            <a:avLst/>
          </a:prstGeom>
          <a:noFill/>
        </p:spPr>
        <p:txBody>
          <a:bodyPr wrap="none" rtlCol="0">
            <a:spAutoFit/>
          </a:bodyPr>
          <a:lstStyle/>
          <a:p>
            <a:r>
              <a:rPr lang="fi-FI" sz="900" spc="100" dirty="0">
                <a:effectLst>
                  <a:glow rad="101600">
                    <a:schemeClr val="bg1">
                      <a:alpha val="55000"/>
                    </a:schemeClr>
                  </a:glow>
                </a:effectLst>
              </a:rPr>
              <a:t>Helsinki</a:t>
            </a:r>
          </a:p>
        </p:txBody>
      </p:sp>
      <p:sp>
        <p:nvSpPr>
          <p:cNvPr id="4" name="Freeform 3"/>
          <p:cNvSpPr/>
          <p:nvPr/>
        </p:nvSpPr>
        <p:spPr>
          <a:xfrm>
            <a:off x="8691551" y="1954925"/>
            <a:ext cx="1100219" cy="441435"/>
          </a:xfrm>
          <a:custGeom>
            <a:avLst/>
            <a:gdLst>
              <a:gd name="connsiteX0" fmla="*/ 3149 w 1705825"/>
              <a:gd name="connsiteY0" fmla="*/ 460179 h 460179"/>
              <a:gd name="connsiteX1" fmla="*/ 97742 w 1705825"/>
              <a:gd name="connsiteY1" fmla="*/ 381351 h 460179"/>
              <a:gd name="connsiteX2" fmla="*/ 649535 w 1705825"/>
              <a:gd name="connsiteY2" fmla="*/ 144868 h 460179"/>
              <a:gd name="connsiteX3" fmla="*/ 1075204 w 1705825"/>
              <a:gd name="connsiteY3" fmla="*/ 18744 h 460179"/>
              <a:gd name="connsiteX4" fmla="*/ 1705825 w 1705825"/>
              <a:gd name="connsiteY4" fmla="*/ 2979 h 460179"/>
              <a:gd name="connsiteX0" fmla="*/ 3149 w 1075204"/>
              <a:gd name="connsiteY0" fmla="*/ 441435 h 441435"/>
              <a:gd name="connsiteX1" fmla="*/ 97742 w 1075204"/>
              <a:gd name="connsiteY1" fmla="*/ 362607 h 441435"/>
              <a:gd name="connsiteX2" fmla="*/ 649535 w 1075204"/>
              <a:gd name="connsiteY2" fmla="*/ 126124 h 441435"/>
              <a:gd name="connsiteX3" fmla="*/ 1075204 w 1075204"/>
              <a:gd name="connsiteY3" fmla="*/ 0 h 441435"/>
              <a:gd name="connsiteX0" fmla="*/ 775 w 1072830"/>
              <a:gd name="connsiteY0" fmla="*/ 441435 h 441435"/>
              <a:gd name="connsiteX1" fmla="*/ 136311 w 1072830"/>
              <a:gd name="connsiteY1" fmla="*/ 239777 h 441435"/>
              <a:gd name="connsiteX2" fmla="*/ 647161 w 1072830"/>
              <a:gd name="connsiteY2" fmla="*/ 126124 h 441435"/>
              <a:gd name="connsiteX3" fmla="*/ 1072830 w 1072830"/>
              <a:gd name="connsiteY3" fmla="*/ 0 h 441435"/>
              <a:gd name="connsiteX0" fmla="*/ 775 w 1072830"/>
              <a:gd name="connsiteY0" fmla="*/ 441435 h 441435"/>
              <a:gd name="connsiteX1" fmla="*/ 136311 w 1072830"/>
              <a:gd name="connsiteY1" fmla="*/ 239777 h 441435"/>
              <a:gd name="connsiteX2" fmla="*/ 647161 w 1072830"/>
              <a:gd name="connsiteY2" fmla="*/ 71533 h 441435"/>
              <a:gd name="connsiteX3" fmla="*/ 1072830 w 1072830"/>
              <a:gd name="connsiteY3" fmla="*/ 0 h 441435"/>
              <a:gd name="connsiteX0" fmla="*/ 7493 w 1079548"/>
              <a:gd name="connsiteY0" fmla="*/ 441435 h 441435"/>
              <a:gd name="connsiteX1" fmla="*/ 143029 w 1079548"/>
              <a:gd name="connsiteY1" fmla="*/ 239777 h 441435"/>
              <a:gd name="connsiteX2" fmla="*/ 1079548 w 1079548"/>
              <a:gd name="connsiteY2" fmla="*/ 0 h 441435"/>
              <a:gd name="connsiteX0" fmla="*/ 788 w 1072843"/>
              <a:gd name="connsiteY0" fmla="*/ 441435 h 441435"/>
              <a:gd name="connsiteX1" fmla="*/ 204563 w 1072843"/>
              <a:gd name="connsiteY1" fmla="*/ 212482 h 441435"/>
              <a:gd name="connsiteX2" fmla="*/ 1072843 w 1072843"/>
              <a:gd name="connsiteY2" fmla="*/ 0 h 441435"/>
              <a:gd name="connsiteX0" fmla="*/ 869 w 1100219"/>
              <a:gd name="connsiteY0" fmla="*/ 441435 h 441435"/>
              <a:gd name="connsiteX1" fmla="*/ 204644 w 1100219"/>
              <a:gd name="connsiteY1" fmla="*/ 212482 h 441435"/>
              <a:gd name="connsiteX2" fmla="*/ 1100219 w 1100219"/>
              <a:gd name="connsiteY2" fmla="*/ 0 h 441435"/>
              <a:gd name="connsiteX0" fmla="*/ 869 w 1100219"/>
              <a:gd name="connsiteY0" fmla="*/ 441435 h 441435"/>
              <a:gd name="connsiteX1" fmla="*/ 204644 w 1100219"/>
              <a:gd name="connsiteY1" fmla="*/ 157891 h 441435"/>
              <a:gd name="connsiteX2" fmla="*/ 1100219 w 1100219"/>
              <a:gd name="connsiteY2" fmla="*/ 0 h 441435"/>
            </a:gdLst>
            <a:ahLst/>
            <a:cxnLst>
              <a:cxn ang="0">
                <a:pos x="connsiteX0" y="connsiteY0"/>
              </a:cxn>
              <a:cxn ang="0">
                <a:pos x="connsiteX1" y="connsiteY1"/>
              </a:cxn>
              <a:cxn ang="0">
                <a:pos x="connsiteX2" y="connsiteY2"/>
              </a:cxn>
            </a:cxnLst>
            <a:rect l="l" t="t" r="r" b="b"/>
            <a:pathLst>
              <a:path w="1100219" h="441435">
                <a:moveTo>
                  <a:pt x="869" y="441435"/>
                </a:moveTo>
                <a:cubicBezTo>
                  <a:pt x="-5700" y="428297"/>
                  <a:pt x="21419" y="231463"/>
                  <a:pt x="204644" y="157891"/>
                </a:cubicBezTo>
                <a:cubicBezTo>
                  <a:pt x="387869" y="84319"/>
                  <a:pt x="905111" y="49954"/>
                  <a:pt x="1100219" y="0"/>
                </a:cubicBezTo>
              </a:path>
            </a:pathLst>
          </a:custGeom>
          <a:noFill/>
          <a:ln w="66675">
            <a:gradFill flip="none" rotWithShape="1">
              <a:gsLst>
                <a:gs pos="18000">
                  <a:srgbClr val="FF7A00"/>
                </a:gs>
                <a:gs pos="49000">
                  <a:srgbClr val="FF0300"/>
                </a:gs>
                <a:gs pos="100000">
                  <a:srgbClr val="4D0808"/>
                </a:gs>
              </a:gsLst>
              <a:lin ang="8100000" scaled="1"/>
              <a:tileRect/>
            </a:gra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3" name="Tekstiruutu 133"/>
          <p:cNvSpPr txBox="1"/>
          <p:nvPr/>
        </p:nvSpPr>
        <p:spPr>
          <a:xfrm>
            <a:off x="8683658" y="2306474"/>
            <a:ext cx="502061" cy="215444"/>
          </a:xfrm>
          <a:prstGeom prst="rect">
            <a:avLst/>
          </a:prstGeom>
          <a:noFill/>
        </p:spPr>
        <p:txBody>
          <a:bodyPr wrap="none" rtlCol="0">
            <a:spAutoFit/>
          </a:bodyPr>
          <a:lstStyle/>
          <a:p>
            <a:r>
              <a:rPr lang="fi-FI" sz="800" spc="100" dirty="0">
                <a:effectLst>
                  <a:glow rad="101600">
                    <a:schemeClr val="bg1">
                      <a:alpha val="55000"/>
                    </a:schemeClr>
                  </a:glow>
                </a:effectLst>
              </a:rPr>
              <a:t>Pasila</a:t>
            </a:r>
          </a:p>
        </p:txBody>
      </p:sp>
      <p:sp>
        <p:nvSpPr>
          <p:cNvPr id="138" name="Ellipsi 24"/>
          <p:cNvSpPr/>
          <p:nvPr/>
        </p:nvSpPr>
        <p:spPr>
          <a:xfrm>
            <a:off x="8528696" y="2319048"/>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5" name="Freeform 4"/>
          <p:cNvSpPr/>
          <p:nvPr/>
        </p:nvSpPr>
        <p:spPr>
          <a:xfrm>
            <a:off x="9729259" y="498764"/>
            <a:ext cx="356259" cy="1056904"/>
          </a:xfrm>
          <a:custGeom>
            <a:avLst/>
            <a:gdLst>
              <a:gd name="connsiteX0" fmla="*/ 0 w 356259"/>
              <a:gd name="connsiteY0" fmla="*/ 1056904 h 1056904"/>
              <a:gd name="connsiteX1" fmla="*/ 201880 w 356259"/>
              <a:gd name="connsiteY1" fmla="*/ 486888 h 1056904"/>
              <a:gd name="connsiteX2" fmla="*/ 356259 w 356259"/>
              <a:gd name="connsiteY2" fmla="*/ 0 h 1056904"/>
            </a:gdLst>
            <a:ahLst/>
            <a:cxnLst>
              <a:cxn ang="0">
                <a:pos x="connsiteX0" y="connsiteY0"/>
              </a:cxn>
              <a:cxn ang="0">
                <a:pos x="connsiteX1" y="connsiteY1"/>
              </a:cxn>
              <a:cxn ang="0">
                <a:pos x="connsiteX2" y="connsiteY2"/>
              </a:cxn>
            </a:cxnLst>
            <a:rect l="l" t="t" r="r" b="b"/>
            <a:pathLst>
              <a:path w="356259" h="1056904">
                <a:moveTo>
                  <a:pt x="0" y="1056904"/>
                </a:moveTo>
                <a:cubicBezTo>
                  <a:pt x="71252" y="859971"/>
                  <a:pt x="142504" y="663039"/>
                  <a:pt x="201880" y="486888"/>
                </a:cubicBezTo>
                <a:cubicBezTo>
                  <a:pt x="261257" y="310737"/>
                  <a:pt x="308758" y="155368"/>
                  <a:pt x="356259" y="0"/>
                </a:cubicBezTo>
              </a:path>
            </a:pathLst>
          </a:custGeom>
          <a:noFill/>
          <a:ln w="66675">
            <a:gradFill>
              <a:gsLst>
                <a:gs pos="0">
                  <a:srgbClr val="FFF200"/>
                </a:gs>
                <a:gs pos="81000">
                  <a:srgbClr val="FF7A00"/>
                </a:gs>
              </a:gsLst>
              <a:lin ang="5400000" scaled="0"/>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1" name="Tekstiruutu 133"/>
          <p:cNvSpPr txBox="1"/>
          <p:nvPr/>
        </p:nvSpPr>
        <p:spPr>
          <a:xfrm>
            <a:off x="10116738" y="1023871"/>
            <a:ext cx="678391" cy="338554"/>
          </a:xfrm>
          <a:prstGeom prst="rect">
            <a:avLst/>
          </a:prstGeom>
          <a:noFill/>
        </p:spPr>
        <p:txBody>
          <a:bodyPr wrap="none" rtlCol="0">
            <a:spAutoFit/>
          </a:bodyPr>
          <a:lstStyle/>
          <a:p>
            <a:r>
              <a:rPr lang="fi-FI" sz="800" spc="100" dirty="0">
                <a:effectLst>
                  <a:glow rad="101600">
                    <a:schemeClr val="bg1">
                      <a:alpha val="55000"/>
                    </a:schemeClr>
                  </a:glow>
                </a:effectLst>
              </a:rPr>
              <a:t>Lappeen-</a:t>
            </a:r>
          </a:p>
          <a:p>
            <a:r>
              <a:rPr lang="fi-FI" sz="800" spc="100" dirty="0">
                <a:effectLst>
                  <a:glow rad="101600">
                    <a:schemeClr val="bg1">
                      <a:alpha val="55000"/>
                    </a:schemeClr>
                  </a:glow>
                </a:effectLst>
              </a:rPr>
              <a:t>ranta</a:t>
            </a:r>
          </a:p>
        </p:txBody>
      </p:sp>
      <p:sp>
        <p:nvSpPr>
          <p:cNvPr id="163" name="Ellipsi 32"/>
          <p:cNvSpPr/>
          <p:nvPr/>
        </p:nvSpPr>
        <p:spPr>
          <a:xfrm>
            <a:off x="10008737" y="47667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4" name="Tekstiruutu 133"/>
          <p:cNvSpPr txBox="1"/>
          <p:nvPr/>
        </p:nvSpPr>
        <p:spPr>
          <a:xfrm>
            <a:off x="9794825" y="304595"/>
            <a:ext cx="579005" cy="215444"/>
          </a:xfrm>
          <a:prstGeom prst="rect">
            <a:avLst/>
          </a:prstGeom>
          <a:noFill/>
        </p:spPr>
        <p:txBody>
          <a:bodyPr wrap="none" rtlCol="0">
            <a:spAutoFit/>
          </a:bodyPr>
          <a:lstStyle/>
          <a:p>
            <a:r>
              <a:rPr lang="fi-FI" sz="800" spc="100" dirty="0">
                <a:effectLst>
                  <a:glow rad="101600">
                    <a:schemeClr val="bg1">
                      <a:alpha val="55000"/>
                    </a:schemeClr>
                  </a:glow>
                </a:effectLst>
              </a:rPr>
              <a:t>Mikkeli</a:t>
            </a:r>
          </a:p>
        </p:txBody>
      </p:sp>
      <p:sp>
        <p:nvSpPr>
          <p:cNvPr id="167" name="Freeform 166"/>
          <p:cNvSpPr/>
          <p:nvPr/>
        </p:nvSpPr>
        <p:spPr>
          <a:xfrm>
            <a:off x="8574424" y="3370615"/>
            <a:ext cx="1567638" cy="158855"/>
          </a:xfrm>
          <a:custGeom>
            <a:avLst/>
            <a:gdLst>
              <a:gd name="connsiteX0" fmla="*/ 0 w 1472540"/>
              <a:gd name="connsiteY0" fmla="*/ 0 h 166254"/>
              <a:gd name="connsiteX1" fmla="*/ 961901 w 1472540"/>
              <a:gd name="connsiteY1" fmla="*/ 71252 h 166254"/>
              <a:gd name="connsiteX2" fmla="*/ 1472540 w 1472540"/>
              <a:gd name="connsiteY2" fmla="*/ 166254 h 166254"/>
              <a:gd name="connsiteX0" fmla="*/ 0 w 1472540"/>
              <a:gd name="connsiteY0" fmla="*/ 0 h 166254"/>
              <a:gd name="connsiteX1" fmla="*/ 713185 w 1472540"/>
              <a:gd name="connsiteY1" fmla="*/ 151720 h 166254"/>
              <a:gd name="connsiteX2" fmla="*/ 1472540 w 1472540"/>
              <a:gd name="connsiteY2" fmla="*/ 166254 h 166254"/>
              <a:gd name="connsiteX0" fmla="*/ 0 w 1567638"/>
              <a:gd name="connsiteY0" fmla="*/ 0 h 155598"/>
              <a:gd name="connsiteX1" fmla="*/ 713185 w 1567638"/>
              <a:gd name="connsiteY1" fmla="*/ 151720 h 155598"/>
              <a:gd name="connsiteX2" fmla="*/ 1567638 w 1567638"/>
              <a:gd name="connsiteY2" fmla="*/ 129678 h 155598"/>
              <a:gd name="connsiteX0" fmla="*/ 0 w 1567638"/>
              <a:gd name="connsiteY0" fmla="*/ 0 h 158855"/>
              <a:gd name="connsiteX1" fmla="*/ 713185 w 1567638"/>
              <a:gd name="connsiteY1" fmla="*/ 151720 h 158855"/>
              <a:gd name="connsiteX2" fmla="*/ 1567638 w 1567638"/>
              <a:gd name="connsiteY2" fmla="*/ 129678 h 158855"/>
            </a:gdLst>
            <a:ahLst/>
            <a:cxnLst>
              <a:cxn ang="0">
                <a:pos x="connsiteX0" y="connsiteY0"/>
              </a:cxn>
              <a:cxn ang="0">
                <a:pos x="connsiteX1" y="connsiteY1"/>
              </a:cxn>
              <a:cxn ang="0">
                <a:pos x="connsiteX2" y="connsiteY2"/>
              </a:cxn>
            </a:cxnLst>
            <a:rect l="l" t="t" r="r" b="b"/>
            <a:pathLst>
              <a:path w="1567638" h="158855">
                <a:moveTo>
                  <a:pt x="0" y="0"/>
                </a:moveTo>
                <a:cubicBezTo>
                  <a:pt x="358239" y="21771"/>
                  <a:pt x="451912" y="130107"/>
                  <a:pt x="713185" y="151720"/>
                </a:cubicBezTo>
                <a:cubicBezTo>
                  <a:pt x="974458" y="173333"/>
                  <a:pt x="1317986" y="139922"/>
                  <a:pt x="1567638" y="129678"/>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Freeform 9"/>
          <p:cNvSpPr/>
          <p:nvPr/>
        </p:nvSpPr>
        <p:spPr>
          <a:xfrm rot="16425369" flipH="1">
            <a:off x="8438097" y="3659914"/>
            <a:ext cx="569105" cy="459142"/>
          </a:xfrm>
          <a:custGeom>
            <a:avLst/>
            <a:gdLst>
              <a:gd name="connsiteX0" fmla="*/ 0 w 403761"/>
              <a:gd name="connsiteY0" fmla="*/ 0 h 653143"/>
              <a:gd name="connsiteX1" fmla="*/ 320634 w 403761"/>
              <a:gd name="connsiteY1" fmla="*/ 178130 h 653143"/>
              <a:gd name="connsiteX2" fmla="*/ 403761 w 403761"/>
              <a:gd name="connsiteY2" fmla="*/ 653143 h 653143"/>
            </a:gdLst>
            <a:ahLst/>
            <a:cxnLst>
              <a:cxn ang="0">
                <a:pos x="connsiteX0" y="connsiteY0"/>
              </a:cxn>
              <a:cxn ang="0">
                <a:pos x="connsiteX1" y="connsiteY1"/>
              </a:cxn>
              <a:cxn ang="0">
                <a:pos x="connsiteX2" y="connsiteY2"/>
              </a:cxn>
            </a:cxnLst>
            <a:rect l="l" t="t" r="r" b="b"/>
            <a:pathLst>
              <a:path w="403761" h="653143">
                <a:moveTo>
                  <a:pt x="0" y="0"/>
                </a:moveTo>
                <a:cubicBezTo>
                  <a:pt x="126670" y="34636"/>
                  <a:pt x="253341" y="69273"/>
                  <a:pt x="320634" y="178130"/>
                </a:cubicBezTo>
                <a:cubicBezTo>
                  <a:pt x="387927" y="286987"/>
                  <a:pt x="395844" y="470065"/>
                  <a:pt x="403761" y="653143"/>
                </a:cubicBezTo>
              </a:path>
            </a:pathLst>
          </a:custGeom>
          <a:noFill/>
          <a:ln w="66675">
            <a:gradFill flip="none" rotWithShape="1">
              <a:gsLst>
                <a:gs pos="0">
                  <a:srgbClr val="FFF200"/>
                </a:gs>
                <a:gs pos="73000">
                  <a:srgbClr val="FF7A00"/>
                </a:gs>
                <a:gs pos="92000">
                  <a:srgbClr val="FF03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8" name="Freeform 167"/>
          <p:cNvSpPr/>
          <p:nvPr/>
        </p:nvSpPr>
        <p:spPr>
          <a:xfrm>
            <a:off x="3933503" y="3397725"/>
            <a:ext cx="184910" cy="1163782"/>
          </a:xfrm>
          <a:custGeom>
            <a:avLst/>
            <a:gdLst>
              <a:gd name="connsiteX0" fmla="*/ 130629 w 184910"/>
              <a:gd name="connsiteY0" fmla="*/ 0 h 1163782"/>
              <a:gd name="connsiteX1" fmla="*/ 178130 w 184910"/>
              <a:gd name="connsiteY1" fmla="*/ 593766 h 1163782"/>
              <a:gd name="connsiteX2" fmla="*/ 0 w 184910"/>
              <a:gd name="connsiteY2" fmla="*/ 1163782 h 1163782"/>
            </a:gdLst>
            <a:ahLst/>
            <a:cxnLst>
              <a:cxn ang="0">
                <a:pos x="connsiteX0" y="connsiteY0"/>
              </a:cxn>
              <a:cxn ang="0">
                <a:pos x="connsiteX1" y="connsiteY1"/>
              </a:cxn>
              <a:cxn ang="0">
                <a:pos x="connsiteX2" y="connsiteY2"/>
              </a:cxn>
            </a:cxnLst>
            <a:rect l="l" t="t" r="r" b="b"/>
            <a:pathLst>
              <a:path w="184910" h="1163782">
                <a:moveTo>
                  <a:pt x="130629" y="0"/>
                </a:moveTo>
                <a:cubicBezTo>
                  <a:pt x="165265" y="199901"/>
                  <a:pt x="199901" y="399802"/>
                  <a:pt x="178130" y="593766"/>
                </a:cubicBezTo>
                <a:cubicBezTo>
                  <a:pt x="156359" y="787730"/>
                  <a:pt x="78179" y="975756"/>
                  <a:pt x="0" y="1163782"/>
                </a:cubicBezTo>
              </a:path>
            </a:pathLst>
          </a:custGeom>
          <a:noFill/>
          <a:ln w="66675">
            <a:gradFill flip="none" rotWithShape="1">
              <a:gsLst>
                <a:gs pos="0">
                  <a:srgbClr val="FFF200"/>
                </a:gs>
                <a:gs pos="45000">
                  <a:srgbClr val="FF7A00"/>
                </a:gs>
                <a:gs pos="70000">
                  <a:srgbClr val="FF0300"/>
                </a:gs>
                <a:gs pos="100000">
                  <a:srgbClr val="4D0808"/>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9" name="Freeform 168"/>
          <p:cNvSpPr/>
          <p:nvPr/>
        </p:nvSpPr>
        <p:spPr>
          <a:xfrm>
            <a:off x="4043233" y="3368937"/>
            <a:ext cx="131539" cy="862953"/>
          </a:xfrm>
          <a:custGeom>
            <a:avLst/>
            <a:gdLst>
              <a:gd name="connsiteX0" fmla="*/ 0 w 403761"/>
              <a:gd name="connsiteY0" fmla="*/ 0 h 653143"/>
              <a:gd name="connsiteX1" fmla="*/ 320634 w 403761"/>
              <a:gd name="connsiteY1" fmla="*/ 178130 h 653143"/>
              <a:gd name="connsiteX2" fmla="*/ 403761 w 403761"/>
              <a:gd name="connsiteY2" fmla="*/ 653143 h 653143"/>
            </a:gdLst>
            <a:ahLst/>
            <a:cxnLst>
              <a:cxn ang="0">
                <a:pos x="connsiteX0" y="connsiteY0"/>
              </a:cxn>
              <a:cxn ang="0">
                <a:pos x="connsiteX1" y="connsiteY1"/>
              </a:cxn>
              <a:cxn ang="0">
                <a:pos x="connsiteX2" y="connsiteY2"/>
              </a:cxn>
            </a:cxnLst>
            <a:rect l="l" t="t" r="r" b="b"/>
            <a:pathLst>
              <a:path w="403761" h="653143">
                <a:moveTo>
                  <a:pt x="0" y="0"/>
                </a:moveTo>
                <a:cubicBezTo>
                  <a:pt x="126670" y="34636"/>
                  <a:pt x="253341" y="69273"/>
                  <a:pt x="320634" y="178130"/>
                </a:cubicBezTo>
                <a:cubicBezTo>
                  <a:pt x="387927" y="286987"/>
                  <a:pt x="395844" y="470065"/>
                  <a:pt x="403761" y="653143"/>
                </a:cubicBezTo>
              </a:path>
            </a:pathLst>
          </a:custGeom>
          <a:noFill/>
          <a:ln w="66675">
            <a:gradFill flip="none" rotWithShape="1">
              <a:gsLst>
                <a:gs pos="0">
                  <a:srgbClr val="FFF200"/>
                </a:gs>
                <a:gs pos="73000">
                  <a:srgbClr val="FF7A00"/>
                </a:gs>
                <a:gs pos="92000">
                  <a:srgbClr val="FF03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 name="Freeform 11"/>
          <p:cNvSpPr/>
          <p:nvPr/>
        </p:nvSpPr>
        <p:spPr>
          <a:xfrm>
            <a:off x="3586790" y="3367384"/>
            <a:ext cx="438912" cy="161316"/>
          </a:xfrm>
          <a:custGeom>
            <a:avLst/>
            <a:gdLst>
              <a:gd name="connsiteX0" fmla="*/ 438912 w 438912"/>
              <a:gd name="connsiteY0" fmla="*/ 0 h 161316"/>
              <a:gd name="connsiteX1" fmla="*/ 175565 w 438912"/>
              <a:gd name="connsiteY1" fmla="*/ 153619 h 161316"/>
              <a:gd name="connsiteX2" fmla="*/ 0 w 438912"/>
              <a:gd name="connsiteY2" fmla="*/ 124358 h 161316"/>
            </a:gdLst>
            <a:ahLst/>
            <a:cxnLst>
              <a:cxn ang="0">
                <a:pos x="connsiteX0" y="connsiteY0"/>
              </a:cxn>
              <a:cxn ang="0">
                <a:pos x="connsiteX1" y="connsiteY1"/>
              </a:cxn>
              <a:cxn ang="0">
                <a:pos x="connsiteX2" y="connsiteY2"/>
              </a:cxn>
            </a:cxnLst>
            <a:rect l="l" t="t" r="r" b="b"/>
            <a:pathLst>
              <a:path w="438912" h="161316">
                <a:moveTo>
                  <a:pt x="438912" y="0"/>
                </a:moveTo>
                <a:cubicBezTo>
                  <a:pt x="343814" y="66446"/>
                  <a:pt x="248717" y="132893"/>
                  <a:pt x="175565" y="153619"/>
                </a:cubicBezTo>
                <a:cubicBezTo>
                  <a:pt x="102413" y="174345"/>
                  <a:pt x="51206" y="149351"/>
                  <a:pt x="0" y="124358"/>
                </a:cubicBezTo>
              </a:path>
            </a:pathLst>
          </a:custGeom>
          <a:noFill/>
          <a:ln w="66675">
            <a:gradFill flip="none" rotWithShape="1">
              <a:gsLst>
                <a:gs pos="0">
                  <a:srgbClr val="FFF200"/>
                </a:gs>
                <a:gs pos="15000">
                  <a:srgbClr val="FF7A00"/>
                </a:gs>
                <a:gs pos="47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1" name="Tekstiruutu 133"/>
          <p:cNvSpPr txBox="1"/>
          <p:nvPr/>
        </p:nvSpPr>
        <p:spPr>
          <a:xfrm>
            <a:off x="1542938" y="3318460"/>
            <a:ext cx="588623" cy="230832"/>
          </a:xfrm>
          <a:prstGeom prst="rect">
            <a:avLst/>
          </a:prstGeom>
          <a:noFill/>
        </p:spPr>
        <p:txBody>
          <a:bodyPr wrap="none" rtlCol="0">
            <a:spAutoFit/>
          </a:bodyPr>
          <a:lstStyle/>
          <a:p>
            <a:r>
              <a:rPr lang="fi-FI" sz="900" spc="100" dirty="0">
                <a:effectLst>
                  <a:glow rad="101600">
                    <a:schemeClr val="bg1">
                      <a:alpha val="55000"/>
                    </a:schemeClr>
                  </a:glow>
                </a:effectLst>
              </a:rPr>
              <a:t>Tallinn</a:t>
            </a:r>
          </a:p>
        </p:txBody>
      </p:sp>
      <p:sp>
        <p:nvSpPr>
          <p:cNvPr id="53" name="Ellipsi 52"/>
          <p:cNvSpPr/>
          <p:nvPr/>
        </p:nvSpPr>
        <p:spPr>
          <a:xfrm>
            <a:off x="4005762" y="3250322"/>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0" name="Freeform 169"/>
          <p:cNvSpPr/>
          <p:nvPr/>
        </p:nvSpPr>
        <p:spPr>
          <a:xfrm>
            <a:off x="8197346" y="3531549"/>
            <a:ext cx="51520" cy="175565"/>
          </a:xfrm>
          <a:custGeom>
            <a:avLst/>
            <a:gdLst>
              <a:gd name="connsiteX0" fmla="*/ 51520 w 51520"/>
              <a:gd name="connsiteY0" fmla="*/ 0 h 175565"/>
              <a:gd name="connsiteX1" fmla="*/ 7629 w 51520"/>
              <a:gd name="connsiteY1" fmla="*/ 102413 h 175565"/>
              <a:gd name="connsiteX2" fmla="*/ 314 w 51520"/>
              <a:gd name="connsiteY2" fmla="*/ 175565 h 175565"/>
            </a:gdLst>
            <a:ahLst/>
            <a:cxnLst>
              <a:cxn ang="0">
                <a:pos x="connsiteX0" y="connsiteY0"/>
              </a:cxn>
              <a:cxn ang="0">
                <a:pos x="connsiteX1" y="connsiteY1"/>
              </a:cxn>
              <a:cxn ang="0">
                <a:pos x="connsiteX2" y="connsiteY2"/>
              </a:cxn>
            </a:cxnLst>
            <a:rect l="l" t="t" r="r" b="b"/>
            <a:pathLst>
              <a:path w="51520" h="175565">
                <a:moveTo>
                  <a:pt x="51520" y="0"/>
                </a:moveTo>
                <a:cubicBezTo>
                  <a:pt x="33841" y="36576"/>
                  <a:pt x="16163" y="73152"/>
                  <a:pt x="7629" y="102413"/>
                </a:cubicBezTo>
                <a:cubicBezTo>
                  <a:pt x="-905" y="131674"/>
                  <a:pt x="-296" y="153619"/>
                  <a:pt x="314" y="175565"/>
                </a:cubicBezTo>
              </a:path>
            </a:pathLst>
          </a:custGeom>
          <a:noFill/>
          <a:ln w="66675">
            <a:gradFill flip="none" rotWithShape="1">
              <a:gsLst>
                <a:gs pos="0">
                  <a:srgbClr val="FFF200"/>
                </a:gs>
                <a:gs pos="23000">
                  <a:srgbClr val="FF7A00"/>
                </a:gs>
                <a:gs pos="70000">
                  <a:srgbClr val="FF0300"/>
                </a:gs>
              </a:gsLst>
              <a:lin ang="16200000" scaled="0"/>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1" name="Freeform 170"/>
          <p:cNvSpPr/>
          <p:nvPr/>
        </p:nvSpPr>
        <p:spPr>
          <a:xfrm>
            <a:off x="8073301" y="3370614"/>
            <a:ext cx="438912" cy="161316"/>
          </a:xfrm>
          <a:custGeom>
            <a:avLst/>
            <a:gdLst>
              <a:gd name="connsiteX0" fmla="*/ 438912 w 438912"/>
              <a:gd name="connsiteY0" fmla="*/ 0 h 161316"/>
              <a:gd name="connsiteX1" fmla="*/ 175565 w 438912"/>
              <a:gd name="connsiteY1" fmla="*/ 153619 h 161316"/>
              <a:gd name="connsiteX2" fmla="*/ 0 w 438912"/>
              <a:gd name="connsiteY2" fmla="*/ 124358 h 161316"/>
            </a:gdLst>
            <a:ahLst/>
            <a:cxnLst>
              <a:cxn ang="0">
                <a:pos x="connsiteX0" y="connsiteY0"/>
              </a:cxn>
              <a:cxn ang="0">
                <a:pos x="connsiteX1" y="connsiteY1"/>
              </a:cxn>
              <a:cxn ang="0">
                <a:pos x="connsiteX2" y="connsiteY2"/>
              </a:cxn>
            </a:cxnLst>
            <a:rect l="l" t="t" r="r" b="b"/>
            <a:pathLst>
              <a:path w="438912" h="161316">
                <a:moveTo>
                  <a:pt x="438912" y="0"/>
                </a:moveTo>
                <a:cubicBezTo>
                  <a:pt x="343814" y="66446"/>
                  <a:pt x="248717" y="132893"/>
                  <a:pt x="175565" y="153619"/>
                </a:cubicBezTo>
                <a:cubicBezTo>
                  <a:pt x="102413" y="174345"/>
                  <a:pt x="51206" y="149351"/>
                  <a:pt x="0" y="124358"/>
                </a:cubicBezTo>
              </a:path>
            </a:pathLst>
          </a:custGeom>
          <a:noFill/>
          <a:ln w="66675">
            <a:gradFill flip="none" rotWithShape="1">
              <a:gsLst>
                <a:gs pos="0">
                  <a:srgbClr val="FFF200"/>
                </a:gs>
                <a:gs pos="15000">
                  <a:srgbClr val="FF7A00"/>
                </a:gs>
                <a:gs pos="47000">
                  <a:srgbClr val="FF0300"/>
                </a:gs>
                <a:gs pos="100000">
                  <a:srgbClr val="4D0808"/>
                </a:gs>
              </a:gsLst>
              <a:lin ang="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39" name="Tekstiruutu 133"/>
          <p:cNvSpPr txBox="1"/>
          <p:nvPr/>
        </p:nvSpPr>
        <p:spPr>
          <a:xfrm>
            <a:off x="7880606" y="3204352"/>
            <a:ext cx="588623" cy="230832"/>
          </a:xfrm>
          <a:prstGeom prst="rect">
            <a:avLst/>
          </a:prstGeom>
          <a:noFill/>
        </p:spPr>
        <p:txBody>
          <a:bodyPr wrap="none" rtlCol="0">
            <a:spAutoFit/>
          </a:bodyPr>
          <a:lstStyle/>
          <a:p>
            <a:r>
              <a:rPr lang="fi-FI" sz="900" spc="100" dirty="0">
                <a:effectLst>
                  <a:glow rad="101600">
                    <a:schemeClr val="bg1">
                      <a:alpha val="55000"/>
                    </a:schemeClr>
                  </a:glow>
                </a:effectLst>
              </a:rPr>
              <a:t>Tallinn</a:t>
            </a:r>
          </a:p>
        </p:txBody>
      </p:sp>
      <p:sp>
        <p:nvSpPr>
          <p:cNvPr id="148" name="Ellipsi 52"/>
          <p:cNvSpPr/>
          <p:nvPr/>
        </p:nvSpPr>
        <p:spPr>
          <a:xfrm>
            <a:off x="8420696" y="3286788"/>
            <a:ext cx="180000" cy="180000"/>
          </a:xfrm>
          <a:prstGeom prst="ellipse">
            <a:avLst/>
          </a:prstGeom>
          <a:solidFill>
            <a:srgbClr val="761B0C">
              <a:alpha val="83137"/>
            </a:srgb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2" name="Freeform 171"/>
          <p:cNvSpPr/>
          <p:nvPr/>
        </p:nvSpPr>
        <p:spPr>
          <a:xfrm>
            <a:off x="3739592" y="3376675"/>
            <a:ext cx="1608278" cy="144646"/>
          </a:xfrm>
          <a:custGeom>
            <a:avLst/>
            <a:gdLst>
              <a:gd name="connsiteX0" fmla="*/ 0 w 1472540"/>
              <a:gd name="connsiteY0" fmla="*/ 0 h 166254"/>
              <a:gd name="connsiteX1" fmla="*/ 961901 w 1472540"/>
              <a:gd name="connsiteY1" fmla="*/ 71252 h 166254"/>
              <a:gd name="connsiteX2" fmla="*/ 1472540 w 1472540"/>
              <a:gd name="connsiteY2" fmla="*/ 166254 h 166254"/>
              <a:gd name="connsiteX0" fmla="*/ 0 w 1472540"/>
              <a:gd name="connsiteY0" fmla="*/ 0 h 166254"/>
              <a:gd name="connsiteX1" fmla="*/ 713185 w 1472540"/>
              <a:gd name="connsiteY1" fmla="*/ 151720 h 166254"/>
              <a:gd name="connsiteX2" fmla="*/ 1472540 w 1472540"/>
              <a:gd name="connsiteY2" fmla="*/ 166254 h 166254"/>
              <a:gd name="connsiteX0" fmla="*/ 0 w 1567638"/>
              <a:gd name="connsiteY0" fmla="*/ 0 h 155598"/>
              <a:gd name="connsiteX1" fmla="*/ 713185 w 1567638"/>
              <a:gd name="connsiteY1" fmla="*/ 151720 h 155598"/>
              <a:gd name="connsiteX2" fmla="*/ 1567638 w 1567638"/>
              <a:gd name="connsiteY2" fmla="*/ 129678 h 155598"/>
              <a:gd name="connsiteX0" fmla="*/ 0 w 1567638"/>
              <a:gd name="connsiteY0" fmla="*/ 0 h 158855"/>
              <a:gd name="connsiteX1" fmla="*/ 713185 w 1567638"/>
              <a:gd name="connsiteY1" fmla="*/ 151720 h 158855"/>
              <a:gd name="connsiteX2" fmla="*/ 1567638 w 1567638"/>
              <a:gd name="connsiteY2" fmla="*/ 129678 h 158855"/>
              <a:gd name="connsiteX0" fmla="*/ 0 w 1608278"/>
              <a:gd name="connsiteY0" fmla="*/ 0 h 143615"/>
              <a:gd name="connsiteX1" fmla="*/ 753825 w 1608278"/>
              <a:gd name="connsiteY1" fmla="*/ 136480 h 143615"/>
              <a:gd name="connsiteX2" fmla="*/ 1608278 w 1608278"/>
              <a:gd name="connsiteY2" fmla="*/ 114438 h 143615"/>
              <a:gd name="connsiteX0" fmla="*/ 0 w 1608278"/>
              <a:gd name="connsiteY0" fmla="*/ 1031 h 144646"/>
              <a:gd name="connsiteX1" fmla="*/ 753825 w 1608278"/>
              <a:gd name="connsiteY1" fmla="*/ 137511 h 144646"/>
              <a:gd name="connsiteX2" fmla="*/ 1608278 w 1608278"/>
              <a:gd name="connsiteY2" fmla="*/ 115469 h 144646"/>
            </a:gdLst>
            <a:ahLst/>
            <a:cxnLst>
              <a:cxn ang="0">
                <a:pos x="connsiteX0" y="connsiteY0"/>
              </a:cxn>
              <a:cxn ang="0">
                <a:pos x="connsiteX1" y="connsiteY1"/>
              </a:cxn>
              <a:cxn ang="0">
                <a:pos x="connsiteX2" y="connsiteY2"/>
              </a:cxn>
            </a:cxnLst>
            <a:rect l="l" t="t" r="r" b="b"/>
            <a:pathLst>
              <a:path w="1608278" h="144646">
                <a:moveTo>
                  <a:pt x="0" y="1031"/>
                </a:moveTo>
                <a:cubicBezTo>
                  <a:pt x="403959" y="-12758"/>
                  <a:pt x="492552" y="115898"/>
                  <a:pt x="753825" y="137511"/>
                </a:cubicBezTo>
                <a:cubicBezTo>
                  <a:pt x="1015098" y="159124"/>
                  <a:pt x="1358626" y="125713"/>
                  <a:pt x="1608278" y="115469"/>
                </a:cubicBezTo>
              </a:path>
            </a:pathLst>
          </a:custGeom>
          <a:noFill/>
          <a:ln w="66675">
            <a:gradFill flip="none" rotWithShape="1">
              <a:gsLst>
                <a:gs pos="0">
                  <a:srgbClr val="FFF200"/>
                </a:gs>
                <a:gs pos="45000">
                  <a:srgbClr val="FF7A00"/>
                </a:gs>
                <a:gs pos="70000">
                  <a:srgbClr val="FF0300"/>
                </a:gs>
                <a:gs pos="100000">
                  <a:srgbClr val="4D0808"/>
                </a:gs>
              </a:gsLst>
              <a:lin ang="108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3" name="Tekstiruutu 133"/>
          <p:cNvSpPr txBox="1"/>
          <p:nvPr/>
        </p:nvSpPr>
        <p:spPr>
          <a:xfrm>
            <a:off x="8807812" y="3493693"/>
            <a:ext cx="439544" cy="215444"/>
          </a:xfrm>
          <a:prstGeom prst="rect">
            <a:avLst/>
          </a:prstGeom>
          <a:noFill/>
        </p:spPr>
        <p:txBody>
          <a:bodyPr wrap="none" rtlCol="0">
            <a:spAutoFit/>
          </a:bodyPr>
          <a:lstStyle/>
          <a:p>
            <a:r>
              <a:rPr lang="fi-FI" sz="800" spc="100" dirty="0">
                <a:effectLst>
                  <a:glow rad="101600">
                    <a:schemeClr val="bg1">
                      <a:alpha val="55000"/>
                    </a:schemeClr>
                  </a:glow>
                </a:effectLst>
              </a:rPr>
              <a:t>Tapa</a:t>
            </a:r>
          </a:p>
        </p:txBody>
      </p:sp>
      <p:sp>
        <p:nvSpPr>
          <p:cNvPr id="174" name="Ellipsi 32"/>
          <p:cNvSpPr/>
          <p:nvPr/>
        </p:nvSpPr>
        <p:spPr>
          <a:xfrm>
            <a:off x="9180633" y="3486378"/>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75" name="Tekstiruutu 133"/>
          <p:cNvSpPr txBox="1"/>
          <p:nvPr/>
        </p:nvSpPr>
        <p:spPr>
          <a:xfrm>
            <a:off x="3992219" y="3590504"/>
            <a:ext cx="439544" cy="215444"/>
          </a:xfrm>
          <a:prstGeom prst="rect">
            <a:avLst/>
          </a:prstGeom>
          <a:noFill/>
        </p:spPr>
        <p:txBody>
          <a:bodyPr wrap="none" rtlCol="0">
            <a:spAutoFit/>
          </a:bodyPr>
          <a:lstStyle/>
          <a:p>
            <a:r>
              <a:rPr lang="fi-FI" sz="800" spc="100" dirty="0">
                <a:effectLst>
                  <a:glow rad="101600">
                    <a:schemeClr val="bg1">
                      <a:alpha val="55000"/>
                    </a:schemeClr>
                  </a:glow>
                </a:effectLst>
              </a:rPr>
              <a:t>Tapa</a:t>
            </a:r>
          </a:p>
        </p:txBody>
      </p:sp>
      <p:sp>
        <p:nvSpPr>
          <p:cNvPr id="176" name="Ellipsi 32"/>
          <p:cNvSpPr/>
          <p:nvPr/>
        </p:nvSpPr>
        <p:spPr>
          <a:xfrm>
            <a:off x="4455410" y="3512540"/>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86" name="Ellipsi 32"/>
          <p:cNvSpPr/>
          <p:nvPr/>
        </p:nvSpPr>
        <p:spPr>
          <a:xfrm>
            <a:off x="3858827" y="4567744"/>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6" name="Freeform 15"/>
          <p:cNvSpPr/>
          <p:nvPr/>
        </p:nvSpPr>
        <p:spPr>
          <a:xfrm>
            <a:off x="9693633" y="1603169"/>
            <a:ext cx="52071" cy="380010"/>
          </a:xfrm>
          <a:custGeom>
            <a:avLst/>
            <a:gdLst>
              <a:gd name="connsiteX0" fmla="*/ 0 w 52071"/>
              <a:gd name="connsiteY0" fmla="*/ 0 h 380010"/>
              <a:gd name="connsiteX1" fmla="*/ 47501 w 52071"/>
              <a:gd name="connsiteY1" fmla="*/ 225631 h 380010"/>
              <a:gd name="connsiteX2" fmla="*/ 47501 w 52071"/>
              <a:gd name="connsiteY2" fmla="*/ 380010 h 380010"/>
            </a:gdLst>
            <a:ahLst/>
            <a:cxnLst>
              <a:cxn ang="0">
                <a:pos x="connsiteX0" y="connsiteY0"/>
              </a:cxn>
              <a:cxn ang="0">
                <a:pos x="connsiteX1" y="connsiteY1"/>
              </a:cxn>
              <a:cxn ang="0">
                <a:pos x="connsiteX2" y="connsiteY2"/>
              </a:cxn>
            </a:cxnLst>
            <a:rect l="l" t="t" r="r" b="b"/>
            <a:pathLst>
              <a:path w="52071" h="380010">
                <a:moveTo>
                  <a:pt x="0" y="0"/>
                </a:moveTo>
                <a:cubicBezTo>
                  <a:pt x="19792" y="81148"/>
                  <a:pt x="39584" y="162296"/>
                  <a:pt x="47501" y="225631"/>
                </a:cubicBezTo>
                <a:cubicBezTo>
                  <a:pt x="55418" y="288966"/>
                  <a:pt x="51459" y="334488"/>
                  <a:pt x="47501" y="380010"/>
                </a:cubicBezTo>
              </a:path>
            </a:pathLst>
          </a:custGeom>
          <a:noFill/>
          <a:ln w="66675">
            <a:gradFill flip="none" rotWithShape="1">
              <a:gsLst>
                <a:gs pos="0">
                  <a:srgbClr val="FFF200"/>
                </a:gs>
                <a:gs pos="81000">
                  <a:srgbClr val="FF7A00"/>
                </a:gs>
              </a:gsLst>
              <a:lin ang="16200000" scaled="1"/>
              <a:tileRect/>
            </a:gra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7" name="Ellipsi 32"/>
          <p:cNvSpPr/>
          <p:nvPr/>
        </p:nvSpPr>
        <p:spPr>
          <a:xfrm>
            <a:off x="9678834" y="191683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59" name="Tekstiruutu 133"/>
          <p:cNvSpPr txBox="1"/>
          <p:nvPr/>
        </p:nvSpPr>
        <p:spPr>
          <a:xfrm>
            <a:off x="9509141" y="2129085"/>
            <a:ext cx="486030" cy="215444"/>
          </a:xfrm>
          <a:prstGeom prst="rect">
            <a:avLst/>
          </a:prstGeom>
          <a:noFill/>
        </p:spPr>
        <p:txBody>
          <a:bodyPr wrap="none" rtlCol="0">
            <a:spAutoFit/>
          </a:bodyPr>
          <a:lstStyle/>
          <a:p>
            <a:r>
              <a:rPr lang="fi-FI" sz="800" spc="100" dirty="0">
                <a:effectLst>
                  <a:glow rad="101600">
                    <a:schemeClr val="bg1">
                      <a:alpha val="55000"/>
                    </a:schemeClr>
                  </a:glow>
                </a:effectLst>
              </a:rPr>
              <a:t>Kotka</a:t>
            </a:r>
          </a:p>
        </p:txBody>
      </p:sp>
      <p:sp>
        <p:nvSpPr>
          <p:cNvPr id="115" name="Ellipsi 32"/>
          <p:cNvSpPr/>
          <p:nvPr/>
        </p:nvSpPr>
        <p:spPr>
          <a:xfrm>
            <a:off x="9638358" y="1527335"/>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22" name="Tekstiruutu 133"/>
          <p:cNvSpPr txBox="1"/>
          <p:nvPr/>
        </p:nvSpPr>
        <p:spPr>
          <a:xfrm>
            <a:off x="9397056" y="1323904"/>
            <a:ext cx="659155" cy="215444"/>
          </a:xfrm>
          <a:prstGeom prst="rect">
            <a:avLst/>
          </a:prstGeom>
          <a:noFill/>
        </p:spPr>
        <p:txBody>
          <a:bodyPr wrap="none" rtlCol="0">
            <a:spAutoFit/>
          </a:bodyPr>
          <a:lstStyle/>
          <a:p>
            <a:r>
              <a:rPr lang="fi-FI" sz="800" spc="100" dirty="0">
                <a:effectLst>
                  <a:glow rad="101600">
                    <a:schemeClr val="bg1">
                      <a:alpha val="55000"/>
                    </a:schemeClr>
                  </a:glow>
                </a:effectLst>
              </a:rPr>
              <a:t>Kouvola </a:t>
            </a:r>
          </a:p>
        </p:txBody>
      </p:sp>
      <p:sp>
        <p:nvSpPr>
          <p:cNvPr id="160" name="Ellipsi 32"/>
          <p:cNvSpPr/>
          <p:nvPr/>
        </p:nvSpPr>
        <p:spPr>
          <a:xfrm>
            <a:off x="10512793" y="1336675"/>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97" name="TextBox 96"/>
          <p:cNvSpPr txBox="1"/>
          <p:nvPr/>
        </p:nvSpPr>
        <p:spPr>
          <a:xfrm>
            <a:off x="1731404" y="-36378"/>
            <a:ext cx="3354940" cy="492443"/>
          </a:xfrm>
          <a:prstGeom prst="rect">
            <a:avLst/>
          </a:prstGeom>
          <a:solidFill>
            <a:schemeClr val="accent4">
              <a:lumMod val="20000"/>
              <a:lumOff val="80000"/>
              <a:alpha val="54000"/>
            </a:schemeClr>
          </a:solidFill>
          <a:ln w="0">
            <a:noFill/>
          </a:ln>
        </p:spPr>
        <p:txBody>
          <a:bodyPr wrap="square" rtlCol="0">
            <a:spAutoFit/>
          </a:bodyPr>
          <a:lstStyle/>
          <a:p>
            <a:r>
              <a:rPr lang="et-EE" sz="1400" b="1" dirty="0"/>
              <a:t>Hetkeolukord- reisiaja tsoonid</a:t>
            </a:r>
            <a:r>
              <a:rPr lang="en-US" sz="1400" b="1" dirty="0"/>
              <a:t>:</a:t>
            </a:r>
            <a:r>
              <a:rPr lang="et-EE" sz="1400" b="1" dirty="0"/>
              <a:t> </a:t>
            </a:r>
            <a:r>
              <a:rPr lang="et-EE" sz="1200" i="1" dirty="0"/>
              <a:t>Reisiaeg </a:t>
            </a:r>
            <a:r>
              <a:rPr lang="fi-FI" sz="1200" i="1" dirty="0"/>
              <a:t>Helsinki (Pasila) </a:t>
            </a:r>
            <a:r>
              <a:rPr lang="et-EE" sz="1200" i="1" dirty="0"/>
              <a:t>ja</a:t>
            </a:r>
            <a:r>
              <a:rPr lang="fi-FI" sz="1200" i="1" dirty="0"/>
              <a:t> Tallinn)</a:t>
            </a:r>
            <a:r>
              <a:rPr lang="et-EE" sz="1200" i="1" dirty="0"/>
              <a:t> </a:t>
            </a:r>
            <a:r>
              <a:rPr lang="fi-FI" sz="1200" b="1" i="1" dirty="0"/>
              <a:t>2014 </a:t>
            </a:r>
            <a:r>
              <a:rPr lang="fi-FI" sz="1200" i="1" dirty="0"/>
              <a:t>(0-2 </a:t>
            </a:r>
            <a:r>
              <a:rPr lang="et-EE" sz="1200" i="1" dirty="0"/>
              <a:t>tundi)</a:t>
            </a:r>
            <a:endParaRPr lang="fi-FI" sz="1200" i="1" dirty="0"/>
          </a:p>
        </p:txBody>
      </p:sp>
      <p:sp>
        <p:nvSpPr>
          <p:cNvPr id="166" name="TextBox 165"/>
          <p:cNvSpPr txBox="1"/>
          <p:nvPr/>
        </p:nvSpPr>
        <p:spPr>
          <a:xfrm>
            <a:off x="6560799" y="57174"/>
            <a:ext cx="2541127" cy="523220"/>
          </a:xfrm>
          <a:prstGeom prst="rect">
            <a:avLst/>
          </a:prstGeom>
          <a:solidFill>
            <a:schemeClr val="accent4">
              <a:lumMod val="20000"/>
              <a:lumOff val="80000"/>
              <a:alpha val="64000"/>
            </a:schemeClr>
          </a:solidFill>
        </p:spPr>
        <p:txBody>
          <a:bodyPr wrap="square" rtlCol="0">
            <a:spAutoFit/>
          </a:bodyPr>
          <a:lstStyle/>
          <a:p>
            <a:r>
              <a:rPr lang="et-EE" sz="1400" b="1" dirty="0"/>
              <a:t>Tulevikuvisioon – reisiaja tsoonid</a:t>
            </a:r>
            <a:endParaRPr lang="et-EE" sz="1400" i="1" dirty="0"/>
          </a:p>
        </p:txBody>
      </p:sp>
      <p:sp useBgFill="1">
        <p:nvSpPr>
          <p:cNvPr id="6" name="Rectangle 5"/>
          <p:cNvSpPr/>
          <p:nvPr/>
        </p:nvSpPr>
        <p:spPr>
          <a:xfrm>
            <a:off x="8911478" y="6286660"/>
            <a:ext cx="2142206" cy="584775"/>
          </a:xfrm>
          <a:prstGeom prst="rect">
            <a:avLst/>
          </a:prstGeom>
        </p:spPr>
        <p:txBody>
          <a:bodyPr wrap="square">
            <a:spAutoFit/>
          </a:bodyPr>
          <a:lstStyle/>
          <a:p>
            <a:r>
              <a:rPr lang="et-EE" sz="800" b="1" dirty="0"/>
              <a:t>Põhineb</a:t>
            </a:r>
            <a:r>
              <a:rPr lang="fi-FI" sz="800" b="1" dirty="0"/>
              <a:t>: Ratahallintokeskus </a:t>
            </a:r>
            <a:r>
              <a:rPr lang="fi-FI" sz="800" dirty="0"/>
              <a:t>Strategioita ja selvityksiä 1/2009 Tulevaisuuden henkilöliikenneselvitys</a:t>
            </a:r>
          </a:p>
          <a:p>
            <a:r>
              <a:rPr lang="fi-FI" sz="800" dirty="0" err="1"/>
              <a:t>Rail</a:t>
            </a:r>
            <a:r>
              <a:rPr lang="fi-FI" sz="800" dirty="0"/>
              <a:t> </a:t>
            </a:r>
            <a:r>
              <a:rPr lang="fi-FI" sz="800" dirty="0" err="1"/>
              <a:t>Baltica</a:t>
            </a:r>
            <a:endParaRPr lang="fi-FI" sz="800" dirty="0"/>
          </a:p>
        </p:txBody>
      </p:sp>
      <p:sp useBgFill="1">
        <p:nvSpPr>
          <p:cNvPr id="191" name="Tekstiruutu 2"/>
          <p:cNvSpPr txBox="1"/>
          <p:nvPr/>
        </p:nvSpPr>
        <p:spPr>
          <a:xfrm>
            <a:off x="4583952" y="6117880"/>
            <a:ext cx="1080000" cy="266896"/>
          </a:xfrm>
          <a:prstGeom prst="rect">
            <a:avLst/>
          </a:prstGeom>
          <a:ln w="53975" cap="rnd" cmpd="dbl">
            <a:solidFill>
              <a:srgbClr val="00B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200" dirty="0">
                <a:solidFill>
                  <a:schemeClr val="tx1"/>
                </a:solidFill>
              </a:rPr>
              <a:t>1 h </a:t>
            </a:r>
            <a:r>
              <a:rPr lang="et-EE" sz="1200" dirty="0">
                <a:solidFill>
                  <a:schemeClr val="tx1"/>
                </a:solidFill>
              </a:rPr>
              <a:t>T</a:t>
            </a:r>
            <a:r>
              <a:rPr lang="fi-FI" sz="1200" dirty="0">
                <a:solidFill>
                  <a:schemeClr val="tx1"/>
                </a:solidFill>
              </a:rPr>
              <a:t>allin</a:t>
            </a:r>
            <a:r>
              <a:rPr lang="et-EE" sz="1200" dirty="0" err="1">
                <a:solidFill>
                  <a:schemeClr val="tx1"/>
                </a:solidFill>
              </a:rPr>
              <a:t>nast</a:t>
            </a:r>
            <a:endParaRPr lang="fi-FI" sz="1200" dirty="0">
              <a:solidFill>
                <a:schemeClr val="tx1"/>
              </a:solidFill>
            </a:endParaRPr>
          </a:p>
        </p:txBody>
      </p:sp>
      <p:sp useBgFill="1">
        <p:nvSpPr>
          <p:cNvPr id="193" name="Tekstiruutu 2"/>
          <p:cNvSpPr txBox="1"/>
          <p:nvPr/>
        </p:nvSpPr>
        <p:spPr>
          <a:xfrm>
            <a:off x="4582970" y="6503338"/>
            <a:ext cx="1080000" cy="266896"/>
          </a:xfrm>
          <a:prstGeom prst="rect">
            <a:avLst/>
          </a:prstGeom>
          <a:ln w="53975" cap="rnd" cmpd="dbl">
            <a:solidFill>
              <a:srgbClr val="92D05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lstStyle>
          <a:p>
            <a:r>
              <a:rPr lang="fi-FI" sz="1100" b="1" dirty="0">
                <a:solidFill>
                  <a:schemeClr val="tx1"/>
                </a:solidFill>
              </a:rPr>
              <a:t>2 Tallin</a:t>
            </a:r>
            <a:r>
              <a:rPr lang="et-EE" sz="1100" b="1" dirty="0" err="1">
                <a:solidFill>
                  <a:schemeClr val="tx1"/>
                </a:solidFill>
              </a:rPr>
              <a:t>nast</a:t>
            </a:r>
            <a:endParaRPr lang="fi-FI" sz="1100" b="1" dirty="0">
              <a:solidFill>
                <a:schemeClr val="tx1"/>
              </a:solidFill>
            </a:endParaRPr>
          </a:p>
        </p:txBody>
      </p:sp>
      <p:sp useBgFill="1">
        <p:nvSpPr>
          <p:cNvPr id="194" name="Tekstiruutu 2"/>
          <p:cNvSpPr txBox="1"/>
          <p:nvPr/>
        </p:nvSpPr>
        <p:spPr>
          <a:xfrm>
            <a:off x="4582970" y="5374049"/>
            <a:ext cx="1080000" cy="266896"/>
          </a:xfrm>
          <a:prstGeom prst="rect">
            <a:avLst/>
          </a:prstGeom>
          <a:ln w="53975" cap="rnd" cmpd="dbl">
            <a:solidFill>
              <a:srgbClr val="F74209"/>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i-FI" sz="1200" dirty="0">
                <a:solidFill>
                  <a:schemeClr val="tx1"/>
                </a:solidFill>
              </a:rPr>
              <a:t>1 h </a:t>
            </a:r>
            <a:r>
              <a:rPr lang="et-EE" sz="1200" dirty="0">
                <a:solidFill>
                  <a:schemeClr val="tx1"/>
                </a:solidFill>
              </a:rPr>
              <a:t>Helsinkist</a:t>
            </a:r>
            <a:endParaRPr lang="fi-FI" sz="1200" dirty="0">
              <a:solidFill>
                <a:schemeClr val="tx1"/>
              </a:solidFill>
            </a:endParaRPr>
          </a:p>
        </p:txBody>
      </p:sp>
      <p:sp useBgFill="1">
        <p:nvSpPr>
          <p:cNvPr id="195" name="Tekstiruutu 2"/>
          <p:cNvSpPr txBox="1"/>
          <p:nvPr/>
        </p:nvSpPr>
        <p:spPr>
          <a:xfrm>
            <a:off x="4581988" y="5759507"/>
            <a:ext cx="1080000" cy="266896"/>
          </a:xfrm>
          <a:prstGeom prst="rect">
            <a:avLst/>
          </a:prstGeom>
          <a:ln w="53975" cap="rnd" cmpd="dbl">
            <a:solidFill>
              <a:srgbClr val="FFC000"/>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fi-FI"/>
            </a:defPPr>
            <a:lvl1pPr algn="ctr"/>
          </a:lstStyle>
          <a:p>
            <a:r>
              <a:rPr lang="fi-FI" sz="1200" dirty="0">
                <a:solidFill>
                  <a:schemeClr val="tx1"/>
                </a:solidFill>
              </a:rPr>
              <a:t>2 h </a:t>
            </a:r>
            <a:r>
              <a:rPr lang="et-EE" sz="1200" dirty="0">
                <a:solidFill>
                  <a:schemeClr val="tx1"/>
                </a:solidFill>
              </a:rPr>
              <a:t>Helsinkist</a:t>
            </a:r>
            <a:endParaRPr lang="fi-FI" sz="1200" dirty="0">
              <a:solidFill>
                <a:schemeClr val="tx1"/>
              </a:solidFill>
            </a:endParaRPr>
          </a:p>
        </p:txBody>
      </p:sp>
      <p:sp>
        <p:nvSpPr>
          <p:cNvPr id="14" name="Rectangle 13"/>
          <p:cNvSpPr/>
          <p:nvPr/>
        </p:nvSpPr>
        <p:spPr>
          <a:xfrm>
            <a:off x="5778370" y="-24952"/>
            <a:ext cx="742501" cy="698348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1" name="Tekstiruutu 58"/>
          <p:cNvSpPr txBox="1"/>
          <p:nvPr/>
        </p:nvSpPr>
        <p:spPr>
          <a:xfrm rot="16536923">
            <a:off x="8405487" y="2789709"/>
            <a:ext cx="54534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a:t>30 min</a:t>
            </a:r>
          </a:p>
        </p:txBody>
      </p:sp>
      <p:sp>
        <p:nvSpPr>
          <p:cNvPr id="178" name="Tekstiruutu 133"/>
          <p:cNvSpPr txBox="1"/>
          <p:nvPr/>
        </p:nvSpPr>
        <p:spPr>
          <a:xfrm>
            <a:off x="4078035" y="4372014"/>
            <a:ext cx="599844" cy="215444"/>
          </a:xfrm>
          <a:prstGeom prst="rect">
            <a:avLst/>
          </a:prstGeom>
          <a:noFill/>
        </p:spPr>
        <p:txBody>
          <a:bodyPr wrap="none" rtlCol="0">
            <a:spAutoFit/>
          </a:bodyPr>
          <a:lstStyle/>
          <a:p>
            <a:r>
              <a:rPr lang="et-EE" sz="800" spc="100" dirty="0">
                <a:effectLst>
                  <a:glow rad="101600">
                    <a:schemeClr val="bg1">
                      <a:alpha val="55000"/>
                    </a:schemeClr>
                  </a:glow>
                </a:effectLst>
              </a:rPr>
              <a:t>Viljandi</a:t>
            </a:r>
            <a:endParaRPr lang="fi-FI" sz="800" spc="100" dirty="0">
              <a:effectLst>
                <a:glow rad="101600">
                  <a:schemeClr val="bg1">
                    <a:alpha val="55000"/>
                  </a:schemeClr>
                </a:glow>
              </a:effectLst>
            </a:endParaRPr>
          </a:p>
        </p:txBody>
      </p:sp>
      <p:sp>
        <p:nvSpPr>
          <p:cNvPr id="179" name="Ellipsi 32"/>
          <p:cNvSpPr/>
          <p:nvPr/>
        </p:nvSpPr>
        <p:spPr>
          <a:xfrm>
            <a:off x="4128234" y="4251539"/>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0" name="Tekstiruutu 133"/>
          <p:cNvSpPr txBox="1"/>
          <p:nvPr/>
        </p:nvSpPr>
        <p:spPr>
          <a:xfrm>
            <a:off x="8909297" y="4077652"/>
            <a:ext cx="599844" cy="215444"/>
          </a:xfrm>
          <a:prstGeom prst="rect">
            <a:avLst/>
          </a:prstGeom>
          <a:noFill/>
        </p:spPr>
        <p:txBody>
          <a:bodyPr wrap="none" rtlCol="0">
            <a:spAutoFit/>
          </a:bodyPr>
          <a:lstStyle/>
          <a:p>
            <a:r>
              <a:rPr lang="et-EE" sz="800" spc="100" dirty="0">
                <a:effectLst>
                  <a:glow rad="101600">
                    <a:schemeClr val="bg1">
                      <a:alpha val="55000"/>
                    </a:schemeClr>
                  </a:glow>
                </a:effectLst>
              </a:rPr>
              <a:t>Viljandi</a:t>
            </a:r>
            <a:endParaRPr lang="fi-FI" sz="800" spc="100" dirty="0">
              <a:effectLst>
                <a:glow rad="101600">
                  <a:schemeClr val="bg1">
                    <a:alpha val="55000"/>
                  </a:schemeClr>
                </a:glow>
              </a:effectLst>
            </a:endParaRPr>
          </a:p>
        </p:txBody>
      </p:sp>
      <p:sp>
        <p:nvSpPr>
          <p:cNvPr id="192" name="Ellipsi 32"/>
          <p:cNvSpPr/>
          <p:nvPr/>
        </p:nvSpPr>
        <p:spPr>
          <a:xfrm>
            <a:off x="8857478" y="4149080"/>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2" name="Ellipsi 32"/>
          <p:cNvSpPr/>
          <p:nvPr/>
        </p:nvSpPr>
        <p:spPr>
          <a:xfrm>
            <a:off x="8328338" y="4576342"/>
            <a:ext cx="108000" cy="108000"/>
          </a:xfrm>
          <a:prstGeom prst="ellipse">
            <a:avLst/>
          </a:prstGeom>
          <a:no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xtBox 2"/>
          <p:cNvSpPr txBox="1"/>
          <p:nvPr/>
        </p:nvSpPr>
        <p:spPr>
          <a:xfrm>
            <a:off x="2663982" y="3697288"/>
            <a:ext cx="963567" cy="307777"/>
          </a:xfrm>
          <a:prstGeom prst="rect">
            <a:avLst/>
          </a:prstGeom>
          <a:noFill/>
        </p:spPr>
        <p:txBody>
          <a:bodyPr wrap="square" rtlCol="0">
            <a:spAutoFit/>
          </a:bodyPr>
          <a:lstStyle/>
          <a:p>
            <a:r>
              <a:rPr lang="fi-FI" sz="1400" b="1" dirty="0">
                <a:solidFill>
                  <a:srgbClr val="00B050"/>
                </a:solidFill>
                <a:effectLst>
                  <a:glow rad="101600">
                    <a:schemeClr val="bg1">
                      <a:alpha val="60000"/>
                    </a:schemeClr>
                  </a:glow>
                </a:effectLst>
              </a:rPr>
              <a:t>0,5 milj. </a:t>
            </a:r>
          </a:p>
        </p:txBody>
      </p:sp>
      <p:sp>
        <p:nvSpPr>
          <p:cNvPr id="198" name="TextBox 197"/>
          <p:cNvSpPr txBox="1"/>
          <p:nvPr/>
        </p:nvSpPr>
        <p:spPr>
          <a:xfrm>
            <a:off x="2396130" y="4103494"/>
            <a:ext cx="963567" cy="307777"/>
          </a:xfrm>
          <a:prstGeom prst="rect">
            <a:avLst/>
          </a:prstGeom>
          <a:noFill/>
        </p:spPr>
        <p:txBody>
          <a:bodyPr wrap="square" rtlCol="0">
            <a:spAutoFit/>
          </a:bodyPr>
          <a:lstStyle/>
          <a:p>
            <a:r>
              <a:rPr lang="fi-FI" sz="1400" b="1" dirty="0">
                <a:solidFill>
                  <a:srgbClr val="92D050"/>
                </a:solidFill>
                <a:effectLst>
                  <a:glow rad="101600">
                    <a:schemeClr val="bg1">
                      <a:alpha val="60000"/>
                    </a:schemeClr>
                  </a:glow>
                </a:effectLst>
              </a:rPr>
              <a:t>0,9 milj. </a:t>
            </a:r>
          </a:p>
        </p:txBody>
      </p:sp>
      <p:sp>
        <p:nvSpPr>
          <p:cNvPr id="199" name="TextBox 198"/>
          <p:cNvSpPr txBox="1"/>
          <p:nvPr/>
        </p:nvSpPr>
        <p:spPr>
          <a:xfrm>
            <a:off x="1604042" y="1401416"/>
            <a:ext cx="963567" cy="307777"/>
          </a:xfrm>
          <a:prstGeom prst="rect">
            <a:avLst/>
          </a:prstGeom>
          <a:noFill/>
        </p:spPr>
        <p:txBody>
          <a:bodyPr wrap="square" rtlCol="0">
            <a:spAutoFit/>
          </a:bodyPr>
          <a:lstStyle/>
          <a:p>
            <a:r>
              <a:rPr lang="fi-FI" sz="1400" b="1" dirty="0">
                <a:solidFill>
                  <a:schemeClr val="accent6"/>
                </a:solidFill>
                <a:effectLst>
                  <a:glow rad="101600">
                    <a:schemeClr val="bg1">
                      <a:alpha val="60000"/>
                    </a:schemeClr>
                  </a:glow>
                </a:effectLst>
              </a:rPr>
              <a:t>2,9 milj. </a:t>
            </a:r>
          </a:p>
        </p:txBody>
      </p:sp>
      <p:sp>
        <p:nvSpPr>
          <p:cNvPr id="200" name="TextBox 199"/>
          <p:cNvSpPr txBox="1"/>
          <p:nvPr/>
        </p:nvSpPr>
        <p:spPr>
          <a:xfrm>
            <a:off x="2324122" y="1677210"/>
            <a:ext cx="963567" cy="307777"/>
          </a:xfrm>
          <a:prstGeom prst="rect">
            <a:avLst/>
          </a:prstGeom>
          <a:noFill/>
        </p:spPr>
        <p:txBody>
          <a:bodyPr wrap="square" rtlCol="0">
            <a:spAutoFit/>
          </a:bodyPr>
          <a:lstStyle/>
          <a:p>
            <a:r>
              <a:rPr lang="fi-FI" sz="1400" b="1" dirty="0">
                <a:solidFill>
                  <a:schemeClr val="accent2"/>
                </a:solidFill>
                <a:effectLst>
                  <a:glow rad="101600">
                    <a:schemeClr val="bg1">
                      <a:alpha val="60000"/>
                    </a:schemeClr>
                  </a:glow>
                </a:effectLst>
              </a:rPr>
              <a:t>1,7 milj. </a:t>
            </a:r>
          </a:p>
        </p:txBody>
      </p:sp>
      <p:sp>
        <p:nvSpPr>
          <p:cNvPr id="201" name="TextBox 200"/>
          <p:cNvSpPr txBox="1"/>
          <p:nvPr/>
        </p:nvSpPr>
        <p:spPr>
          <a:xfrm>
            <a:off x="7092330" y="3979707"/>
            <a:ext cx="963567" cy="307777"/>
          </a:xfrm>
          <a:prstGeom prst="rect">
            <a:avLst/>
          </a:prstGeom>
          <a:noFill/>
        </p:spPr>
        <p:txBody>
          <a:bodyPr wrap="square" rtlCol="0">
            <a:spAutoFit/>
          </a:bodyPr>
          <a:lstStyle/>
          <a:p>
            <a:r>
              <a:rPr lang="fi-FI" sz="1400" b="1" dirty="0">
                <a:solidFill>
                  <a:srgbClr val="00B050"/>
                </a:solidFill>
                <a:effectLst>
                  <a:glow rad="101600">
                    <a:schemeClr val="bg1">
                      <a:alpha val="60000"/>
                    </a:schemeClr>
                  </a:glow>
                </a:effectLst>
              </a:rPr>
              <a:t>2,3 milj. </a:t>
            </a:r>
          </a:p>
        </p:txBody>
      </p:sp>
      <p:sp>
        <p:nvSpPr>
          <p:cNvPr id="202" name="TextBox 201"/>
          <p:cNvSpPr txBox="1"/>
          <p:nvPr/>
        </p:nvSpPr>
        <p:spPr>
          <a:xfrm>
            <a:off x="6582166" y="5204921"/>
            <a:ext cx="963567" cy="307777"/>
          </a:xfrm>
          <a:prstGeom prst="rect">
            <a:avLst/>
          </a:prstGeom>
          <a:noFill/>
        </p:spPr>
        <p:txBody>
          <a:bodyPr wrap="square" rtlCol="0">
            <a:spAutoFit/>
          </a:bodyPr>
          <a:lstStyle/>
          <a:p>
            <a:r>
              <a:rPr lang="fi-FI" sz="1400" b="1" dirty="0">
                <a:solidFill>
                  <a:srgbClr val="92D050"/>
                </a:solidFill>
                <a:effectLst>
                  <a:glow rad="101600">
                    <a:schemeClr val="bg1">
                      <a:alpha val="60000"/>
                    </a:schemeClr>
                  </a:glow>
                </a:effectLst>
              </a:rPr>
              <a:t>4,5 milj. </a:t>
            </a:r>
          </a:p>
        </p:txBody>
      </p:sp>
      <p:sp>
        <p:nvSpPr>
          <p:cNvPr id="203" name="TextBox 202"/>
          <p:cNvSpPr txBox="1"/>
          <p:nvPr/>
        </p:nvSpPr>
        <p:spPr>
          <a:xfrm>
            <a:off x="6810886" y="1497281"/>
            <a:ext cx="963567" cy="307777"/>
          </a:xfrm>
          <a:prstGeom prst="rect">
            <a:avLst/>
          </a:prstGeom>
          <a:noFill/>
        </p:spPr>
        <p:txBody>
          <a:bodyPr wrap="square" rtlCol="0">
            <a:spAutoFit/>
          </a:bodyPr>
          <a:lstStyle/>
          <a:p>
            <a:r>
              <a:rPr lang="fi-FI" sz="1400" b="1" dirty="0">
                <a:solidFill>
                  <a:schemeClr val="accent2"/>
                </a:solidFill>
                <a:effectLst>
                  <a:glow rad="101600">
                    <a:schemeClr val="bg1">
                      <a:alpha val="60000"/>
                    </a:schemeClr>
                  </a:glow>
                </a:effectLst>
              </a:rPr>
              <a:t>2,7 milj. </a:t>
            </a:r>
          </a:p>
        </p:txBody>
      </p:sp>
      <p:sp>
        <p:nvSpPr>
          <p:cNvPr id="204" name="TextBox 203"/>
          <p:cNvSpPr txBox="1"/>
          <p:nvPr/>
        </p:nvSpPr>
        <p:spPr>
          <a:xfrm>
            <a:off x="6466438" y="688984"/>
            <a:ext cx="963567" cy="307777"/>
          </a:xfrm>
          <a:prstGeom prst="rect">
            <a:avLst/>
          </a:prstGeom>
          <a:noFill/>
        </p:spPr>
        <p:txBody>
          <a:bodyPr wrap="square" rtlCol="0">
            <a:spAutoFit/>
          </a:bodyPr>
          <a:lstStyle/>
          <a:p>
            <a:r>
              <a:rPr lang="fi-FI" sz="1400" b="1" dirty="0">
                <a:solidFill>
                  <a:schemeClr val="accent6"/>
                </a:solidFill>
                <a:effectLst>
                  <a:glow rad="101600">
                    <a:schemeClr val="bg1">
                      <a:alpha val="60000"/>
                    </a:schemeClr>
                  </a:glow>
                </a:effectLst>
              </a:rPr>
              <a:t>4,7 milj. </a:t>
            </a:r>
          </a:p>
        </p:txBody>
      </p:sp>
      <p:sp>
        <p:nvSpPr>
          <p:cNvPr id="206" name="TextBox 205"/>
          <p:cNvSpPr txBox="1"/>
          <p:nvPr/>
        </p:nvSpPr>
        <p:spPr>
          <a:xfrm>
            <a:off x="2659350" y="3693381"/>
            <a:ext cx="963567" cy="307777"/>
          </a:xfrm>
          <a:prstGeom prst="rect">
            <a:avLst/>
          </a:prstGeom>
          <a:noFill/>
        </p:spPr>
        <p:txBody>
          <a:bodyPr wrap="square" rtlCol="0">
            <a:spAutoFit/>
          </a:bodyPr>
          <a:lstStyle/>
          <a:p>
            <a:r>
              <a:rPr lang="fi-FI" sz="1400" b="1" dirty="0">
                <a:solidFill>
                  <a:srgbClr val="00B050"/>
                </a:solidFill>
                <a:effectLst>
                  <a:glow rad="101600">
                    <a:schemeClr val="tx1">
                      <a:alpha val="60000"/>
                    </a:schemeClr>
                  </a:glow>
                </a:effectLst>
              </a:rPr>
              <a:t>0,5 milj. </a:t>
            </a:r>
          </a:p>
        </p:txBody>
      </p:sp>
      <p:sp>
        <p:nvSpPr>
          <p:cNvPr id="207" name="TextBox 206"/>
          <p:cNvSpPr txBox="1"/>
          <p:nvPr/>
        </p:nvSpPr>
        <p:spPr>
          <a:xfrm>
            <a:off x="2391498" y="4099587"/>
            <a:ext cx="963567" cy="307777"/>
          </a:xfrm>
          <a:prstGeom prst="rect">
            <a:avLst/>
          </a:prstGeom>
          <a:noFill/>
        </p:spPr>
        <p:txBody>
          <a:bodyPr wrap="square" rtlCol="0">
            <a:spAutoFit/>
          </a:bodyPr>
          <a:lstStyle/>
          <a:p>
            <a:r>
              <a:rPr lang="fi-FI" sz="1400" b="1" dirty="0">
                <a:solidFill>
                  <a:srgbClr val="92D050"/>
                </a:solidFill>
                <a:effectLst>
                  <a:glow rad="101600">
                    <a:schemeClr val="tx1">
                      <a:alpha val="60000"/>
                    </a:schemeClr>
                  </a:glow>
                </a:effectLst>
              </a:rPr>
              <a:t>0,9 milj. </a:t>
            </a:r>
          </a:p>
        </p:txBody>
      </p:sp>
      <p:sp>
        <p:nvSpPr>
          <p:cNvPr id="208" name="TextBox 207"/>
          <p:cNvSpPr txBox="1"/>
          <p:nvPr/>
        </p:nvSpPr>
        <p:spPr>
          <a:xfrm>
            <a:off x="1599410" y="1397509"/>
            <a:ext cx="963567" cy="307777"/>
          </a:xfrm>
          <a:prstGeom prst="rect">
            <a:avLst/>
          </a:prstGeom>
          <a:noFill/>
        </p:spPr>
        <p:txBody>
          <a:bodyPr wrap="square" rtlCol="0">
            <a:spAutoFit/>
          </a:bodyPr>
          <a:lstStyle/>
          <a:p>
            <a:r>
              <a:rPr lang="fi-FI" sz="1400" b="1" dirty="0">
                <a:solidFill>
                  <a:schemeClr val="accent2"/>
                </a:solidFill>
                <a:effectLst>
                  <a:glow rad="101600">
                    <a:schemeClr val="tx1">
                      <a:alpha val="60000"/>
                    </a:schemeClr>
                  </a:glow>
                </a:effectLst>
              </a:rPr>
              <a:t>2,</a:t>
            </a:r>
            <a:r>
              <a:rPr lang="et-EE" sz="1400" b="1" dirty="0">
                <a:solidFill>
                  <a:schemeClr val="accent2"/>
                </a:solidFill>
                <a:effectLst>
                  <a:glow rad="101600">
                    <a:schemeClr val="tx1">
                      <a:alpha val="60000"/>
                    </a:schemeClr>
                  </a:glow>
                </a:effectLst>
              </a:rPr>
              <a:t>9</a:t>
            </a:r>
            <a:r>
              <a:rPr lang="fi-FI" sz="1400" b="1" dirty="0">
                <a:solidFill>
                  <a:schemeClr val="accent2"/>
                </a:solidFill>
                <a:effectLst>
                  <a:glow rad="101600">
                    <a:schemeClr val="tx1">
                      <a:alpha val="60000"/>
                    </a:schemeClr>
                  </a:glow>
                </a:effectLst>
              </a:rPr>
              <a:t> </a:t>
            </a:r>
            <a:r>
              <a:rPr lang="et-EE" sz="1400" b="1" dirty="0">
                <a:solidFill>
                  <a:schemeClr val="accent2"/>
                </a:solidFill>
                <a:effectLst>
                  <a:glow rad="101600">
                    <a:schemeClr val="tx1">
                      <a:alpha val="60000"/>
                    </a:schemeClr>
                  </a:glow>
                </a:effectLst>
              </a:rPr>
              <a:t>M</a:t>
            </a:r>
            <a:endParaRPr lang="fi-FI" sz="1400" b="1" dirty="0">
              <a:solidFill>
                <a:schemeClr val="accent2"/>
              </a:solidFill>
              <a:effectLst>
                <a:glow rad="101600">
                  <a:schemeClr val="tx1">
                    <a:alpha val="60000"/>
                  </a:schemeClr>
                </a:glow>
              </a:effectLst>
            </a:endParaRPr>
          </a:p>
        </p:txBody>
      </p:sp>
      <p:sp>
        <p:nvSpPr>
          <p:cNvPr id="209" name="TextBox 208"/>
          <p:cNvSpPr txBox="1"/>
          <p:nvPr/>
        </p:nvSpPr>
        <p:spPr>
          <a:xfrm>
            <a:off x="2319490" y="1673303"/>
            <a:ext cx="963567" cy="307777"/>
          </a:xfrm>
          <a:prstGeom prst="rect">
            <a:avLst/>
          </a:prstGeom>
          <a:noFill/>
        </p:spPr>
        <p:txBody>
          <a:bodyPr wrap="square" rtlCol="0">
            <a:spAutoFit/>
          </a:bodyPr>
          <a:lstStyle/>
          <a:p>
            <a:r>
              <a:rPr lang="fi-FI" sz="1400" b="1" dirty="0">
                <a:solidFill>
                  <a:schemeClr val="accent2"/>
                </a:solidFill>
                <a:effectLst>
                  <a:glow rad="101600">
                    <a:schemeClr val="tx1">
                      <a:alpha val="60000"/>
                    </a:schemeClr>
                  </a:glow>
                </a:effectLst>
              </a:rPr>
              <a:t>1,7 milj. </a:t>
            </a:r>
          </a:p>
        </p:txBody>
      </p:sp>
      <p:sp>
        <p:nvSpPr>
          <p:cNvPr id="210" name="TextBox 209"/>
          <p:cNvSpPr txBox="1"/>
          <p:nvPr/>
        </p:nvSpPr>
        <p:spPr>
          <a:xfrm>
            <a:off x="7124258" y="3975800"/>
            <a:ext cx="733219" cy="307777"/>
          </a:xfrm>
          <a:prstGeom prst="rect">
            <a:avLst/>
          </a:prstGeom>
          <a:noFill/>
        </p:spPr>
        <p:txBody>
          <a:bodyPr wrap="square" rtlCol="0">
            <a:spAutoFit/>
          </a:bodyPr>
          <a:lstStyle/>
          <a:p>
            <a:r>
              <a:rPr lang="fi-FI" sz="1400" b="1" dirty="0">
                <a:solidFill>
                  <a:srgbClr val="00B050"/>
                </a:solidFill>
                <a:effectLst>
                  <a:glow rad="101600">
                    <a:schemeClr val="tx1">
                      <a:alpha val="60000"/>
                    </a:schemeClr>
                  </a:glow>
                </a:effectLst>
              </a:rPr>
              <a:t>2,3 </a:t>
            </a:r>
            <a:r>
              <a:rPr lang="et-EE" sz="1400" b="1" dirty="0">
                <a:solidFill>
                  <a:srgbClr val="00B050"/>
                </a:solidFill>
                <a:effectLst>
                  <a:glow rad="101600">
                    <a:schemeClr val="tx1">
                      <a:alpha val="60000"/>
                    </a:schemeClr>
                  </a:glow>
                </a:effectLst>
              </a:rPr>
              <a:t>M</a:t>
            </a:r>
            <a:endParaRPr lang="fi-FI" sz="1400" b="1" dirty="0">
              <a:solidFill>
                <a:srgbClr val="00B050"/>
              </a:solidFill>
              <a:effectLst>
                <a:glow rad="101600">
                  <a:schemeClr val="tx1">
                    <a:alpha val="60000"/>
                  </a:schemeClr>
                </a:glow>
              </a:effectLst>
            </a:endParaRPr>
          </a:p>
        </p:txBody>
      </p:sp>
      <p:sp>
        <p:nvSpPr>
          <p:cNvPr id="211" name="TextBox 210"/>
          <p:cNvSpPr txBox="1"/>
          <p:nvPr/>
        </p:nvSpPr>
        <p:spPr>
          <a:xfrm>
            <a:off x="6634684" y="5201014"/>
            <a:ext cx="709960" cy="307777"/>
          </a:xfrm>
          <a:prstGeom prst="rect">
            <a:avLst/>
          </a:prstGeom>
          <a:noFill/>
        </p:spPr>
        <p:txBody>
          <a:bodyPr wrap="square" rtlCol="0">
            <a:spAutoFit/>
          </a:bodyPr>
          <a:lstStyle/>
          <a:p>
            <a:r>
              <a:rPr lang="fi-FI" sz="1400" b="1" dirty="0">
                <a:solidFill>
                  <a:srgbClr val="92D050"/>
                </a:solidFill>
                <a:effectLst>
                  <a:glow rad="101600">
                    <a:schemeClr val="tx1">
                      <a:alpha val="60000"/>
                    </a:schemeClr>
                  </a:glow>
                </a:effectLst>
              </a:rPr>
              <a:t>4,5 </a:t>
            </a:r>
            <a:r>
              <a:rPr lang="et-EE" sz="1400" b="1" dirty="0">
                <a:solidFill>
                  <a:srgbClr val="92D050"/>
                </a:solidFill>
                <a:effectLst>
                  <a:glow rad="101600">
                    <a:schemeClr val="tx1">
                      <a:alpha val="60000"/>
                    </a:schemeClr>
                  </a:glow>
                </a:effectLst>
              </a:rPr>
              <a:t>M</a:t>
            </a:r>
            <a:endParaRPr lang="fi-FI" sz="1400" b="1" dirty="0">
              <a:solidFill>
                <a:srgbClr val="92D050"/>
              </a:solidFill>
              <a:effectLst>
                <a:glow rad="101600">
                  <a:schemeClr val="tx1">
                    <a:alpha val="60000"/>
                  </a:schemeClr>
                </a:glow>
              </a:effectLst>
            </a:endParaRPr>
          </a:p>
        </p:txBody>
      </p:sp>
      <p:sp>
        <p:nvSpPr>
          <p:cNvPr id="212" name="TextBox 211"/>
          <p:cNvSpPr txBox="1"/>
          <p:nvPr/>
        </p:nvSpPr>
        <p:spPr>
          <a:xfrm>
            <a:off x="6806254" y="1493374"/>
            <a:ext cx="653856" cy="307777"/>
          </a:xfrm>
          <a:prstGeom prst="rect">
            <a:avLst/>
          </a:prstGeom>
          <a:noFill/>
        </p:spPr>
        <p:txBody>
          <a:bodyPr wrap="square" rtlCol="0">
            <a:spAutoFit/>
          </a:bodyPr>
          <a:lstStyle/>
          <a:p>
            <a:r>
              <a:rPr lang="fi-FI" sz="1400" b="1" dirty="0">
                <a:solidFill>
                  <a:schemeClr val="accent2"/>
                </a:solidFill>
                <a:effectLst>
                  <a:glow rad="101600">
                    <a:schemeClr val="tx1">
                      <a:alpha val="60000"/>
                    </a:schemeClr>
                  </a:glow>
                </a:effectLst>
              </a:rPr>
              <a:t>2,7 </a:t>
            </a:r>
            <a:r>
              <a:rPr lang="et-EE" sz="1400" b="1" dirty="0">
                <a:solidFill>
                  <a:schemeClr val="accent2"/>
                </a:solidFill>
                <a:effectLst>
                  <a:glow rad="101600">
                    <a:schemeClr val="tx1">
                      <a:alpha val="60000"/>
                    </a:schemeClr>
                  </a:glow>
                </a:effectLst>
              </a:rPr>
              <a:t>M</a:t>
            </a:r>
            <a:endParaRPr lang="fi-FI" sz="1400" b="1" dirty="0">
              <a:solidFill>
                <a:schemeClr val="accent2"/>
              </a:solidFill>
              <a:effectLst>
                <a:glow rad="101600">
                  <a:schemeClr val="tx1">
                    <a:alpha val="60000"/>
                  </a:schemeClr>
                </a:glow>
              </a:effectLst>
            </a:endParaRPr>
          </a:p>
        </p:txBody>
      </p:sp>
      <p:sp>
        <p:nvSpPr>
          <p:cNvPr id="213" name="TextBox 212"/>
          <p:cNvSpPr txBox="1"/>
          <p:nvPr/>
        </p:nvSpPr>
        <p:spPr>
          <a:xfrm>
            <a:off x="6461806" y="685077"/>
            <a:ext cx="631528" cy="307777"/>
          </a:xfrm>
          <a:prstGeom prst="rect">
            <a:avLst/>
          </a:prstGeom>
          <a:noFill/>
          <a:effectLst/>
        </p:spPr>
        <p:txBody>
          <a:bodyPr wrap="square" rtlCol="0">
            <a:noAutofit/>
          </a:bodyPr>
          <a:lstStyle/>
          <a:p>
            <a:r>
              <a:rPr lang="et-EE" sz="1400" b="1" dirty="0">
                <a:solidFill>
                  <a:schemeClr val="accent2"/>
                </a:solidFill>
                <a:effectLst>
                  <a:glow rad="101600">
                    <a:schemeClr val="tx1">
                      <a:alpha val="60000"/>
                    </a:schemeClr>
                  </a:glow>
                </a:effectLst>
              </a:rPr>
              <a:t>4,7 M</a:t>
            </a:r>
            <a:endParaRPr lang="fi-FI" sz="1400" b="1" dirty="0">
              <a:solidFill>
                <a:schemeClr val="accent6"/>
              </a:solidFill>
              <a:effectLst>
                <a:glow rad="101600">
                  <a:schemeClr val="tx1">
                    <a:alpha val="60000"/>
                  </a:schemeClr>
                </a:glow>
              </a:effectLst>
            </a:endParaRPr>
          </a:p>
        </p:txBody>
      </p:sp>
      <p:sp>
        <p:nvSpPr>
          <p:cNvPr id="214" name="Tekstiruutu 133"/>
          <p:cNvSpPr txBox="1"/>
          <p:nvPr/>
        </p:nvSpPr>
        <p:spPr>
          <a:xfrm>
            <a:off x="2301013" y="690857"/>
            <a:ext cx="64793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Tampere</a:t>
            </a:r>
          </a:p>
        </p:txBody>
      </p:sp>
      <p:sp>
        <p:nvSpPr>
          <p:cNvPr id="215" name="Tekstiruutu 133"/>
          <p:cNvSpPr txBox="1"/>
          <p:nvPr/>
        </p:nvSpPr>
        <p:spPr>
          <a:xfrm>
            <a:off x="2798003" y="1154172"/>
            <a:ext cx="885179"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Hämeenlinna</a:t>
            </a:r>
          </a:p>
        </p:txBody>
      </p:sp>
      <p:sp>
        <p:nvSpPr>
          <p:cNvPr id="216" name="Tekstiruutu 133"/>
          <p:cNvSpPr txBox="1"/>
          <p:nvPr/>
        </p:nvSpPr>
        <p:spPr>
          <a:xfrm>
            <a:off x="3351922" y="1798662"/>
            <a:ext cx="684803"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Riihimäki</a:t>
            </a:r>
          </a:p>
        </p:txBody>
      </p:sp>
      <p:sp>
        <p:nvSpPr>
          <p:cNvPr id="217" name="Tekstiruutu 133"/>
          <p:cNvSpPr txBox="1"/>
          <p:nvPr/>
        </p:nvSpPr>
        <p:spPr>
          <a:xfrm>
            <a:off x="3997269" y="1221368"/>
            <a:ext cx="45397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Lahti</a:t>
            </a:r>
          </a:p>
        </p:txBody>
      </p:sp>
      <p:sp>
        <p:nvSpPr>
          <p:cNvPr id="218" name="Tekstiruutu 133"/>
          <p:cNvSpPr txBox="1"/>
          <p:nvPr/>
        </p:nvSpPr>
        <p:spPr>
          <a:xfrm>
            <a:off x="4514641" y="1295397"/>
            <a:ext cx="659155"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Kouvola </a:t>
            </a:r>
          </a:p>
        </p:txBody>
      </p:sp>
      <p:sp>
        <p:nvSpPr>
          <p:cNvPr id="219" name="Tekstiruutu 133"/>
          <p:cNvSpPr txBox="1"/>
          <p:nvPr/>
        </p:nvSpPr>
        <p:spPr>
          <a:xfrm>
            <a:off x="3801243" y="2277967"/>
            <a:ext cx="502061"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Pasila</a:t>
            </a:r>
          </a:p>
        </p:txBody>
      </p:sp>
      <p:sp>
        <p:nvSpPr>
          <p:cNvPr id="220" name="Tekstiruutu 133"/>
          <p:cNvSpPr txBox="1"/>
          <p:nvPr/>
        </p:nvSpPr>
        <p:spPr>
          <a:xfrm>
            <a:off x="3094403" y="2556458"/>
            <a:ext cx="566181" cy="33855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Kirkko-</a:t>
            </a:r>
          </a:p>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nummi</a:t>
            </a:r>
          </a:p>
        </p:txBody>
      </p:sp>
      <p:sp>
        <p:nvSpPr>
          <p:cNvPr id="221" name="Tekstiruutu 133"/>
          <p:cNvSpPr txBox="1"/>
          <p:nvPr/>
        </p:nvSpPr>
        <p:spPr>
          <a:xfrm>
            <a:off x="1767675" y="2144314"/>
            <a:ext cx="489236"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Turku</a:t>
            </a:r>
          </a:p>
        </p:txBody>
      </p:sp>
      <p:sp>
        <p:nvSpPr>
          <p:cNvPr id="222" name="Tekstiruutu 133"/>
          <p:cNvSpPr txBox="1"/>
          <p:nvPr/>
        </p:nvSpPr>
        <p:spPr>
          <a:xfrm>
            <a:off x="2210845" y="2240083"/>
            <a:ext cx="41069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Salo</a:t>
            </a:r>
          </a:p>
        </p:txBody>
      </p:sp>
      <p:sp>
        <p:nvSpPr>
          <p:cNvPr id="223" name="Tekstiruutu 133"/>
          <p:cNvSpPr txBox="1"/>
          <p:nvPr/>
        </p:nvSpPr>
        <p:spPr>
          <a:xfrm>
            <a:off x="2405079" y="2469269"/>
            <a:ext cx="52290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Karjaa</a:t>
            </a:r>
          </a:p>
        </p:txBody>
      </p:sp>
      <p:sp>
        <p:nvSpPr>
          <p:cNvPr id="224" name="Tekstiruutu 133"/>
          <p:cNvSpPr txBox="1"/>
          <p:nvPr/>
        </p:nvSpPr>
        <p:spPr>
          <a:xfrm>
            <a:off x="4596566" y="4794714"/>
            <a:ext cx="47160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Tartu</a:t>
            </a:r>
          </a:p>
        </p:txBody>
      </p:sp>
      <p:sp>
        <p:nvSpPr>
          <p:cNvPr id="225" name="Tekstiruutu 133"/>
          <p:cNvSpPr txBox="1"/>
          <p:nvPr/>
        </p:nvSpPr>
        <p:spPr>
          <a:xfrm>
            <a:off x="2757871" y="6038881"/>
            <a:ext cx="434734" cy="230832"/>
          </a:xfrm>
          <a:prstGeom prst="rect">
            <a:avLst/>
          </a:prstGeom>
          <a:noFill/>
        </p:spPr>
        <p:txBody>
          <a:bodyPr wrap="none" rtlCol="0">
            <a:spAutoFit/>
          </a:bodyPr>
          <a:lstStyle/>
          <a:p>
            <a:r>
              <a:rPr lang="fi-FI" sz="900" spc="100" dirty="0" err="1">
                <a:solidFill>
                  <a:schemeClr val="bg1"/>
                </a:solidFill>
                <a:effectLst>
                  <a:glow rad="101600">
                    <a:schemeClr val="tx1">
                      <a:alpha val="55000"/>
                    </a:schemeClr>
                  </a:glow>
                  <a:outerShdw blurRad="38100" dist="38100" dir="2700000" algn="tl">
                    <a:srgbClr val="000000">
                      <a:alpha val="43137"/>
                    </a:srgbClr>
                  </a:outerShdw>
                </a:effectLst>
              </a:rPr>
              <a:t>Riga</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26" name="Tekstiruutu 133"/>
          <p:cNvSpPr txBox="1"/>
          <p:nvPr/>
        </p:nvSpPr>
        <p:spPr>
          <a:xfrm>
            <a:off x="2926348" y="4507281"/>
            <a:ext cx="495649"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Pärnu</a:t>
            </a:r>
          </a:p>
        </p:txBody>
      </p:sp>
      <p:sp>
        <p:nvSpPr>
          <p:cNvPr id="227" name="Tekstiruutu 133"/>
          <p:cNvSpPr txBox="1"/>
          <p:nvPr/>
        </p:nvSpPr>
        <p:spPr>
          <a:xfrm>
            <a:off x="3708021" y="2481879"/>
            <a:ext cx="657552" cy="230832"/>
          </a:xfrm>
          <a:prstGeom prst="rect">
            <a:avLst/>
          </a:prstGeom>
          <a:noFill/>
        </p:spPr>
        <p:txBody>
          <a:bodyPr wrap="none" rtlCol="0">
            <a:spAutoFit/>
          </a:bodyPr>
          <a:lstStyle/>
          <a:p>
            <a:r>
              <a:rPr lang="fi-FI" sz="900" spc="100" dirty="0">
                <a:solidFill>
                  <a:schemeClr val="bg1"/>
                </a:solidFill>
                <a:effectLst>
                  <a:glow rad="101600">
                    <a:schemeClr val="tx1">
                      <a:alpha val="55000"/>
                    </a:schemeClr>
                  </a:glow>
                  <a:outerShdw blurRad="38100" dist="38100" dir="2700000" algn="tl">
                    <a:srgbClr val="000000">
                      <a:alpha val="43137"/>
                    </a:srgbClr>
                  </a:outerShdw>
                </a:effectLst>
              </a:rPr>
              <a:t>Helsinki</a:t>
            </a:r>
          </a:p>
        </p:txBody>
      </p:sp>
      <p:sp>
        <p:nvSpPr>
          <p:cNvPr id="228" name="Tekstiruutu 133"/>
          <p:cNvSpPr txBox="1"/>
          <p:nvPr/>
        </p:nvSpPr>
        <p:spPr>
          <a:xfrm>
            <a:off x="7183501" y="716945"/>
            <a:ext cx="64793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Tampere</a:t>
            </a:r>
          </a:p>
        </p:txBody>
      </p:sp>
      <p:sp>
        <p:nvSpPr>
          <p:cNvPr id="229" name="Tekstiruutu 133"/>
          <p:cNvSpPr txBox="1"/>
          <p:nvPr/>
        </p:nvSpPr>
        <p:spPr>
          <a:xfrm>
            <a:off x="7406184" y="1311677"/>
            <a:ext cx="885179"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Hämeenlinna</a:t>
            </a:r>
          </a:p>
        </p:txBody>
      </p:sp>
      <p:sp>
        <p:nvSpPr>
          <p:cNvPr id="230" name="Tekstiruutu 133"/>
          <p:cNvSpPr txBox="1"/>
          <p:nvPr/>
        </p:nvSpPr>
        <p:spPr>
          <a:xfrm>
            <a:off x="7776384" y="1652365"/>
            <a:ext cx="684803"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Riihimäki</a:t>
            </a:r>
          </a:p>
        </p:txBody>
      </p:sp>
      <p:sp>
        <p:nvSpPr>
          <p:cNvPr id="231" name="Tekstiruutu 133"/>
          <p:cNvSpPr txBox="1"/>
          <p:nvPr/>
        </p:nvSpPr>
        <p:spPr>
          <a:xfrm>
            <a:off x="7976891" y="2582546"/>
            <a:ext cx="566181" cy="33855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Kirkko-</a:t>
            </a:r>
          </a:p>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nummi</a:t>
            </a:r>
          </a:p>
        </p:txBody>
      </p:sp>
      <p:sp>
        <p:nvSpPr>
          <p:cNvPr id="232" name="Tekstiruutu 133"/>
          <p:cNvSpPr txBox="1"/>
          <p:nvPr/>
        </p:nvSpPr>
        <p:spPr>
          <a:xfrm>
            <a:off x="6529232" y="2140777"/>
            <a:ext cx="489236"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Turku</a:t>
            </a:r>
          </a:p>
        </p:txBody>
      </p:sp>
      <p:sp>
        <p:nvSpPr>
          <p:cNvPr id="233" name="Tekstiruutu 133"/>
          <p:cNvSpPr txBox="1"/>
          <p:nvPr/>
        </p:nvSpPr>
        <p:spPr>
          <a:xfrm>
            <a:off x="7093333" y="2266171"/>
            <a:ext cx="41069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Salo</a:t>
            </a:r>
          </a:p>
        </p:txBody>
      </p:sp>
      <p:sp>
        <p:nvSpPr>
          <p:cNvPr id="234" name="Tekstiruutu 133"/>
          <p:cNvSpPr txBox="1"/>
          <p:nvPr/>
        </p:nvSpPr>
        <p:spPr>
          <a:xfrm>
            <a:off x="7287567" y="2495357"/>
            <a:ext cx="52290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Karjaa</a:t>
            </a:r>
          </a:p>
        </p:txBody>
      </p:sp>
      <p:sp>
        <p:nvSpPr>
          <p:cNvPr id="235" name="Tekstiruutu 133"/>
          <p:cNvSpPr txBox="1"/>
          <p:nvPr/>
        </p:nvSpPr>
        <p:spPr>
          <a:xfrm>
            <a:off x="9224959" y="4476087"/>
            <a:ext cx="47160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Tartu</a:t>
            </a:r>
          </a:p>
        </p:txBody>
      </p:sp>
      <p:sp>
        <p:nvSpPr>
          <p:cNvPr id="236" name="Tekstiruutu 133"/>
          <p:cNvSpPr txBox="1"/>
          <p:nvPr/>
        </p:nvSpPr>
        <p:spPr>
          <a:xfrm>
            <a:off x="7665759" y="6065477"/>
            <a:ext cx="434734" cy="230832"/>
          </a:xfrm>
          <a:prstGeom prst="rect">
            <a:avLst/>
          </a:prstGeom>
          <a:noFill/>
        </p:spPr>
        <p:txBody>
          <a:bodyPr wrap="none" rtlCol="0">
            <a:spAutoFit/>
          </a:bodyPr>
          <a:lstStyle/>
          <a:p>
            <a:r>
              <a:rPr lang="fi-FI" sz="900" spc="100" dirty="0" err="1">
                <a:solidFill>
                  <a:schemeClr val="bg1"/>
                </a:solidFill>
                <a:effectLst>
                  <a:glow rad="101600">
                    <a:schemeClr val="tx1">
                      <a:alpha val="55000"/>
                    </a:schemeClr>
                  </a:glow>
                  <a:outerShdw blurRad="38100" dist="38100" dir="2700000" algn="tl">
                    <a:srgbClr val="000000">
                      <a:alpha val="43137"/>
                    </a:srgbClr>
                  </a:outerShdw>
                </a:effectLst>
              </a:rPr>
              <a:t>Riga</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37" name="Tekstiruutu 133"/>
          <p:cNvSpPr txBox="1"/>
          <p:nvPr/>
        </p:nvSpPr>
        <p:spPr>
          <a:xfrm>
            <a:off x="7891961" y="4515038"/>
            <a:ext cx="495649"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Pärnu</a:t>
            </a:r>
          </a:p>
        </p:txBody>
      </p:sp>
      <p:sp>
        <p:nvSpPr>
          <p:cNvPr id="238" name="Tekstiruutu 133"/>
          <p:cNvSpPr txBox="1"/>
          <p:nvPr/>
        </p:nvSpPr>
        <p:spPr>
          <a:xfrm>
            <a:off x="8590509" y="2458896"/>
            <a:ext cx="657552" cy="230832"/>
          </a:xfrm>
          <a:prstGeom prst="rect">
            <a:avLst/>
          </a:prstGeom>
          <a:noFill/>
        </p:spPr>
        <p:txBody>
          <a:bodyPr wrap="none" rtlCol="0">
            <a:spAutoFit/>
          </a:bodyPr>
          <a:lstStyle/>
          <a:p>
            <a:r>
              <a:rPr lang="fi-FI" sz="900" spc="100" dirty="0">
                <a:solidFill>
                  <a:schemeClr val="bg1"/>
                </a:solidFill>
                <a:effectLst>
                  <a:glow rad="101600">
                    <a:schemeClr val="tx1">
                      <a:alpha val="55000"/>
                    </a:schemeClr>
                  </a:glow>
                  <a:outerShdw blurRad="38100" dist="38100" dir="2700000" algn="tl">
                    <a:srgbClr val="000000">
                      <a:alpha val="43137"/>
                    </a:srgbClr>
                  </a:outerShdw>
                </a:effectLst>
              </a:rPr>
              <a:t>Helsinki</a:t>
            </a:r>
          </a:p>
        </p:txBody>
      </p:sp>
      <p:sp>
        <p:nvSpPr>
          <p:cNvPr id="239" name="Tekstiruutu 133"/>
          <p:cNvSpPr txBox="1"/>
          <p:nvPr/>
        </p:nvSpPr>
        <p:spPr>
          <a:xfrm>
            <a:off x="8683731" y="2304055"/>
            <a:ext cx="502061"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Pasila</a:t>
            </a:r>
          </a:p>
        </p:txBody>
      </p:sp>
      <p:sp>
        <p:nvSpPr>
          <p:cNvPr id="240" name="Tekstiruutu 133"/>
          <p:cNvSpPr txBox="1"/>
          <p:nvPr/>
        </p:nvSpPr>
        <p:spPr>
          <a:xfrm>
            <a:off x="10116811" y="1021452"/>
            <a:ext cx="678391" cy="33855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Lappeen-</a:t>
            </a:r>
          </a:p>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ranta</a:t>
            </a:r>
          </a:p>
        </p:txBody>
      </p:sp>
      <p:sp>
        <p:nvSpPr>
          <p:cNvPr id="241" name="Tekstiruutu 133"/>
          <p:cNvSpPr txBox="1"/>
          <p:nvPr/>
        </p:nvSpPr>
        <p:spPr>
          <a:xfrm>
            <a:off x="9794898" y="302176"/>
            <a:ext cx="579005"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Mikkeli</a:t>
            </a:r>
          </a:p>
        </p:txBody>
      </p:sp>
      <p:sp>
        <p:nvSpPr>
          <p:cNvPr id="242" name="Tekstiruutu 133"/>
          <p:cNvSpPr txBox="1"/>
          <p:nvPr/>
        </p:nvSpPr>
        <p:spPr>
          <a:xfrm>
            <a:off x="3392971" y="3085217"/>
            <a:ext cx="588623" cy="230832"/>
          </a:xfrm>
          <a:prstGeom prst="rect">
            <a:avLst/>
          </a:prstGeom>
          <a:noFill/>
        </p:spPr>
        <p:txBody>
          <a:bodyPr wrap="none" rtlCol="0">
            <a:spAutoFit/>
          </a:bodyPr>
          <a:lstStyle/>
          <a:p>
            <a:r>
              <a:rPr lang="fi-FI" sz="900" spc="100" dirty="0" err="1">
                <a:solidFill>
                  <a:schemeClr val="bg1"/>
                </a:solidFill>
                <a:effectLst>
                  <a:glow rad="101600">
                    <a:schemeClr val="tx1">
                      <a:alpha val="55000"/>
                    </a:schemeClr>
                  </a:glow>
                  <a:outerShdw blurRad="38100" dist="38100" dir="2700000" algn="tl">
                    <a:srgbClr val="000000">
                      <a:alpha val="43137"/>
                    </a:srgbClr>
                  </a:outerShdw>
                </a:effectLst>
              </a:rPr>
              <a:t>Tallinn</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3" name="Tekstiruutu 133"/>
          <p:cNvSpPr txBox="1"/>
          <p:nvPr/>
        </p:nvSpPr>
        <p:spPr>
          <a:xfrm>
            <a:off x="7880679" y="3201933"/>
            <a:ext cx="588623" cy="230832"/>
          </a:xfrm>
          <a:prstGeom prst="rect">
            <a:avLst/>
          </a:prstGeom>
          <a:noFill/>
        </p:spPr>
        <p:txBody>
          <a:bodyPr wrap="none" rtlCol="0">
            <a:spAutoFit/>
          </a:bodyPr>
          <a:lstStyle/>
          <a:p>
            <a:r>
              <a:rPr lang="fi-FI" sz="900" spc="100" dirty="0" err="1">
                <a:solidFill>
                  <a:schemeClr val="bg1"/>
                </a:solidFill>
                <a:effectLst>
                  <a:glow rad="101600">
                    <a:schemeClr val="tx1">
                      <a:alpha val="55000"/>
                    </a:schemeClr>
                  </a:glow>
                  <a:outerShdw blurRad="38100" dist="38100" dir="2700000" algn="tl">
                    <a:srgbClr val="000000">
                      <a:alpha val="43137"/>
                    </a:srgbClr>
                  </a:outerShdw>
                </a:effectLst>
              </a:rPr>
              <a:t>Tallinn</a:t>
            </a:r>
            <a:endParaRPr lang="fi-FI" sz="9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44" name="Tekstiruutu 133"/>
          <p:cNvSpPr txBox="1"/>
          <p:nvPr/>
        </p:nvSpPr>
        <p:spPr>
          <a:xfrm>
            <a:off x="8807885" y="3491274"/>
            <a:ext cx="43954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Tapa</a:t>
            </a:r>
          </a:p>
        </p:txBody>
      </p:sp>
      <p:sp>
        <p:nvSpPr>
          <p:cNvPr id="245" name="Tekstiruutu 133"/>
          <p:cNvSpPr txBox="1"/>
          <p:nvPr/>
        </p:nvSpPr>
        <p:spPr>
          <a:xfrm>
            <a:off x="4632933" y="3486656"/>
            <a:ext cx="439544"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Tapa</a:t>
            </a:r>
          </a:p>
        </p:txBody>
      </p:sp>
      <p:sp>
        <p:nvSpPr>
          <p:cNvPr id="246" name="Tekstiruutu 133"/>
          <p:cNvSpPr txBox="1"/>
          <p:nvPr/>
        </p:nvSpPr>
        <p:spPr>
          <a:xfrm>
            <a:off x="9509214" y="2126666"/>
            <a:ext cx="486030"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Kotka</a:t>
            </a:r>
          </a:p>
        </p:txBody>
      </p:sp>
      <p:sp>
        <p:nvSpPr>
          <p:cNvPr id="247" name="Tekstiruutu 133"/>
          <p:cNvSpPr txBox="1"/>
          <p:nvPr/>
        </p:nvSpPr>
        <p:spPr>
          <a:xfrm>
            <a:off x="9397129" y="1321485"/>
            <a:ext cx="659155" cy="215444"/>
          </a:xfrm>
          <a:prstGeom prst="rect">
            <a:avLst/>
          </a:prstGeom>
          <a:noFill/>
        </p:spPr>
        <p:txBody>
          <a:bodyPr wrap="none" rtlCol="0">
            <a:spAutoFit/>
          </a:bodyPr>
          <a:lstStyle/>
          <a:p>
            <a:r>
              <a:rPr lang="fi-FI" sz="800" spc="100" dirty="0">
                <a:solidFill>
                  <a:schemeClr val="bg1"/>
                </a:solidFill>
                <a:effectLst>
                  <a:glow rad="101600">
                    <a:schemeClr val="tx1">
                      <a:alpha val="55000"/>
                    </a:schemeClr>
                  </a:glow>
                  <a:outerShdw blurRad="38100" dist="38100" dir="2700000" algn="tl">
                    <a:srgbClr val="000000">
                      <a:alpha val="43137"/>
                    </a:srgbClr>
                  </a:outerShdw>
                </a:effectLst>
              </a:rPr>
              <a:t>Kouvola </a:t>
            </a:r>
          </a:p>
        </p:txBody>
      </p:sp>
      <p:sp>
        <p:nvSpPr>
          <p:cNvPr id="248" name="Tekstiruutu 58"/>
          <p:cNvSpPr txBox="1"/>
          <p:nvPr/>
        </p:nvSpPr>
        <p:spPr>
          <a:xfrm rot="16536923">
            <a:off x="8405560" y="2787290"/>
            <a:ext cx="545342" cy="215444"/>
          </a:xfrm>
          <a:prstGeom prst="rect">
            <a:avLst/>
          </a:prstGeom>
          <a:noFill/>
        </p:spPr>
        <p:txBody>
          <a:bodyPr wrap="none" rtlCol="0">
            <a:spAutoFit/>
          </a:bodyPr>
          <a:lstStyle>
            <a:defPPr>
              <a:defRPr lang="fi-FI"/>
            </a:defPPr>
            <a:lvl1pPr>
              <a:defRPr sz="800" spc="100">
                <a:effectLst>
                  <a:glow rad="101600">
                    <a:schemeClr val="bg1">
                      <a:alpha val="55000"/>
                    </a:schemeClr>
                  </a:glow>
                </a:effectLst>
              </a:defRPr>
            </a:lvl1pPr>
          </a:lstStyle>
          <a:p>
            <a:r>
              <a:rPr lang="fi-FI" i="1" dirty="0">
                <a:solidFill>
                  <a:schemeClr val="bg1"/>
                </a:solidFill>
                <a:effectLst>
                  <a:glow rad="101600">
                    <a:schemeClr val="tx1">
                      <a:alpha val="55000"/>
                    </a:schemeClr>
                  </a:glow>
                  <a:outerShdw blurRad="38100" dist="38100" dir="2700000" algn="tl">
                    <a:srgbClr val="000000">
                      <a:alpha val="43137"/>
                    </a:srgbClr>
                  </a:outerShdw>
                </a:effectLst>
              </a:rPr>
              <a:t>30 min</a:t>
            </a:r>
          </a:p>
        </p:txBody>
      </p:sp>
      <p:sp>
        <p:nvSpPr>
          <p:cNvPr id="249" name="Tekstiruutu 133"/>
          <p:cNvSpPr txBox="1"/>
          <p:nvPr/>
        </p:nvSpPr>
        <p:spPr>
          <a:xfrm>
            <a:off x="4119697" y="4258598"/>
            <a:ext cx="599844" cy="215444"/>
          </a:xfrm>
          <a:prstGeom prst="rect">
            <a:avLst/>
          </a:prstGeom>
          <a:noFill/>
        </p:spPr>
        <p:txBody>
          <a:bodyPr wrap="none" rtlCol="0">
            <a:spAutoFit/>
          </a:bodyPr>
          <a:lstStyle/>
          <a:p>
            <a:r>
              <a:rPr lang="et-EE" sz="800" spc="100" dirty="0">
                <a:solidFill>
                  <a:schemeClr val="bg1"/>
                </a:solidFill>
                <a:effectLst>
                  <a:glow rad="101600">
                    <a:schemeClr val="tx1">
                      <a:alpha val="55000"/>
                    </a:schemeClr>
                  </a:glow>
                  <a:outerShdw blurRad="38100" dist="38100" dir="2700000" algn="tl">
                    <a:srgbClr val="000000">
                      <a:alpha val="43137"/>
                    </a:srgbClr>
                  </a:outerShdw>
                </a:effectLst>
              </a:rPr>
              <a:t>Viljandi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
        <p:nvSpPr>
          <p:cNvPr id="250" name="Tekstiruutu 133"/>
          <p:cNvSpPr txBox="1"/>
          <p:nvPr/>
        </p:nvSpPr>
        <p:spPr>
          <a:xfrm>
            <a:off x="8909370" y="4075233"/>
            <a:ext cx="599844" cy="215444"/>
          </a:xfrm>
          <a:prstGeom prst="rect">
            <a:avLst/>
          </a:prstGeom>
          <a:noFill/>
        </p:spPr>
        <p:txBody>
          <a:bodyPr wrap="none" rtlCol="0">
            <a:spAutoFit/>
          </a:bodyPr>
          <a:lstStyle/>
          <a:p>
            <a:r>
              <a:rPr lang="et-EE" sz="800" spc="100" dirty="0">
                <a:solidFill>
                  <a:schemeClr val="bg1"/>
                </a:solidFill>
                <a:effectLst>
                  <a:glow rad="101600">
                    <a:schemeClr val="tx1">
                      <a:alpha val="55000"/>
                    </a:schemeClr>
                  </a:glow>
                  <a:outerShdw blurRad="38100" dist="38100" dir="2700000" algn="tl">
                    <a:srgbClr val="000000">
                      <a:alpha val="43137"/>
                    </a:srgbClr>
                  </a:outerShdw>
                </a:effectLst>
              </a:rPr>
              <a:t>Viljandi</a:t>
            </a:r>
            <a:endParaRPr lang="fi-FI" sz="800" spc="100" dirty="0">
              <a:solidFill>
                <a:schemeClr val="bg1"/>
              </a:solidFill>
              <a:effectLst>
                <a:glow rad="101600">
                  <a:schemeClr val="tx1">
                    <a:alpha val="55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291806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
                                        </p:tgtEl>
                                        <p:attrNameLst>
                                          <p:attrName>style.visibility</p:attrName>
                                        </p:attrNameLst>
                                      </p:cBhvr>
                                      <p:to>
                                        <p:strVal val="visible"/>
                                      </p:to>
                                    </p:set>
                                    <p:anim calcmode="lin" valueType="num">
                                      <p:cBhvr additive="base">
                                        <p:cTn id="11" dur="500" fill="hold"/>
                                        <p:tgtEl>
                                          <p:spTgt spid="186"/>
                                        </p:tgtEl>
                                        <p:attrNameLst>
                                          <p:attrName>ppt_x</p:attrName>
                                        </p:attrNameLst>
                                      </p:cBhvr>
                                      <p:tavLst>
                                        <p:tav tm="0">
                                          <p:val>
                                            <p:strVal val="#ppt_x"/>
                                          </p:val>
                                        </p:tav>
                                        <p:tav tm="100000">
                                          <p:val>
                                            <p:strVal val="#ppt_x"/>
                                          </p:val>
                                        </p:tav>
                                      </p:tavLst>
                                    </p:anim>
                                    <p:anim calcmode="lin" valueType="num">
                                      <p:cBhvr additive="base">
                                        <p:cTn id="12" dur="500" fill="hold"/>
                                        <p:tgtEl>
                                          <p:spTgt spid="18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0"/>
                                        </p:tgtEl>
                                        <p:attrNameLst>
                                          <p:attrName>style.visibility</p:attrName>
                                        </p:attrNameLst>
                                      </p:cBhvr>
                                      <p:to>
                                        <p:strVal val="visible"/>
                                      </p:to>
                                    </p:set>
                                    <p:anim calcmode="lin" valueType="num">
                                      <p:cBhvr additive="base">
                                        <p:cTn id="15" dur="500" fill="hold"/>
                                        <p:tgtEl>
                                          <p:spTgt spid="200"/>
                                        </p:tgtEl>
                                        <p:attrNameLst>
                                          <p:attrName>ppt_x</p:attrName>
                                        </p:attrNameLst>
                                      </p:cBhvr>
                                      <p:tavLst>
                                        <p:tav tm="0">
                                          <p:val>
                                            <p:strVal val="#ppt_x"/>
                                          </p:val>
                                        </p:tav>
                                        <p:tav tm="100000">
                                          <p:val>
                                            <p:strVal val="#ppt_x"/>
                                          </p:val>
                                        </p:tav>
                                      </p:tavLst>
                                    </p:anim>
                                    <p:anim calcmode="lin" valueType="num">
                                      <p:cBhvr additive="base">
                                        <p:cTn id="16" dur="500" fill="hold"/>
                                        <p:tgtEl>
                                          <p:spTgt spid="20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4"/>
                                        </p:tgtEl>
                                        <p:attrNameLst>
                                          <p:attrName>style.visibility</p:attrName>
                                        </p:attrNameLst>
                                      </p:cBhvr>
                                      <p:to>
                                        <p:strVal val="visible"/>
                                      </p:to>
                                    </p:set>
                                    <p:anim calcmode="lin" valueType="num">
                                      <p:cBhvr additive="base">
                                        <p:cTn id="19" dur="500" fill="hold"/>
                                        <p:tgtEl>
                                          <p:spTgt spid="194"/>
                                        </p:tgtEl>
                                        <p:attrNameLst>
                                          <p:attrName>ppt_x</p:attrName>
                                        </p:attrNameLst>
                                      </p:cBhvr>
                                      <p:tavLst>
                                        <p:tav tm="0">
                                          <p:val>
                                            <p:strVal val="#ppt_x"/>
                                          </p:val>
                                        </p:tav>
                                        <p:tav tm="100000">
                                          <p:val>
                                            <p:strVal val="#ppt_x"/>
                                          </p:val>
                                        </p:tav>
                                      </p:tavLst>
                                    </p:anim>
                                    <p:anim calcmode="lin" valueType="num">
                                      <p:cBhvr additive="base">
                                        <p:cTn id="20" dur="500" fill="hold"/>
                                        <p:tgtEl>
                                          <p:spTgt spid="19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3"/>
                                        </p:tgtEl>
                                        <p:attrNameLst>
                                          <p:attrName>style.visibility</p:attrName>
                                        </p:attrNameLst>
                                      </p:cBhvr>
                                      <p:to>
                                        <p:strVal val="visible"/>
                                      </p:to>
                                    </p:set>
                                    <p:anim calcmode="lin" valueType="num">
                                      <p:cBhvr additive="base">
                                        <p:cTn id="23" dur="500" fill="hold"/>
                                        <p:tgtEl>
                                          <p:spTgt spid="203"/>
                                        </p:tgtEl>
                                        <p:attrNameLst>
                                          <p:attrName>ppt_x</p:attrName>
                                        </p:attrNameLst>
                                      </p:cBhvr>
                                      <p:tavLst>
                                        <p:tav tm="0">
                                          <p:val>
                                            <p:strVal val="#ppt_x"/>
                                          </p:val>
                                        </p:tav>
                                        <p:tav tm="100000">
                                          <p:val>
                                            <p:strVal val="#ppt_x"/>
                                          </p:val>
                                        </p:tav>
                                      </p:tavLst>
                                    </p:anim>
                                    <p:anim calcmode="lin" valueType="num">
                                      <p:cBhvr additive="base">
                                        <p:cTn id="24"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4"/>
                                        </p:tgtEl>
                                        <p:attrNameLst>
                                          <p:attrName>style.visibility</p:attrName>
                                        </p:attrNameLst>
                                      </p:cBhvr>
                                      <p:to>
                                        <p:strVal val="visible"/>
                                      </p:to>
                                    </p:set>
                                    <p:anim calcmode="lin" valueType="num">
                                      <p:cBhvr additive="base">
                                        <p:cTn id="29" dur="500" fill="hold"/>
                                        <p:tgtEl>
                                          <p:spTgt spid="184"/>
                                        </p:tgtEl>
                                        <p:attrNameLst>
                                          <p:attrName>ppt_x</p:attrName>
                                        </p:attrNameLst>
                                      </p:cBhvr>
                                      <p:tavLst>
                                        <p:tav tm="0">
                                          <p:val>
                                            <p:strVal val="#ppt_x"/>
                                          </p:val>
                                        </p:tav>
                                        <p:tav tm="100000">
                                          <p:val>
                                            <p:strVal val="#ppt_x"/>
                                          </p:val>
                                        </p:tav>
                                      </p:tavLst>
                                    </p:anim>
                                    <p:anim calcmode="lin" valueType="num">
                                      <p:cBhvr additive="base">
                                        <p:cTn id="30" dur="500" fill="hold"/>
                                        <p:tgtEl>
                                          <p:spTgt spid="18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additive="base">
                                        <p:cTn id="33" dur="500" fill="hold"/>
                                        <p:tgtEl>
                                          <p:spTgt spid="188"/>
                                        </p:tgtEl>
                                        <p:attrNameLst>
                                          <p:attrName>ppt_x</p:attrName>
                                        </p:attrNameLst>
                                      </p:cBhvr>
                                      <p:tavLst>
                                        <p:tav tm="0">
                                          <p:val>
                                            <p:strVal val="#ppt_x"/>
                                          </p:val>
                                        </p:tav>
                                        <p:tav tm="100000">
                                          <p:val>
                                            <p:strVal val="#ppt_x"/>
                                          </p:val>
                                        </p:tav>
                                      </p:tavLst>
                                    </p:anim>
                                    <p:anim calcmode="lin" valueType="num">
                                      <p:cBhvr additive="base">
                                        <p:cTn id="34" dur="500" fill="hold"/>
                                        <p:tgtEl>
                                          <p:spTgt spid="18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5"/>
                                        </p:tgtEl>
                                        <p:attrNameLst>
                                          <p:attrName>style.visibility</p:attrName>
                                        </p:attrNameLst>
                                      </p:cBhvr>
                                      <p:to>
                                        <p:strVal val="visible"/>
                                      </p:to>
                                    </p:set>
                                    <p:anim calcmode="lin" valueType="num">
                                      <p:cBhvr additive="base">
                                        <p:cTn id="37" dur="500" fill="hold"/>
                                        <p:tgtEl>
                                          <p:spTgt spid="195"/>
                                        </p:tgtEl>
                                        <p:attrNameLst>
                                          <p:attrName>ppt_x</p:attrName>
                                        </p:attrNameLst>
                                      </p:cBhvr>
                                      <p:tavLst>
                                        <p:tav tm="0">
                                          <p:val>
                                            <p:strVal val="#ppt_x"/>
                                          </p:val>
                                        </p:tav>
                                        <p:tav tm="100000">
                                          <p:val>
                                            <p:strVal val="#ppt_x"/>
                                          </p:val>
                                        </p:tav>
                                      </p:tavLst>
                                    </p:anim>
                                    <p:anim calcmode="lin" valueType="num">
                                      <p:cBhvr additive="base">
                                        <p:cTn id="38" dur="500" fill="hold"/>
                                        <p:tgtEl>
                                          <p:spTgt spid="19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9"/>
                                        </p:tgtEl>
                                        <p:attrNameLst>
                                          <p:attrName>style.visibility</p:attrName>
                                        </p:attrNameLst>
                                      </p:cBhvr>
                                      <p:to>
                                        <p:strVal val="visible"/>
                                      </p:to>
                                    </p:set>
                                    <p:anim calcmode="lin" valueType="num">
                                      <p:cBhvr additive="base">
                                        <p:cTn id="41" dur="500" fill="hold"/>
                                        <p:tgtEl>
                                          <p:spTgt spid="199"/>
                                        </p:tgtEl>
                                        <p:attrNameLst>
                                          <p:attrName>ppt_x</p:attrName>
                                        </p:attrNameLst>
                                      </p:cBhvr>
                                      <p:tavLst>
                                        <p:tav tm="0">
                                          <p:val>
                                            <p:strVal val="#ppt_x"/>
                                          </p:val>
                                        </p:tav>
                                        <p:tav tm="100000">
                                          <p:val>
                                            <p:strVal val="#ppt_x"/>
                                          </p:val>
                                        </p:tav>
                                      </p:tavLst>
                                    </p:anim>
                                    <p:anim calcmode="lin" valueType="num">
                                      <p:cBhvr additive="base">
                                        <p:cTn id="42" dur="500" fill="hold"/>
                                        <p:tgtEl>
                                          <p:spTgt spid="19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4"/>
                                        </p:tgtEl>
                                        <p:attrNameLst>
                                          <p:attrName>style.visibility</p:attrName>
                                        </p:attrNameLst>
                                      </p:cBhvr>
                                      <p:to>
                                        <p:strVal val="visible"/>
                                      </p:to>
                                    </p:set>
                                    <p:anim calcmode="lin" valueType="num">
                                      <p:cBhvr additive="base">
                                        <p:cTn id="45" dur="500" fill="hold"/>
                                        <p:tgtEl>
                                          <p:spTgt spid="204"/>
                                        </p:tgtEl>
                                        <p:attrNameLst>
                                          <p:attrName>ppt_x</p:attrName>
                                        </p:attrNameLst>
                                      </p:cBhvr>
                                      <p:tavLst>
                                        <p:tav tm="0">
                                          <p:val>
                                            <p:strVal val="#ppt_x"/>
                                          </p:val>
                                        </p:tav>
                                        <p:tav tm="100000">
                                          <p:val>
                                            <p:strVal val="#ppt_x"/>
                                          </p:val>
                                        </p:tav>
                                      </p:tavLst>
                                    </p:anim>
                                    <p:anim calcmode="lin" valueType="num">
                                      <p:cBhvr additive="base">
                                        <p:cTn id="46" dur="500" fill="hold"/>
                                        <p:tgtEl>
                                          <p:spTgt spid="20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83"/>
                                        </p:tgtEl>
                                        <p:attrNameLst>
                                          <p:attrName>style.visibility</p:attrName>
                                        </p:attrNameLst>
                                      </p:cBhvr>
                                      <p:to>
                                        <p:strVal val="visible"/>
                                      </p:to>
                                    </p:set>
                                    <p:anim calcmode="lin" valueType="num">
                                      <p:cBhvr additive="base">
                                        <p:cTn id="51" dur="500" fill="hold"/>
                                        <p:tgtEl>
                                          <p:spTgt spid="183"/>
                                        </p:tgtEl>
                                        <p:attrNameLst>
                                          <p:attrName>ppt_x</p:attrName>
                                        </p:attrNameLst>
                                      </p:cBhvr>
                                      <p:tavLst>
                                        <p:tav tm="0">
                                          <p:val>
                                            <p:strVal val="#ppt_x"/>
                                          </p:val>
                                        </p:tav>
                                        <p:tav tm="100000">
                                          <p:val>
                                            <p:strVal val="#ppt_x"/>
                                          </p:val>
                                        </p:tav>
                                      </p:tavLst>
                                    </p:anim>
                                    <p:anim calcmode="lin" valueType="num">
                                      <p:cBhvr additive="base">
                                        <p:cTn id="52" dur="500" fill="hold"/>
                                        <p:tgtEl>
                                          <p:spTgt spid="18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7"/>
                                        </p:tgtEl>
                                        <p:attrNameLst>
                                          <p:attrName>style.visibility</p:attrName>
                                        </p:attrNameLst>
                                      </p:cBhvr>
                                      <p:to>
                                        <p:strVal val="visible"/>
                                      </p:to>
                                    </p:set>
                                    <p:anim calcmode="lin" valueType="num">
                                      <p:cBhvr additive="base">
                                        <p:cTn id="55" dur="500" fill="hold"/>
                                        <p:tgtEl>
                                          <p:spTgt spid="187"/>
                                        </p:tgtEl>
                                        <p:attrNameLst>
                                          <p:attrName>ppt_x</p:attrName>
                                        </p:attrNameLst>
                                      </p:cBhvr>
                                      <p:tavLst>
                                        <p:tav tm="0">
                                          <p:val>
                                            <p:strVal val="#ppt_x"/>
                                          </p:val>
                                        </p:tav>
                                        <p:tav tm="100000">
                                          <p:val>
                                            <p:strVal val="#ppt_x"/>
                                          </p:val>
                                        </p:tav>
                                      </p:tavLst>
                                    </p:anim>
                                    <p:anim calcmode="lin" valueType="num">
                                      <p:cBhvr additive="base">
                                        <p:cTn id="56" dur="500" fill="hold"/>
                                        <p:tgtEl>
                                          <p:spTgt spid="18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91"/>
                                        </p:tgtEl>
                                        <p:attrNameLst>
                                          <p:attrName>style.visibility</p:attrName>
                                        </p:attrNameLst>
                                      </p:cBhvr>
                                      <p:to>
                                        <p:strVal val="visible"/>
                                      </p:to>
                                    </p:set>
                                    <p:anim calcmode="lin" valueType="num">
                                      <p:cBhvr additive="base">
                                        <p:cTn id="59" dur="500" fill="hold"/>
                                        <p:tgtEl>
                                          <p:spTgt spid="191"/>
                                        </p:tgtEl>
                                        <p:attrNameLst>
                                          <p:attrName>ppt_x</p:attrName>
                                        </p:attrNameLst>
                                      </p:cBhvr>
                                      <p:tavLst>
                                        <p:tav tm="0">
                                          <p:val>
                                            <p:strVal val="#ppt_x"/>
                                          </p:val>
                                        </p:tav>
                                        <p:tav tm="100000">
                                          <p:val>
                                            <p:strVal val="#ppt_x"/>
                                          </p:val>
                                        </p:tav>
                                      </p:tavLst>
                                    </p:anim>
                                    <p:anim calcmode="lin" valueType="num">
                                      <p:cBhvr additive="base">
                                        <p:cTn id="60" dur="500" fill="hold"/>
                                        <p:tgtEl>
                                          <p:spTgt spid="19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01"/>
                                        </p:tgtEl>
                                        <p:attrNameLst>
                                          <p:attrName>style.visibility</p:attrName>
                                        </p:attrNameLst>
                                      </p:cBhvr>
                                      <p:to>
                                        <p:strVal val="visible"/>
                                      </p:to>
                                    </p:set>
                                    <p:anim calcmode="lin" valueType="num">
                                      <p:cBhvr additive="base">
                                        <p:cTn id="67" dur="500" fill="hold"/>
                                        <p:tgtEl>
                                          <p:spTgt spid="201"/>
                                        </p:tgtEl>
                                        <p:attrNameLst>
                                          <p:attrName>ppt_x</p:attrName>
                                        </p:attrNameLst>
                                      </p:cBhvr>
                                      <p:tavLst>
                                        <p:tav tm="0">
                                          <p:val>
                                            <p:strVal val="#ppt_x"/>
                                          </p:val>
                                        </p:tav>
                                        <p:tav tm="100000">
                                          <p:val>
                                            <p:strVal val="#ppt_x"/>
                                          </p:val>
                                        </p:tav>
                                      </p:tavLst>
                                    </p:anim>
                                    <p:anim calcmode="lin" valueType="num">
                                      <p:cBhvr additive="base">
                                        <p:cTn id="68" dur="500" fill="hold"/>
                                        <p:tgtEl>
                                          <p:spTgt spid="20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5"/>
                                        </p:tgtEl>
                                        <p:attrNameLst>
                                          <p:attrName>style.visibility</p:attrName>
                                        </p:attrNameLst>
                                      </p:cBhvr>
                                      <p:to>
                                        <p:strVal val="visible"/>
                                      </p:to>
                                    </p:set>
                                    <p:anim calcmode="lin" valueType="num">
                                      <p:cBhvr additive="base">
                                        <p:cTn id="73" dur="500" fill="hold"/>
                                        <p:tgtEl>
                                          <p:spTgt spid="185"/>
                                        </p:tgtEl>
                                        <p:attrNameLst>
                                          <p:attrName>ppt_x</p:attrName>
                                        </p:attrNameLst>
                                      </p:cBhvr>
                                      <p:tavLst>
                                        <p:tav tm="0">
                                          <p:val>
                                            <p:strVal val="#ppt_x"/>
                                          </p:val>
                                        </p:tav>
                                        <p:tav tm="100000">
                                          <p:val>
                                            <p:strVal val="#ppt_x"/>
                                          </p:val>
                                        </p:tav>
                                      </p:tavLst>
                                    </p:anim>
                                    <p:anim calcmode="lin" valueType="num">
                                      <p:cBhvr additive="base">
                                        <p:cTn id="74" dur="500" fill="hold"/>
                                        <p:tgtEl>
                                          <p:spTgt spid="18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9"/>
                                        </p:tgtEl>
                                        <p:attrNameLst>
                                          <p:attrName>style.visibility</p:attrName>
                                        </p:attrNameLst>
                                      </p:cBhvr>
                                      <p:to>
                                        <p:strVal val="visible"/>
                                      </p:to>
                                    </p:set>
                                    <p:anim calcmode="lin" valueType="num">
                                      <p:cBhvr additive="base">
                                        <p:cTn id="77" dur="500" fill="hold"/>
                                        <p:tgtEl>
                                          <p:spTgt spid="189"/>
                                        </p:tgtEl>
                                        <p:attrNameLst>
                                          <p:attrName>ppt_x</p:attrName>
                                        </p:attrNameLst>
                                      </p:cBhvr>
                                      <p:tavLst>
                                        <p:tav tm="0">
                                          <p:val>
                                            <p:strVal val="#ppt_x"/>
                                          </p:val>
                                        </p:tav>
                                        <p:tav tm="100000">
                                          <p:val>
                                            <p:strVal val="#ppt_x"/>
                                          </p:val>
                                        </p:tav>
                                      </p:tavLst>
                                    </p:anim>
                                    <p:anim calcmode="lin" valueType="num">
                                      <p:cBhvr additive="base">
                                        <p:cTn id="78" dur="500" fill="hold"/>
                                        <p:tgtEl>
                                          <p:spTgt spid="189"/>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3"/>
                                        </p:tgtEl>
                                        <p:attrNameLst>
                                          <p:attrName>style.visibility</p:attrName>
                                        </p:attrNameLst>
                                      </p:cBhvr>
                                      <p:to>
                                        <p:strVal val="visible"/>
                                      </p:to>
                                    </p:set>
                                    <p:anim calcmode="lin" valueType="num">
                                      <p:cBhvr additive="base">
                                        <p:cTn id="81" dur="500" fill="hold"/>
                                        <p:tgtEl>
                                          <p:spTgt spid="193"/>
                                        </p:tgtEl>
                                        <p:attrNameLst>
                                          <p:attrName>ppt_x</p:attrName>
                                        </p:attrNameLst>
                                      </p:cBhvr>
                                      <p:tavLst>
                                        <p:tav tm="0">
                                          <p:val>
                                            <p:strVal val="#ppt_x"/>
                                          </p:val>
                                        </p:tav>
                                        <p:tav tm="100000">
                                          <p:val>
                                            <p:strVal val="#ppt_x"/>
                                          </p:val>
                                        </p:tav>
                                      </p:tavLst>
                                    </p:anim>
                                    <p:anim calcmode="lin" valueType="num">
                                      <p:cBhvr additive="base">
                                        <p:cTn id="82" dur="500" fill="hold"/>
                                        <p:tgtEl>
                                          <p:spTgt spid="19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98"/>
                                        </p:tgtEl>
                                        <p:attrNameLst>
                                          <p:attrName>style.visibility</p:attrName>
                                        </p:attrNameLst>
                                      </p:cBhvr>
                                      <p:to>
                                        <p:strVal val="visible"/>
                                      </p:to>
                                    </p:set>
                                    <p:anim calcmode="lin" valueType="num">
                                      <p:cBhvr additive="base">
                                        <p:cTn id="85" dur="500" fill="hold"/>
                                        <p:tgtEl>
                                          <p:spTgt spid="198"/>
                                        </p:tgtEl>
                                        <p:attrNameLst>
                                          <p:attrName>ppt_x</p:attrName>
                                        </p:attrNameLst>
                                      </p:cBhvr>
                                      <p:tavLst>
                                        <p:tav tm="0">
                                          <p:val>
                                            <p:strVal val="#ppt_x"/>
                                          </p:val>
                                        </p:tav>
                                        <p:tav tm="100000">
                                          <p:val>
                                            <p:strVal val="#ppt_x"/>
                                          </p:val>
                                        </p:tav>
                                      </p:tavLst>
                                    </p:anim>
                                    <p:anim calcmode="lin" valueType="num">
                                      <p:cBhvr additive="base">
                                        <p:cTn id="86" dur="500" fill="hold"/>
                                        <p:tgtEl>
                                          <p:spTgt spid="19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02"/>
                                        </p:tgtEl>
                                        <p:attrNameLst>
                                          <p:attrName>style.visibility</p:attrName>
                                        </p:attrNameLst>
                                      </p:cBhvr>
                                      <p:to>
                                        <p:strVal val="visible"/>
                                      </p:to>
                                    </p:set>
                                    <p:anim calcmode="lin" valueType="num">
                                      <p:cBhvr additive="base">
                                        <p:cTn id="89" dur="500" fill="hold"/>
                                        <p:tgtEl>
                                          <p:spTgt spid="202"/>
                                        </p:tgtEl>
                                        <p:attrNameLst>
                                          <p:attrName>ppt_x</p:attrName>
                                        </p:attrNameLst>
                                      </p:cBhvr>
                                      <p:tavLst>
                                        <p:tav tm="0">
                                          <p:val>
                                            <p:strVal val="#ppt_x"/>
                                          </p:val>
                                        </p:tav>
                                        <p:tav tm="100000">
                                          <p:val>
                                            <p:strVal val="#ppt_x"/>
                                          </p:val>
                                        </p:tav>
                                      </p:tavLst>
                                    </p:anim>
                                    <p:anim calcmode="lin" valueType="num">
                                      <p:cBhvr additive="base">
                                        <p:cTn id="90" dur="500" fill="hold"/>
                                        <p:tgtEl>
                                          <p:spTgt spid="20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205"/>
                                        </p:tgtEl>
                                        <p:attrNameLst>
                                          <p:attrName>style.visibility</p:attrName>
                                        </p:attrNameLst>
                                      </p:cBhvr>
                                      <p:to>
                                        <p:strVal val="visible"/>
                                      </p:to>
                                    </p:set>
                                    <p:anim calcmode="lin" valueType="num">
                                      <p:cBhvr additive="base">
                                        <p:cTn id="95" dur="500" fill="hold"/>
                                        <p:tgtEl>
                                          <p:spTgt spid="205"/>
                                        </p:tgtEl>
                                        <p:attrNameLst>
                                          <p:attrName>ppt_x</p:attrName>
                                        </p:attrNameLst>
                                      </p:cBhvr>
                                      <p:tavLst>
                                        <p:tav tm="0">
                                          <p:val>
                                            <p:strVal val="#ppt_x"/>
                                          </p:val>
                                        </p:tav>
                                        <p:tav tm="100000">
                                          <p:val>
                                            <p:strVal val="#ppt_x"/>
                                          </p:val>
                                        </p:tav>
                                      </p:tavLst>
                                    </p:anim>
                                    <p:anim calcmode="lin" valueType="num">
                                      <p:cBhvr additive="base">
                                        <p:cTn id="96" dur="500" fill="hold"/>
                                        <p:tgtEl>
                                          <p:spTgt spid="20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7"/>
                                        </p:tgtEl>
                                        <p:attrNameLst>
                                          <p:attrName>style.visibility</p:attrName>
                                        </p:attrNameLst>
                                      </p:cBhvr>
                                      <p:to>
                                        <p:strVal val="visible"/>
                                      </p:to>
                                    </p:set>
                                    <p:anim calcmode="lin" valueType="num">
                                      <p:cBhvr additive="base">
                                        <p:cTn id="99" dur="500" fill="hold"/>
                                        <p:tgtEl>
                                          <p:spTgt spid="7"/>
                                        </p:tgtEl>
                                        <p:attrNameLst>
                                          <p:attrName>ppt_x</p:attrName>
                                        </p:attrNameLst>
                                      </p:cBhvr>
                                      <p:tavLst>
                                        <p:tav tm="0">
                                          <p:val>
                                            <p:strVal val="#ppt_x"/>
                                          </p:val>
                                        </p:tav>
                                        <p:tav tm="100000">
                                          <p:val>
                                            <p:strVal val="#ppt_x"/>
                                          </p:val>
                                        </p:tav>
                                      </p:tavLst>
                                    </p:anim>
                                    <p:anim calcmode="lin" valueType="num">
                                      <p:cBhvr additive="base">
                                        <p:cTn id="100" dur="500" fill="hold"/>
                                        <p:tgtEl>
                                          <p:spTgt spid="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09"/>
                                        </p:tgtEl>
                                        <p:attrNameLst>
                                          <p:attrName>style.visibility</p:attrName>
                                        </p:attrNameLst>
                                      </p:cBhvr>
                                      <p:to>
                                        <p:strVal val="visible"/>
                                      </p:to>
                                    </p:set>
                                    <p:anim calcmode="lin" valueType="num">
                                      <p:cBhvr additive="base">
                                        <p:cTn id="103" dur="500" fill="hold"/>
                                        <p:tgtEl>
                                          <p:spTgt spid="209"/>
                                        </p:tgtEl>
                                        <p:attrNameLst>
                                          <p:attrName>ppt_x</p:attrName>
                                        </p:attrNameLst>
                                      </p:cBhvr>
                                      <p:tavLst>
                                        <p:tav tm="0">
                                          <p:val>
                                            <p:strVal val="#ppt_x"/>
                                          </p:val>
                                        </p:tav>
                                        <p:tav tm="100000">
                                          <p:val>
                                            <p:strVal val="#ppt_x"/>
                                          </p:val>
                                        </p:tav>
                                      </p:tavLst>
                                    </p:anim>
                                    <p:anim calcmode="lin" valueType="num">
                                      <p:cBhvr additive="base">
                                        <p:cTn id="104" dur="500" fill="hold"/>
                                        <p:tgtEl>
                                          <p:spTgt spid="20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12"/>
                                        </p:tgtEl>
                                        <p:attrNameLst>
                                          <p:attrName>style.visibility</p:attrName>
                                        </p:attrNameLst>
                                      </p:cBhvr>
                                      <p:to>
                                        <p:strVal val="visible"/>
                                      </p:to>
                                    </p:set>
                                    <p:anim calcmode="lin" valueType="num">
                                      <p:cBhvr additive="base">
                                        <p:cTn id="107" dur="500" fill="hold"/>
                                        <p:tgtEl>
                                          <p:spTgt spid="212"/>
                                        </p:tgtEl>
                                        <p:attrNameLst>
                                          <p:attrName>ppt_x</p:attrName>
                                        </p:attrNameLst>
                                      </p:cBhvr>
                                      <p:tavLst>
                                        <p:tav tm="0">
                                          <p:val>
                                            <p:strVal val="#ppt_x"/>
                                          </p:val>
                                        </p:tav>
                                        <p:tav tm="100000">
                                          <p:val>
                                            <p:strVal val="#ppt_x"/>
                                          </p:val>
                                        </p:tav>
                                      </p:tavLst>
                                    </p:anim>
                                    <p:anim calcmode="lin" valueType="num">
                                      <p:cBhvr additive="base">
                                        <p:cTn id="108" dur="500" fill="hold"/>
                                        <p:tgtEl>
                                          <p:spTgt spid="212"/>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08"/>
                                        </p:tgtEl>
                                        <p:attrNameLst>
                                          <p:attrName>style.visibility</p:attrName>
                                        </p:attrNameLst>
                                      </p:cBhvr>
                                      <p:to>
                                        <p:strVal val="visible"/>
                                      </p:to>
                                    </p:set>
                                    <p:anim calcmode="lin" valueType="num">
                                      <p:cBhvr additive="base">
                                        <p:cTn id="111" dur="500" fill="hold"/>
                                        <p:tgtEl>
                                          <p:spTgt spid="208"/>
                                        </p:tgtEl>
                                        <p:attrNameLst>
                                          <p:attrName>ppt_x</p:attrName>
                                        </p:attrNameLst>
                                      </p:cBhvr>
                                      <p:tavLst>
                                        <p:tav tm="0">
                                          <p:val>
                                            <p:strVal val="#ppt_x"/>
                                          </p:val>
                                        </p:tav>
                                        <p:tav tm="100000">
                                          <p:val>
                                            <p:strVal val="#ppt_x"/>
                                          </p:val>
                                        </p:tav>
                                      </p:tavLst>
                                    </p:anim>
                                    <p:anim calcmode="lin" valueType="num">
                                      <p:cBhvr additive="base">
                                        <p:cTn id="112" dur="500" fill="hold"/>
                                        <p:tgtEl>
                                          <p:spTgt spid="20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213"/>
                                        </p:tgtEl>
                                        <p:attrNameLst>
                                          <p:attrName>style.visibility</p:attrName>
                                        </p:attrNameLst>
                                      </p:cBhvr>
                                      <p:to>
                                        <p:strVal val="visible"/>
                                      </p:to>
                                    </p:set>
                                    <p:anim calcmode="lin" valueType="num">
                                      <p:cBhvr additive="base">
                                        <p:cTn id="115" dur="500" fill="hold"/>
                                        <p:tgtEl>
                                          <p:spTgt spid="213"/>
                                        </p:tgtEl>
                                        <p:attrNameLst>
                                          <p:attrName>ppt_x</p:attrName>
                                        </p:attrNameLst>
                                      </p:cBhvr>
                                      <p:tavLst>
                                        <p:tav tm="0">
                                          <p:val>
                                            <p:strVal val="#ppt_x"/>
                                          </p:val>
                                        </p:tav>
                                        <p:tav tm="100000">
                                          <p:val>
                                            <p:strVal val="#ppt_x"/>
                                          </p:val>
                                        </p:tav>
                                      </p:tavLst>
                                    </p:anim>
                                    <p:anim calcmode="lin" valueType="num">
                                      <p:cBhvr additive="base">
                                        <p:cTn id="116" dur="500" fill="hold"/>
                                        <p:tgtEl>
                                          <p:spTgt spid="21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206"/>
                                        </p:tgtEl>
                                        <p:attrNameLst>
                                          <p:attrName>style.visibility</p:attrName>
                                        </p:attrNameLst>
                                      </p:cBhvr>
                                      <p:to>
                                        <p:strVal val="visible"/>
                                      </p:to>
                                    </p:set>
                                    <p:anim calcmode="lin" valueType="num">
                                      <p:cBhvr additive="base">
                                        <p:cTn id="119" dur="500" fill="hold"/>
                                        <p:tgtEl>
                                          <p:spTgt spid="206"/>
                                        </p:tgtEl>
                                        <p:attrNameLst>
                                          <p:attrName>ppt_x</p:attrName>
                                        </p:attrNameLst>
                                      </p:cBhvr>
                                      <p:tavLst>
                                        <p:tav tm="0">
                                          <p:val>
                                            <p:strVal val="#ppt_x"/>
                                          </p:val>
                                        </p:tav>
                                        <p:tav tm="100000">
                                          <p:val>
                                            <p:strVal val="#ppt_x"/>
                                          </p:val>
                                        </p:tav>
                                      </p:tavLst>
                                    </p:anim>
                                    <p:anim calcmode="lin" valueType="num">
                                      <p:cBhvr additive="base">
                                        <p:cTn id="120" dur="500" fill="hold"/>
                                        <p:tgtEl>
                                          <p:spTgt spid="206"/>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210"/>
                                        </p:tgtEl>
                                        <p:attrNameLst>
                                          <p:attrName>style.visibility</p:attrName>
                                        </p:attrNameLst>
                                      </p:cBhvr>
                                      <p:to>
                                        <p:strVal val="visible"/>
                                      </p:to>
                                    </p:set>
                                    <p:anim calcmode="lin" valueType="num">
                                      <p:cBhvr additive="base">
                                        <p:cTn id="123" dur="500" fill="hold"/>
                                        <p:tgtEl>
                                          <p:spTgt spid="210"/>
                                        </p:tgtEl>
                                        <p:attrNameLst>
                                          <p:attrName>ppt_x</p:attrName>
                                        </p:attrNameLst>
                                      </p:cBhvr>
                                      <p:tavLst>
                                        <p:tav tm="0">
                                          <p:val>
                                            <p:strVal val="#ppt_x"/>
                                          </p:val>
                                        </p:tav>
                                        <p:tav tm="100000">
                                          <p:val>
                                            <p:strVal val="#ppt_x"/>
                                          </p:val>
                                        </p:tav>
                                      </p:tavLst>
                                    </p:anim>
                                    <p:anim calcmode="lin" valueType="num">
                                      <p:cBhvr additive="base">
                                        <p:cTn id="124" dur="500" fill="hold"/>
                                        <p:tgtEl>
                                          <p:spTgt spid="210"/>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07"/>
                                        </p:tgtEl>
                                        <p:attrNameLst>
                                          <p:attrName>style.visibility</p:attrName>
                                        </p:attrNameLst>
                                      </p:cBhvr>
                                      <p:to>
                                        <p:strVal val="visible"/>
                                      </p:to>
                                    </p:set>
                                    <p:anim calcmode="lin" valueType="num">
                                      <p:cBhvr additive="base">
                                        <p:cTn id="127" dur="500" fill="hold"/>
                                        <p:tgtEl>
                                          <p:spTgt spid="207"/>
                                        </p:tgtEl>
                                        <p:attrNameLst>
                                          <p:attrName>ppt_x</p:attrName>
                                        </p:attrNameLst>
                                      </p:cBhvr>
                                      <p:tavLst>
                                        <p:tav tm="0">
                                          <p:val>
                                            <p:strVal val="#ppt_x"/>
                                          </p:val>
                                        </p:tav>
                                        <p:tav tm="100000">
                                          <p:val>
                                            <p:strVal val="#ppt_x"/>
                                          </p:val>
                                        </p:tav>
                                      </p:tavLst>
                                    </p:anim>
                                    <p:anim calcmode="lin" valueType="num">
                                      <p:cBhvr additive="base">
                                        <p:cTn id="128" dur="500" fill="hold"/>
                                        <p:tgtEl>
                                          <p:spTgt spid="207"/>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11"/>
                                        </p:tgtEl>
                                        <p:attrNameLst>
                                          <p:attrName>style.visibility</p:attrName>
                                        </p:attrNameLst>
                                      </p:cBhvr>
                                      <p:to>
                                        <p:strVal val="visible"/>
                                      </p:to>
                                    </p:set>
                                    <p:anim calcmode="lin" valueType="num">
                                      <p:cBhvr additive="base">
                                        <p:cTn id="131" dur="500" fill="hold"/>
                                        <p:tgtEl>
                                          <p:spTgt spid="211"/>
                                        </p:tgtEl>
                                        <p:attrNameLst>
                                          <p:attrName>ppt_x</p:attrName>
                                        </p:attrNameLst>
                                      </p:cBhvr>
                                      <p:tavLst>
                                        <p:tav tm="0">
                                          <p:val>
                                            <p:strVal val="#ppt_x"/>
                                          </p:val>
                                        </p:tav>
                                        <p:tav tm="100000">
                                          <p:val>
                                            <p:strVal val="#ppt_x"/>
                                          </p:val>
                                        </p:tav>
                                      </p:tavLst>
                                    </p:anim>
                                    <p:anim calcmode="lin" valueType="num">
                                      <p:cBhvr additive="base">
                                        <p:cTn id="132" dur="500" fill="hold"/>
                                        <p:tgtEl>
                                          <p:spTgt spid="211"/>
                                        </p:tgtEl>
                                        <p:attrNameLst>
                                          <p:attrName>ppt_y</p:attrName>
                                        </p:attrNameLst>
                                      </p:cBhvr>
                                      <p:tavLst>
                                        <p:tav tm="0">
                                          <p:val>
                                            <p:strVal val="1+#ppt_h/2"/>
                                          </p:val>
                                        </p:tav>
                                        <p:tav tm="100000">
                                          <p:val>
                                            <p:strVal val="#ppt_y"/>
                                          </p:val>
                                        </p:tav>
                                      </p:tavLst>
                                    </p:anim>
                                  </p:childTnLst>
                                </p:cTn>
                              </p:par>
                              <p:par>
                                <p:cTn id="133" presetID="2" presetClass="entr" presetSubtype="4" fill="hold" grpId="0" nodeType="withEffect">
                                  <p:stCondLst>
                                    <p:cond delay="0"/>
                                  </p:stCondLst>
                                  <p:childTnLst>
                                    <p:set>
                                      <p:cBhvr>
                                        <p:cTn id="134" dur="1" fill="hold">
                                          <p:stCondLst>
                                            <p:cond delay="0"/>
                                          </p:stCondLst>
                                        </p:cTn>
                                        <p:tgtEl>
                                          <p:spTgt spid="214"/>
                                        </p:tgtEl>
                                        <p:attrNameLst>
                                          <p:attrName>style.visibility</p:attrName>
                                        </p:attrNameLst>
                                      </p:cBhvr>
                                      <p:to>
                                        <p:strVal val="visible"/>
                                      </p:to>
                                    </p:set>
                                    <p:anim calcmode="lin" valueType="num">
                                      <p:cBhvr additive="base">
                                        <p:cTn id="135" dur="500" fill="hold"/>
                                        <p:tgtEl>
                                          <p:spTgt spid="214"/>
                                        </p:tgtEl>
                                        <p:attrNameLst>
                                          <p:attrName>ppt_x</p:attrName>
                                        </p:attrNameLst>
                                      </p:cBhvr>
                                      <p:tavLst>
                                        <p:tav tm="0">
                                          <p:val>
                                            <p:strVal val="#ppt_x"/>
                                          </p:val>
                                        </p:tav>
                                        <p:tav tm="100000">
                                          <p:val>
                                            <p:strVal val="#ppt_x"/>
                                          </p:val>
                                        </p:tav>
                                      </p:tavLst>
                                    </p:anim>
                                    <p:anim calcmode="lin" valueType="num">
                                      <p:cBhvr additive="base">
                                        <p:cTn id="136" dur="500" fill="hold"/>
                                        <p:tgtEl>
                                          <p:spTgt spid="214"/>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215"/>
                                        </p:tgtEl>
                                        <p:attrNameLst>
                                          <p:attrName>style.visibility</p:attrName>
                                        </p:attrNameLst>
                                      </p:cBhvr>
                                      <p:to>
                                        <p:strVal val="visible"/>
                                      </p:to>
                                    </p:set>
                                    <p:anim calcmode="lin" valueType="num">
                                      <p:cBhvr additive="base">
                                        <p:cTn id="139" dur="500" fill="hold"/>
                                        <p:tgtEl>
                                          <p:spTgt spid="215"/>
                                        </p:tgtEl>
                                        <p:attrNameLst>
                                          <p:attrName>ppt_x</p:attrName>
                                        </p:attrNameLst>
                                      </p:cBhvr>
                                      <p:tavLst>
                                        <p:tav tm="0">
                                          <p:val>
                                            <p:strVal val="#ppt_x"/>
                                          </p:val>
                                        </p:tav>
                                        <p:tav tm="100000">
                                          <p:val>
                                            <p:strVal val="#ppt_x"/>
                                          </p:val>
                                        </p:tav>
                                      </p:tavLst>
                                    </p:anim>
                                    <p:anim calcmode="lin" valueType="num">
                                      <p:cBhvr additive="base">
                                        <p:cTn id="140" dur="500" fill="hold"/>
                                        <p:tgtEl>
                                          <p:spTgt spid="215"/>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216"/>
                                        </p:tgtEl>
                                        <p:attrNameLst>
                                          <p:attrName>style.visibility</p:attrName>
                                        </p:attrNameLst>
                                      </p:cBhvr>
                                      <p:to>
                                        <p:strVal val="visible"/>
                                      </p:to>
                                    </p:set>
                                    <p:anim calcmode="lin" valueType="num">
                                      <p:cBhvr additive="base">
                                        <p:cTn id="143" dur="500" fill="hold"/>
                                        <p:tgtEl>
                                          <p:spTgt spid="216"/>
                                        </p:tgtEl>
                                        <p:attrNameLst>
                                          <p:attrName>ppt_x</p:attrName>
                                        </p:attrNameLst>
                                      </p:cBhvr>
                                      <p:tavLst>
                                        <p:tav tm="0">
                                          <p:val>
                                            <p:strVal val="#ppt_x"/>
                                          </p:val>
                                        </p:tav>
                                        <p:tav tm="100000">
                                          <p:val>
                                            <p:strVal val="#ppt_x"/>
                                          </p:val>
                                        </p:tav>
                                      </p:tavLst>
                                    </p:anim>
                                    <p:anim calcmode="lin" valueType="num">
                                      <p:cBhvr additive="base">
                                        <p:cTn id="144" dur="500" fill="hold"/>
                                        <p:tgtEl>
                                          <p:spTgt spid="216"/>
                                        </p:tgtEl>
                                        <p:attrNameLst>
                                          <p:attrName>ppt_y</p:attrName>
                                        </p:attrNameLst>
                                      </p:cBhvr>
                                      <p:tavLst>
                                        <p:tav tm="0">
                                          <p:val>
                                            <p:strVal val="1+#ppt_h/2"/>
                                          </p:val>
                                        </p:tav>
                                        <p:tav tm="100000">
                                          <p:val>
                                            <p:strVal val="#ppt_y"/>
                                          </p:val>
                                        </p:tav>
                                      </p:tavLst>
                                    </p:anim>
                                  </p:childTnLst>
                                </p:cTn>
                              </p:par>
                              <p:par>
                                <p:cTn id="145" presetID="2" presetClass="entr" presetSubtype="4" fill="hold" grpId="0" nodeType="withEffect">
                                  <p:stCondLst>
                                    <p:cond delay="0"/>
                                  </p:stCondLst>
                                  <p:childTnLst>
                                    <p:set>
                                      <p:cBhvr>
                                        <p:cTn id="146" dur="1" fill="hold">
                                          <p:stCondLst>
                                            <p:cond delay="0"/>
                                          </p:stCondLst>
                                        </p:cTn>
                                        <p:tgtEl>
                                          <p:spTgt spid="217"/>
                                        </p:tgtEl>
                                        <p:attrNameLst>
                                          <p:attrName>style.visibility</p:attrName>
                                        </p:attrNameLst>
                                      </p:cBhvr>
                                      <p:to>
                                        <p:strVal val="visible"/>
                                      </p:to>
                                    </p:set>
                                    <p:anim calcmode="lin" valueType="num">
                                      <p:cBhvr additive="base">
                                        <p:cTn id="147" dur="500" fill="hold"/>
                                        <p:tgtEl>
                                          <p:spTgt spid="217"/>
                                        </p:tgtEl>
                                        <p:attrNameLst>
                                          <p:attrName>ppt_x</p:attrName>
                                        </p:attrNameLst>
                                      </p:cBhvr>
                                      <p:tavLst>
                                        <p:tav tm="0">
                                          <p:val>
                                            <p:strVal val="#ppt_x"/>
                                          </p:val>
                                        </p:tav>
                                        <p:tav tm="100000">
                                          <p:val>
                                            <p:strVal val="#ppt_x"/>
                                          </p:val>
                                        </p:tav>
                                      </p:tavLst>
                                    </p:anim>
                                    <p:anim calcmode="lin" valueType="num">
                                      <p:cBhvr additive="base">
                                        <p:cTn id="148" dur="500" fill="hold"/>
                                        <p:tgtEl>
                                          <p:spTgt spid="217"/>
                                        </p:tgtEl>
                                        <p:attrNameLst>
                                          <p:attrName>ppt_y</p:attrName>
                                        </p:attrNameLst>
                                      </p:cBhvr>
                                      <p:tavLst>
                                        <p:tav tm="0">
                                          <p:val>
                                            <p:strVal val="1+#ppt_h/2"/>
                                          </p:val>
                                        </p:tav>
                                        <p:tav tm="100000">
                                          <p:val>
                                            <p:strVal val="#ppt_y"/>
                                          </p:val>
                                        </p:tav>
                                      </p:tavLst>
                                    </p:anim>
                                  </p:childTnLst>
                                </p:cTn>
                              </p:par>
                              <p:par>
                                <p:cTn id="149" presetID="2" presetClass="entr" presetSubtype="4" fill="hold" grpId="0" nodeType="withEffect">
                                  <p:stCondLst>
                                    <p:cond delay="0"/>
                                  </p:stCondLst>
                                  <p:childTnLst>
                                    <p:set>
                                      <p:cBhvr>
                                        <p:cTn id="150" dur="1" fill="hold">
                                          <p:stCondLst>
                                            <p:cond delay="0"/>
                                          </p:stCondLst>
                                        </p:cTn>
                                        <p:tgtEl>
                                          <p:spTgt spid="218"/>
                                        </p:tgtEl>
                                        <p:attrNameLst>
                                          <p:attrName>style.visibility</p:attrName>
                                        </p:attrNameLst>
                                      </p:cBhvr>
                                      <p:to>
                                        <p:strVal val="visible"/>
                                      </p:to>
                                    </p:set>
                                    <p:anim calcmode="lin" valueType="num">
                                      <p:cBhvr additive="base">
                                        <p:cTn id="151" dur="500" fill="hold"/>
                                        <p:tgtEl>
                                          <p:spTgt spid="218"/>
                                        </p:tgtEl>
                                        <p:attrNameLst>
                                          <p:attrName>ppt_x</p:attrName>
                                        </p:attrNameLst>
                                      </p:cBhvr>
                                      <p:tavLst>
                                        <p:tav tm="0">
                                          <p:val>
                                            <p:strVal val="#ppt_x"/>
                                          </p:val>
                                        </p:tav>
                                        <p:tav tm="100000">
                                          <p:val>
                                            <p:strVal val="#ppt_x"/>
                                          </p:val>
                                        </p:tav>
                                      </p:tavLst>
                                    </p:anim>
                                    <p:anim calcmode="lin" valueType="num">
                                      <p:cBhvr additive="base">
                                        <p:cTn id="152" dur="500" fill="hold"/>
                                        <p:tgtEl>
                                          <p:spTgt spid="218"/>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19"/>
                                        </p:tgtEl>
                                        <p:attrNameLst>
                                          <p:attrName>style.visibility</p:attrName>
                                        </p:attrNameLst>
                                      </p:cBhvr>
                                      <p:to>
                                        <p:strVal val="visible"/>
                                      </p:to>
                                    </p:set>
                                    <p:anim calcmode="lin" valueType="num">
                                      <p:cBhvr additive="base">
                                        <p:cTn id="155" dur="500" fill="hold"/>
                                        <p:tgtEl>
                                          <p:spTgt spid="219"/>
                                        </p:tgtEl>
                                        <p:attrNameLst>
                                          <p:attrName>ppt_x</p:attrName>
                                        </p:attrNameLst>
                                      </p:cBhvr>
                                      <p:tavLst>
                                        <p:tav tm="0">
                                          <p:val>
                                            <p:strVal val="#ppt_x"/>
                                          </p:val>
                                        </p:tav>
                                        <p:tav tm="100000">
                                          <p:val>
                                            <p:strVal val="#ppt_x"/>
                                          </p:val>
                                        </p:tav>
                                      </p:tavLst>
                                    </p:anim>
                                    <p:anim calcmode="lin" valueType="num">
                                      <p:cBhvr additive="base">
                                        <p:cTn id="156" dur="500" fill="hold"/>
                                        <p:tgtEl>
                                          <p:spTgt spid="219"/>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220"/>
                                        </p:tgtEl>
                                        <p:attrNameLst>
                                          <p:attrName>style.visibility</p:attrName>
                                        </p:attrNameLst>
                                      </p:cBhvr>
                                      <p:to>
                                        <p:strVal val="visible"/>
                                      </p:to>
                                    </p:set>
                                    <p:anim calcmode="lin" valueType="num">
                                      <p:cBhvr additive="base">
                                        <p:cTn id="159" dur="500" fill="hold"/>
                                        <p:tgtEl>
                                          <p:spTgt spid="220"/>
                                        </p:tgtEl>
                                        <p:attrNameLst>
                                          <p:attrName>ppt_x</p:attrName>
                                        </p:attrNameLst>
                                      </p:cBhvr>
                                      <p:tavLst>
                                        <p:tav tm="0">
                                          <p:val>
                                            <p:strVal val="#ppt_x"/>
                                          </p:val>
                                        </p:tav>
                                        <p:tav tm="100000">
                                          <p:val>
                                            <p:strVal val="#ppt_x"/>
                                          </p:val>
                                        </p:tav>
                                      </p:tavLst>
                                    </p:anim>
                                    <p:anim calcmode="lin" valueType="num">
                                      <p:cBhvr additive="base">
                                        <p:cTn id="160" dur="500" fill="hold"/>
                                        <p:tgtEl>
                                          <p:spTgt spid="220"/>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221"/>
                                        </p:tgtEl>
                                        <p:attrNameLst>
                                          <p:attrName>style.visibility</p:attrName>
                                        </p:attrNameLst>
                                      </p:cBhvr>
                                      <p:to>
                                        <p:strVal val="visible"/>
                                      </p:to>
                                    </p:set>
                                    <p:anim calcmode="lin" valueType="num">
                                      <p:cBhvr additive="base">
                                        <p:cTn id="163" dur="500" fill="hold"/>
                                        <p:tgtEl>
                                          <p:spTgt spid="221"/>
                                        </p:tgtEl>
                                        <p:attrNameLst>
                                          <p:attrName>ppt_x</p:attrName>
                                        </p:attrNameLst>
                                      </p:cBhvr>
                                      <p:tavLst>
                                        <p:tav tm="0">
                                          <p:val>
                                            <p:strVal val="#ppt_x"/>
                                          </p:val>
                                        </p:tav>
                                        <p:tav tm="100000">
                                          <p:val>
                                            <p:strVal val="#ppt_x"/>
                                          </p:val>
                                        </p:tav>
                                      </p:tavLst>
                                    </p:anim>
                                    <p:anim calcmode="lin" valueType="num">
                                      <p:cBhvr additive="base">
                                        <p:cTn id="164" dur="500" fill="hold"/>
                                        <p:tgtEl>
                                          <p:spTgt spid="221"/>
                                        </p:tgtEl>
                                        <p:attrNameLst>
                                          <p:attrName>ppt_y</p:attrName>
                                        </p:attrNameLst>
                                      </p:cBhvr>
                                      <p:tavLst>
                                        <p:tav tm="0">
                                          <p:val>
                                            <p:strVal val="1+#ppt_h/2"/>
                                          </p:val>
                                        </p:tav>
                                        <p:tav tm="100000">
                                          <p:val>
                                            <p:strVal val="#ppt_y"/>
                                          </p:val>
                                        </p:tav>
                                      </p:tavLst>
                                    </p:anim>
                                  </p:childTnLst>
                                </p:cTn>
                              </p:par>
                              <p:par>
                                <p:cTn id="165" presetID="2" presetClass="entr" presetSubtype="4" fill="hold" grpId="0" nodeType="withEffect">
                                  <p:stCondLst>
                                    <p:cond delay="0"/>
                                  </p:stCondLst>
                                  <p:childTnLst>
                                    <p:set>
                                      <p:cBhvr>
                                        <p:cTn id="166" dur="1" fill="hold">
                                          <p:stCondLst>
                                            <p:cond delay="0"/>
                                          </p:stCondLst>
                                        </p:cTn>
                                        <p:tgtEl>
                                          <p:spTgt spid="222"/>
                                        </p:tgtEl>
                                        <p:attrNameLst>
                                          <p:attrName>style.visibility</p:attrName>
                                        </p:attrNameLst>
                                      </p:cBhvr>
                                      <p:to>
                                        <p:strVal val="visible"/>
                                      </p:to>
                                    </p:set>
                                    <p:anim calcmode="lin" valueType="num">
                                      <p:cBhvr additive="base">
                                        <p:cTn id="167" dur="500" fill="hold"/>
                                        <p:tgtEl>
                                          <p:spTgt spid="222"/>
                                        </p:tgtEl>
                                        <p:attrNameLst>
                                          <p:attrName>ppt_x</p:attrName>
                                        </p:attrNameLst>
                                      </p:cBhvr>
                                      <p:tavLst>
                                        <p:tav tm="0">
                                          <p:val>
                                            <p:strVal val="#ppt_x"/>
                                          </p:val>
                                        </p:tav>
                                        <p:tav tm="100000">
                                          <p:val>
                                            <p:strVal val="#ppt_x"/>
                                          </p:val>
                                        </p:tav>
                                      </p:tavLst>
                                    </p:anim>
                                    <p:anim calcmode="lin" valueType="num">
                                      <p:cBhvr additive="base">
                                        <p:cTn id="168" dur="500" fill="hold"/>
                                        <p:tgtEl>
                                          <p:spTgt spid="222"/>
                                        </p:tgtEl>
                                        <p:attrNameLst>
                                          <p:attrName>ppt_y</p:attrName>
                                        </p:attrNameLst>
                                      </p:cBhvr>
                                      <p:tavLst>
                                        <p:tav tm="0">
                                          <p:val>
                                            <p:strVal val="1+#ppt_h/2"/>
                                          </p:val>
                                        </p:tav>
                                        <p:tav tm="100000">
                                          <p:val>
                                            <p:strVal val="#ppt_y"/>
                                          </p:val>
                                        </p:tav>
                                      </p:tavLst>
                                    </p:anim>
                                  </p:childTnLst>
                                </p:cTn>
                              </p:par>
                              <p:par>
                                <p:cTn id="169" presetID="2" presetClass="entr" presetSubtype="4" fill="hold" grpId="0" nodeType="withEffect">
                                  <p:stCondLst>
                                    <p:cond delay="0"/>
                                  </p:stCondLst>
                                  <p:childTnLst>
                                    <p:set>
                                      <p:cBhvr>
                                        <p:cTn id="170" dur="1" fill="hold">
                                          <p:stCondLst>
                                            <p:cond delay="0"/>
                                          </p:stCondLst>
                                        </p:cTn>
                                        <p:tgtEl>
                                          <p:spTgt spid="223"/>
                                        </p:tgtEl>
                                        <p:attrNameLst>
                                          <p:attrName>style.visibility</p:attrName>
                                        </p:attrNameLst>
                                      </p:cBhvr>
                                      <p:to>
                                        <p:strVal val="visible"/>
                                      </p:to>
                                    </p:set>
                                    <p:anim calcmode="lin" valueType="num">
                                      <p:cBhvr additive="base">
                                        <p:cTn id="171" dur="500" fill="hold"/>
                                        <p:tgtEl>
                                          <p:spTgt spid="223"/>
                                        </p:tgtEl>
                                        <p:attrNameLst>
                                          <p:attrName>ppt_x</p:attrName>
                                        </p:attrNameLst>
                                      </p:cBhvr>
                                      <p:tavLst>
                                        <p:tav tm="0">
                                          <p:val>
                                            <p:strVal val="#ppt_x"/>
                                          </p:val>
                                        </p:tav>
                                        <p:tav tm="100000">
                                          <p:val>
                                            <p:strVal val="#ppt_x"/>
                                          </p:val>
                                        </p:tav>
                                      </p:tavLst>
                                    </p:anim>
                                    <p:anim calcmode="lin" valueType="num">
                                      <p:cBhvr additive="base">
                                        <p:cTn id="172" dur="500" fill="hold"/>
                                        <p:tgtEl>
                                          <p:spTgt spid="223"/>
                                        </p:tgtEl>
                                        <p:attrNameLst>
                                          <p:attrName>ppt_y</p:attrName>
                                        </p:attrNameLst>
                                      </p:cBhvr>
                                      <p:tavLst>
                                        <p:tav tm="0">
                                          <p:val>
                                            <p:strVal val="1+#ppt_h/2"/>
                                          </p:val>
                                        </p:tav>
                                        <p:tav tm="100000">
                                          <p:val>
                                            <p:strVal val="#ppt_y"/>
                                          </p:val>
                                        </p:tav>
                                      </p:tavLst>
                                    </p:anim>
                                  </p:childTnLst>
                                </p:cTn>
                              </p:par>
                              <p:par>
                                <p:cTn id="173" presetID="2" presetClass="entr" presetSubtype="4" fill="hold" grpId="0" nodeType="withEffect">
                                  <p:stCondLst>
                                    <p:cond delay="0"/>
                                  </p:stCondLst>
                                  <p:childTnLst>
                                    <p:set>
                                      <p:cBhvr>
                                        <p:cTn id="174" dur="1" fill="hold">
                                          <p:stCondLst>
                                            <p:cond delay="0"/>
                                          </p:stCondLst>
                                        </p:cTn>
                                        <p:tgtEl>
                                          <p:spTgt spid="224"/>
                                        </p:tgtEl>
                                        <p:attrNameLst>
                                          <p:attrName>style.visibility</p:attrName>
                                        </p:attrNameLst>
                                      </p:cBhvr>
                                      <p:to>
                                        <p:strVal val="visible"/>
                                      </p:to>
                                    </p:set>
                                    <p:anim calcmode="lin" valueType="num">
                                      <p:cBhvr additive="base">
                                        <p:cTn id="175" dur="500" fill="hold"/>
                                        <p:tgtEl>
                                          <p:spTgt spid="224"/>
                                        </p:tgtEl>
                                        <p:attrNameLst>
                                          <p:attrName>ppt_x</p:attrName>
                                        </p:attrNameLst>
                                      </p:cBhvr>
                                      <p:tavLst>
                                        <p:tav tm="0">
                                          <p:val>
                                            <p:strVal val="#ppt_x"/>
                                          </p:val>
                                        </p:tav>
                                        <p:tav tm="100000">
                                          <p:val>
                                            <p:strVal val="#ppt_x"/>
                                          </p:val>
                                        </p:tav>
                                      </p:tavLst>
                                    </p:anim>
                                    <p:anim calcmode="lin" valueType="num">
                                      <p:cBhvr additive="base">
                                        <p:cTn id="176" dur="500" fill="hold"/>
                                        <p:tgtEl>
                                          <p:spTgt spid="224"/>
                                        </p:tgtEl>
                                        <p:attrNameLst>
                                          <p:attrName>ppt_y</p:attrName>
                                        </p:attrNameLst>
                                      </p:cBhvr>
                                      <p:tavLst>
                                        <p:tav tm="0">
                                          <p:val>
                                            <p:strVal val="1+#ppt_h/2"/>
                                          </p:val>
                                        </p:tav>
                                        <p:tav tm="100000">
                                          <p:val>
                                            <p:strVal val="#ppt_y"/>
                                          </p:val>
                                        </p:tav>
                                      </p:tavLst>
                                    </p:anim>
                                  </p:childTnLst>
                                </p:cTn>
                              </p:par>
                              <p:par>
                                <p:cTn id="177" presetID="2" presetClass="entr" presetSubtype="4" fill="hold" grpId="0" nodeType="withEffect">
                                  <p:stCondLst>
                                    <p:cond delay="0"/>
                                  </p:stCondLst>
                                  <p:childTnLst>
                                    <p:set>
                                      <p:cBhvr>
                                        <p:cTn id="178" dur="1" fill="hold">
                                          <p:stCondLst>
                                            <p:cond delay="0"/>
                                          </p:stCondLst>
                                        </p:cTn>
                                        <p:tgtEl>
                                          <p:spTgt spid="225"/>
                                        </p:tgtEl>
                                        <p:attrNameLst>
                                          <p:attrName>style.visibility</p:attrName>
                                        </p:attrNameLst>
                                      </p:cBhvr>
                                      <p:to>
                                        <p:strVal val="visible"/>
                                      </p:to>
                                    </p:set>
                                    <p:anim calcmode="lin" valueType="num">
                                      <p:cBhvr additive="base">
                                        <p:cTn id="179" dur="500" fill="hold"/>
                                        <p:tgtEl>
                                          <p:spTgt spid="225"/>
                                        </p:tgtEl>
                                        <p:attrNameLst>
                                          <p:attrName>ppt_x</p:attrName>
                                        </p:attrNameLst>
                                      </p:cBhvr>
                                      <p:tavLst>
                                        <p:tav tm="0">
                                          <p:val>
                                            <p:strVal val="#ppt_x"/>
                                          </p:val>
                                        </p:tav>
                                        <p:tav tm="100000">
                                          <p:val>
                                            <p:strVal val="#ppt_x"/>
                                          </p:val>
                                        </p:tav>
                                      </p:tavLst>
                                    </p:anim>
                                    <p:anim calcmode="lin" valueType="num">
                                      <p:cBhvr additive="base">
                                        <p:cTn id="180" dur="500" fill="hold"/>
                                        <p:tgtEl>
                                          <p:spTgt spid="225"/>
                                        </p:tgtEl>
                                        <p:attrNameLst>
                                          <p:attrName>ppt_y</p:attrName>
                                        </p:attrNameLst>
                                      </p:cBhvr>
                                      <p:tavLst>
                                        <p:tav tm="0">
                                          <p:val>
                                            <p:strVal val="1+#ppt_h/2"/>
                                          </p:val>
                                        </p:tav>
                                        <p:tav tm="100000">
                                          <p:val>
                                            <p:strVal val="#ppt_y"/>
                                          </p:val>
                                        </p:tav>
                                      </p:tavLst>
                                    </p:anim>
                                  </p:childTnLst>
                                </p:cTn>
                              </p:par>
                              <p:par>
                                <p:cTn id="181" presetID="2" presetClass="entr" presetSubtype="4" fill="hold" grpId="0" nodeType="withEffect">
                                  <p:stCondLst>
                                    <p:cond delay="0"/>
                                  </p:stCondLst>
                                  <p:childTnLst>
                                    <p:set>
                                      <p:cBhvr>
                                        <p:cTn id="182" dur="1" fill="hold">
                                          <p:stCondLst>
                                            <p:cond delay="0"/>
                                          </p:stCondLst>
                                        </p:cTn>
                                        <p:tgtEl>
                                          <p:spTgt spid="226"/>
                                        </p:tgtEl>
                                        <p:attrNameLst>
                                          <p:attrName>style.visibility</p:attrName>
                                        </p:attrNameLst>
                                      </p:cBhvr>
                                      <p:to>
                                        <p:strVal val="visible"/>
                                      </p:to>
                                    </p:set>
                                    <p:anim calcmode="lin" valueType="num">
                                      <p:cBhvr additive="base">
                                        <p:cTn id="183" dur="500" fill="hold"/>
                                        <p:tgtEl>
                                          <p:spTgt spid="226"/>
                                        </p:tgtEl>
                                        <p:attrNameLst>
                                          <p:attrName>ppt_x</p:attrName>
                                        </p:attrNameLst>
                                      </p:cBhvr>
                                      <p:tavLst>
                                        <p:tav tm="0">
                                          <p:val>
                                            <p:strVal val="#ppt_x"/>
                                          </p:val>
                                        </p:tav>
                                        <p:tav tm="100000">
                                          <p:val>
                                            <p:strVal val="#ppt_x"/>
                                          </p:val>
                                        </p:tav>
                                      </p:tavLst>
                                    </p:anim>
                                    <p:anim calcmode="lin" valueType="num">
                                      <p:cBhvr additive="base">
                                        <p:cTn id="184" dur="500" fill="hold"/>
                                        <p:tgtEl>
                                          <p:spTgt spid="226"/>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227"/>
                                        </p:tgtEl>
                                        <p:attrNameLst>
                                          <p:attrName>style.visibility</p:attrName>
                                        </p:attrNameLst>
                                      </p:cBhvr>
                                      <p:to>
                                        <p:strVal val="visible"/>
                                      </p:to>
                                    </p:set>
                                    <p:anim calcmode="lin" valueType="num">
                                      <p:cBhvr additive="base">
                                        <p:cTn id="187" dur="500" fill="hold"/>
                                        <p:tgtEl>
                                          <p:spTgt spid="227"/>
                                        </p:tgtEl>
                                        <p:attrNameLst>
                                          <p:attrName>ppt_x</p:attrName>
                                        </p:attrNameLst>
                                      </p:cBhvr>
                                      <p:tavLst>
                                        <p:tav tm="0">
                                          <p:val>
                                            <p:strVal val="#ppt_x"/>
                                          </p:val>
                                        </p:tav>
                                        <p:tav tm="100000">
                                          <p:val>
                                            <p:strVal val="#ppt_x"/>
                                          </p:val>
                                        </p:tav>
                                      </p:tavLst>
                                    </p:anim>
                                    <p:anim calcmode="lin" valueType="num">
                                      <p:cBhvr additive="base">
                                        <p:cTn id="188" dur="500" fill="hold"/>
                                        <p:tgtEl>
                                          <p:spTgt spid="227"/>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228"/>
                                        </p:tgtEl>
                                        <p:attrNameLst>
                                          <p:attrName>style.visibility</p:attrName>
                                        </p:attrNameLst>
                                      </p:cBhvr>
                                      <p:to>
                                        <p:strVal val="visible"/>
                                      </p:to>
                                    </p:set>
                                    <p:anim calcmode="lin" valueType="num">
                                      <p:cBhvr additive="base">
                                        <p:cTn id="191" dur="500" fill="hold"/>
                                        <p:tgtEl>
                                          <p:spTgt spid="228"/>
                                        </p:tgtEl>
                                        <p:attrNameLst>
                                          <p:attrName>ppt_x</p:attrName>
                                        </p:attrNameLst>
                                      </p:cBhvr>
                                      <p:tavLst>
                                        <p:tav tm="0">
                                          <p:val>
                                            <p:strVal val="#ppt_x"/>
                                          </p:val>
                                        </p:tav>
                                        <p:tav tm="100000">
                                          <p:val>
                                            <p:strVal val="#ppt_x"/>
                                          </p:val>
                                        </p:tav>
                                      </p:tavLst>
                                    </p:anim>
                                    <p:anim calcmode="lin" valueType="num">
                                      <p:cBhvr additive="base">
                                        <p:cTn id="192" dur="500" fill="hold"/>
                                        <p:tgtEl>
                                          <p:spTgt spid="228"/>
                                        </p:tgtEl>
                                        <p:attrNameLst>
                                          <p:attrName>ppt_y</p:attrName>
                                        </p:attrNameLst>
                                      </p:cBhvr>
                                      <p:tavLst>
                                        <p:tav tm="0">
                                          <p:val>
                                            <p:strVal val="1+#ppt_h/2"/>
                                          </p:val>
                                        </p:tav>
                                        <p:tav tm="100000">
                                          <p:val>
                                            <p:strVal val="#ppt_y"/>
                                          </p:val>
                                        </p:tav>
                                      </p:tavLst>
                                    </p:anim>
                                  </p:childTnLst>
                                </p:cTn>
                              </p:par>
                              <p:par>
                                <p:cTn id="193" presetID="2" presetClass="entr" presetSubtype="4" fill="hold" grpId="0" nodeType="withEffect">
                                  <p:stCondLst>
                                    <p:cond delay="0"/>
                                  </p:stCondLst>
                                  <p:childTnLst>
                                    <p:set>
                                      <p:cBhvr>
                                        <p:cTn id="194" dur="1" fill="hold">
                                          <p:stCondLst>
                                            <p:cond delay="0"/>
                                          </p:stCondLst>
                                        </p:cTn>
                                        <p:tgtEl>
                                          <p:spTgt spid="229"/>
                                        </p:tgtEl>
                                        <p:attrNameLst>
                                          <p:attrName>style.visibility</p:attrName>
                                        </p:attrNameLst>
                                      </p:cBhvr>
                                      <p:to>
                                        <p:strVal val="visible"/>
                                      </p:to>
                                    </p:set>
                                    <p:anim calcmode="lin" valueType="num">
                                      <p:cBhvr additive="base">
                                        <p:cTn id="195" dur="500" fill="hold"/>
                                        <p:tgtEl>
                                          <p:spTgt spid="229"/>
                                        </p:tgtEl>
                                        <p:attrNameLst>
                                          <p:attrName>ppt_x</p:attrName>
                                        </p:attrNameLst>
                                      </p:cBhvr>
                                      <p:tavLst>
                                        <p:tav tm="0">
                                          <p:val>
                                            <p:strVal val="#ppt_x"/>
                                          </p:val>
                                        </p:tav>
                                        <p:tav tm="100000">
                                          <p:val>
                                            <p:strVal val="#ppt_x"/>
                                          </p:val>
                                        </p:tav>
                                      </p:tavLst>
                                    </p:anim>
                                    <p:anim calcmode="lin" valueType="num">
                                      <p:cBhvr additive="base">
                                        <p:cTn id="196" dur="500" fill="hold"/>
                                        <p:tgtEl>
                                          <p:spTgt spid="229"/>
                                        </p:tgtEl>
                                        <p:attrNameLst>
                                          <p:attrName>ppt_y</p:attrName>
                                        </p:attrNameLst>
                                      </p:cBhvr>
                                      <p:tavLst>
                                        <p:tav tm="0">
                                          <p:val>
                                            <p:strVal val="1+#ppt_h/2"/>
                                          </p:val>
                                        </p:tav>
                                        <p:tav tm="100000">
                                          <p:val>
                                            <p:strVal val="#ppt_y"/>
                                          </p:val>
                                        </p:tav>
                                      </p:tavLst>
                                    </p:anim>
                                  </p:childTnLst>
                                </p:cTn>
                              </p:par>
                              <p:par>
                                <p:cTn id="197" presetID="2" presetClass="entr" presetSubtype="4" fill="hold" grpId="0" nodeType="withEffect">
                                  <p:stCondLst>
                                    <p:cond delay="0"/>
                                  </p:stCondLst>
                                  <p:childTnLst>
                                    <p:set>
                                      <p:cBhvr>
                                        <p:cTn id="198" dur="1" fill="hold">
                                          <p:stCondLst>
                                            <p:cond delay="0"/>
                                          </p:stCondLst>
                                        </p:cTn>
                                        <p:tgtEl>
                                          <p:spTgt spid="230"/>
                                        </p:tgtEl>
                                        <p:attrNameLst>
                                          <p:attrName>style.visibility</p:attrName>
                                        </p:attrNameLst>
                                      </p:cBhvr>
                                      <p:to>
                                        <p:strVal val="visible"/>
                                      </p:to>
                                    </p:set>
                                    <p:anim calcmode="lin" valueType="num">
                                      <p:cBhvr additive="base">
                                        <p:cTn id="199" dur="500" fill="hold"/>
                                        <p:tgtEl>
                                          <p:spTgt spid="230"/>
                                        </p:tgtEl>
                                        <p:attrNameLst>
                                          <p:attrName>ppt_x</p:attrName>
                                        </p:attrNameLst>
                                      </p:cBhvr>
                                      <p:tavLst>
                                        <p:tav tm="0">
                                          <p:val>
                                            <p:strVal val="#ppt_x"/>
                                          </p:val>
                                        </p:tav>
                                        <p:tav tm="100000">
                                          <p:val>
                                            <p:strVal val="#ppt_x"/>
                                          </p:val>
                                        </p:tav>
                                      </p:tavLst>
                                    </p:anim>
                                    <p:anim calcmode="lin" valueType="num">
                                      <p:cBhvr additive="base">
                                        <p:cTn id="200" dur="500" fill="hold"/>
                                        <p:tgtEl>
                                          <p:spTgt spid="230"/>
                                        </p:tgtEl>
                                        <p:attrNameLst>
                                          <p:attrName>ppt_y</p:attrName>
                                        </p:attrNameLst>
                                      </p:cBhvr>
                                      <p:tavLst>
                                        <p:tav tm="0">
                                          <p:val>
                                            <p:strVal val="1+#ppt_h/2"/>
                                          </p:val>
                                        </p:tav>
                                        <p:tav tm="100000">
                                          <p:val>
                                            <p:strVal val="#ppt_y"/>
                                          </p:val>
                                        </p:tav>
                                      </p:tavLst>
                                    </p:anim>
                                  </p:childTnLst>
                                </p:cTn>
                              </p:par>
                              <p:par>
                                <p:cTn id="201" presetID="2" presetClass="entr" presetSubtype="4" fill="hold" grpId="0" nodeType="withEffect">
                                  <p:stCondLst>
                                    <p:cond delay="0"/>
                                  </p:stCondLst>
                                  <p:childTnLst>
                                    <p:set>
                                      <p:cBhvr>
                                        <p:cTn id="202" dur="1" fill="hold">
                                          <p:stCondLst>
                                            <p:cond delay="0"/>
                                          </p:stCondLst>
                                        </p:cTn>
                                        <p:tgtEl>
                                          <p:spTgt spid="231"/>
                                        </p:tgtEl>
                                        <p:attrNameLst>
                                          <p:attrName>style.visibility</p:attrName>
                                        </p:attrNameLst>
                                      </p:cBhvr>
                                      <p:to>
                                        <p:strVal val="visible"/>
                                      </p:to>
                                    </p:set>
                                    <p:anim calcmode="lin" valueType="num">
                                      <p:cBhvr additive="base">
                                        <p:cTn id="203" dur="500" fill="hold"/>
                                        <p:tgtEl>
                                          <p:spTgt spid="231"/>
                                        </p:tgtEl>
                                        <p:attrNameLst>
                                          <p:attrName>ppt_x</p:attrName>
                                        </p:attrNameLst>
                                      </p:cBhvr>
                                      <p:tavLst>
                                        <p:tav tm="0">
                                          <p:val>
                                            <p:strVal val="#ppt_x"/>
                                          </p:val>
                                        </p:tav>
                                        <p:tav tm="100000">
                                          <p:val>
                                            <p:strVal val="#ppt_x"/>
                                          </p:val>
                                        </p:tav>
                                      </p:tavLst>
                                    </p:anim>
                                    <p:anim calcmode="lin" valueType="num">
                                      <p:cBhvr additive="base">
                                        <p:cTn id="204" dur="500" fill="hold"/>
                                        <p:tgtEl>
                                          <p:spTgt spid="231"/>
                                        </p:tgtEl>
                                        <p:attrNameLst>
                                          <p:attrName>ppt_y</p:attrName>
                                        </p:attrNameLst>
                                      </p:cBhvr>
                                      <p:tavLst>
                                        <p:tav tm="0">
                                          <p:val>
                                            <p:strVal val="1+#ppt_h/2"/>
                                          </p:val>
                                        </p:tav>
                                        <p:tav tm="100000">
                                          <p:val>
                                            <p:strVal val="#ppt_y"/>
                                          </p:val>
                                        </p:tav>
                                      </p:tavLst>
                                    </p:anim>
                                  </p:childTnLst>
                                </p:cTn>
                              </p:par>
                              <p:par>
                                <p:cTn id="205" presetID="2" presetClass="entr" presetSubtype="4" fill="hold" grpId="0" nodeType="withEffect">
                                  <p:stCondLst>
                                    <p:cond delay="0"/>
                                  </p:stCondLst>
                                  <p:childTnLst>
                                    <p:set>
                                      <p:cBhvr>
                                        <p:cTn id="206" dur="1" fill="hold">
                                          <p:stCondLst>
                                            <p:cond delay="0"/>
                                          </p:stCondLst>
                                        </p:cTn>
                                        <p:tgtEl>
                                          <p:spTgt spid="232"/>
                                        </p:tgtEl>
                                        <p:attrNameLst>
                                          <p:attrName>style.visibility</p:attrName>
                                        </p:attrNameLst>
                                      </p:cBhvr>
                                      <p:to>
                                        <p:strVal val="visible"/>
                                      </p:to>
                                    </p:set>
                                    <p:anim calcmode="lin" valueType="num">
                                      <p:cBhvr additive="base">
                                        <p:cTn id="207" dur="500" fill="hold"/>
                                        <p:tgtEl>
                                          <p:spTgt spid="232"/>
                                        </p:tgtEl>
                                        <p:attrNameLst>
                                          <p:attrName>ppt_x</p:attrName>
                                        </p:attrNameLst>
                                      </p:cBhvr>
                                      <p:tavLst>
                                        <p:tav tm="0">
                                          <p:val>
                                            <p:strVal val="#ppt_x"/>
                                          </p:val>
                                        </p:tav>
                                        <p:tav tm="100000">
                                          <p:val>
                                            <p:strVal val="#ppt_x"/>
                                          </p:val>
                                        </p:tav>
                                      </p:tavLst>
                                    </p:anim>
                                    <p:anim calcmode="lin" valueType="num">
                                      <p:cBhvr additive="base">
                                        <p:cTn id="208" dur="500" fill="hold"/>
                                        <p:tgtEl>
                                          <p:spTgt spid="232"/>
                                        </p:tgtEl>
                                        <p:attrNameLst>
                                          <p:attrName>ppt_y</p:attrName>
                                        </p:attrNameLst>
                                      </p:cBhvr>
                                      <p:tavLst>
                                        <p:tav tm="0">
                                          <p:val>
                                            <p:strVal val="1+#ppt_h/2"/>
                                          </p:val>
                                        </p:tav>
                                        <p:tav tm="100000">
                                          <p:val>
                                            <p:strVal val="#ppt_y"/>
                                          </p:val>
                                        </p:tav>
                                      </p:tavLst>
                                    </p:anim>
                                  </p:childTnLst>
                                </p:cTn>
                              </p:par>
                              <p:par>
                                <p:cTn id="209" presetID="2" presetClass="entr" presetSubtype="4" fill="hold" grpId="0" nodeType="withEffect">
                                  <p:stCondLst>
                                    <p:cond delay="0"/>
                                  </p:stCondLst>
                                  <p:childTnLst>
                                    <p:set>
                                      <p:cBhvr>
                                        <p:cTn id="210" dur="1" fill="hold">
                                          <p:stCondLst>
                                            <p:cond delay="0"/>
                                          </p:stCondLst>
                                        </p:cTn>
                                        <p:tgtEl>
                                          <p:spTgt spid="233"/>
                                        </p:tgtEl>
                                        <p:attrNameLst>
                                          <p:attrName>style.visibility</p:attrName>
                                        </p:attrNameLst>
                                      </p:cBhvr>
                                      <p:to>
                                        <p:strVal val="visible"/>
                                      </p:to>
                                    </p:set>
                                    <p:anim calcmode="lin" valueType="num">
                                      <p:cBhvr additive="base">
                                        <p:cTn id="211" dur="500" fill="hold"/>
                                        <p:tgtEl>
                                          <p:spTgt spid="233"/>
                                        </p:tgtEl>
                                        <p:attrNameLst>
                                          <p:attrName>ppt_x</p:attrName>
                                        </p:attrNameLst>
                                      </p:cBhvr>
                                      <p:tavLst>
                                        <p:tav tm="0">
                                          <p:val>
                                            <p:strVal val="#ppt_x"/>
                                          </p:val>
                                        </p:tav>
                                        <p:tav tm="100000">
                                          <p:val>
                                            <p:strVal val="#ppt_x"/>
                                          </p:val>
                                        </p:tav>
                                      </p:tavLst>
                                    </p:anim>
                                    <p:anim calcmode="lin" valueType="num">
                                      <p:cBhvr additive="base">
                                        <p:cTn id="212" dur="500" fill="hold"/>
                                        <p:tgtEl>
                                          <p:spTgt spid="233"/>
                                        </p:tgtEl>
                                        <p:attrNameLst>
                                          <p:attrName>ppt_y</p:attrName>
                                        </p:attrNameLst>
                                      </p:cBhvr>
                                      <p:tavLst>
                                        <p:tav tm="0">
                                          <p:val>
                                            <p:strVal val="1+#ppt_h/2"/>
                                          </p:val>
                                        </p:tav>
                                        <p:tav tm="100000">
                                          <p:val>
                                            <p:strVal val="#ppt_y"/>
                                          </p:val>
                                        </p:tav>
                                      </p:tavLst>
                                    </p:anim>
                                  </p:childTnLst>
                                </p:cTn>
                              </p:par>
                              <p:par>
                                <p:cTn id="213" presetID="2" presetClass="entr" presetSubtype="4" fill="hold" grpId="0" nodeType="withEffect">
                                  <p:stCondLst>
                                    <p:cond delay="0"/>
                                  </p:stCondLst>
                                  <p:childTnLst>
                                    <p:set>
                                      <p:cBhvr>
                                        <p:cTn id="214" dur="1" fill="hold">
                                          <p:stCondLst>
                                            <p:cond delay="0"/>
                                          </p:stCondLst>
                                        </p:cTn>
                                        <p:tgtEl>
                                          <p:spTgt spid="234"/>
                                        </p:tgtEl>
                                        <p:attrNameLst>
                                          <p:attrName>style.visibility</p:attrName>
                                        </p:attrNameLst>
                                      </p:cBhvr>
                                      <p:to>
                                        <p:strVal val="visible"/>
                                      </p:to>
                                    </p:set>
                                    <p:anim calcmode="lin" valueType="num">
                                      <p:cBhvr additive="base">
                                        <p:cTn id="215" dur="500" fill="hold"/>
                                        <p:tgtEl>
                                          <p:spTgt spid="234"/>
                                        </p:tgtEl>
                                        <p:attrNameLst>
                                          <p:attrName>ppt_x</p:attrName>
                                        </p:attrNameLst>
                                      </p:cBhvr>
                                      <p:tavLst>
                                        <p:tav tm="0">
                                          <p:val>
                                            <p:strVal val="#ppt_x"/>
                                          </p:val>
                                        </p:tav>
                                        <p:tav tm="100000">
                                          <p:val>
                                            <p:strVal val="#ppt_x"/>
                                          </p:val>
                                        </p:tav>
                                      </p:tavLst>
                                    </p:anim>
                                    <p:anim calcmode="lin" valueType="num">
                                      <p:cBhvr additive="base">
                                        <p:cTn id="216" dur="500" fill="hold"/>
                                        <p:tgtEl>
                                          <p:spTgt spid="234"/>
                                        </p:tgtEl>
                                        <p:attrNameLst>
                                          <p:attrName>ppt_y</p:attrName>
                                        </p:attrNameLst>
                                      </p:cBhvr>
                                      <p:tavLst>
                                        <p:tav tm="0">
                                          <p:val>
                                            <p:strVal val="1+#ppt_h/2"/>
                                          </p:val>
                                        </p:tav>
                                        <p:tav tm="100000">
                                          <p:val>
                                            <p:strVal val="#ppt_y"/>
                                          </p:val>
                                        </p:tav>
                                      </p:tavLst>
                                    </p:anim>
                                  </p:childTnLst>
                                </p:cTn>
                              </p:par>
                              <p:par>
                                <p:cTn id="217" presetID="2" presetClass="entr" presetSubtype="4" fill="hold" grpId="0" nodeType="withEffect">
                                  <p:stCondLst>
                                    <p:cond delay="0"/>
                                  </p:stCondLst>
                                  <p:childTnLst>
                                    <p:set>
                                      <p:cBhvr>
                                        <p:cTn id="218" dur="1" fill="hold">
                                          <p:stCondLst>
                                            <p:cond delay="0"/>
                                          </p:stCondLst>
                                        </p:cTn>
                                        <p:tgtEl>
                                          <p:spTgt spid="235"/>
                                        </p:tgtEl>
                                        <p:attrNameLst>
                                          <p:attrName>style.visibility</p:attrName>
                                        </p:attrNameLst>
                                      </p:cBhvr>
                                      <p:to>
                                        <p:strVal val="visible"/>
                                      </p:to>
                                    </p:set>
                                    <p:anim calcmode="lin" valueType="num">
                                      <p:cBhvr additive="base">
                                        <p:cTn id="219" dur="500" fill="hold"/>
                                        <p:tgtEl>
                                          <p:spTgt spid="235"/>
                                        </p:tgtEl>
                                        <p:attrNameLst>
                                          <p:attrName>ppt_x</p:attrName>
                                        </p:attrNameLst>
                                      </p:cBhvr>
                                      <p:tavLst>
                                        <p:tav tm="0">
                                          <p:val>
                                            <p:strVal val="#ppt_x"/>
                                          </p:val>
                                        </p:tav>
                                        <p:tav tm="100000">
                                          <p:val>
                                            <p:strVal val="#ppt_x"/>
                                          </p:val>
                                        </p:tav>
                                      </p:tavLst>
                                    </p:anim>
                                    <p:anim calcmode="lin" valueType="num">
                                      <p:cBhvr additive="base">
                                        <p:cTn id="220" dur="500" fill="hold"/>
                                        <p:tgtEl>
                                          <p:spTgt spid="235"/>
                                        </p:tgtEl>
                                        <p:attrNameLst>
                                          <p:attrName>ppt_y</p:attrName>
                                        </p:attrNameLst>
                                      </p:cBhvr>
                                      <p:tavLst>
                                        <p:tav tm="0">
                                          <p:val>
                                            <p:strVal val="1+#ppt_h/2"/>
                                          </p:val>
                                        </p:tav>
                                        <p:tav tm="100000">
                                          <p:val>
                                            <p:strVal val="#ppt_y"/>
                                          </p:val>
                                        </p:tav>
                                      </p:tavLst>
                                    </p:anim>
                                  </p:childTnLst>
                                </p:cTn>
                              </p:par>
                              <p:par>
                                <p:cTn id="221" presetID="2" presetClass="entr" presetSubtype="4" fill="hold" grpId="0" nodeType="withEffect">
                                  <p:stCondLst>
                                    <p:cond delay="0"/>
                                  </p:stCondLst>
                                  <p:childTnLst>
                                    <p:set>
                                      <p:cBhvr>
                                        <p:cTn id="222" dur="1" fill="hold">
                                          <p:stCondLst>
                                            <p:cond delay="0"/>
                                          </p:stCondLst>
                                        </p:cTn>
                                        <p:tgtEl>
                                          <p:spTgt spid="236"/>
                                        </p:tgtEl>
                                        <p:attrNameLst>
                                          <p:attrName>style.visibility</p:attrName>
                                        </p:attrNameLst>
                                      </p:cBhvr>
                                      <p:to>
                                        <p:strVal val="visible"/>
                                      </p:to>
                                    </p:set>
                                    <p:anim calcmode="lin" valueType="num">
                                      <p:cBhvr additive="base">
                                        <p:cTn id="223" dur="500" fill="hold"/>
                                        <p:tgtEl>
                                          <p:spTgt spid="236"/>
                                        </p:tgtEl>
                                        <p:attrNameLst>
                                          <p:attrName>ppt_x</p:attrName>
                                        </p:attrNameLst>
                                      </p:cBhvr>
                                      <p:tavLst>
                                        <p:tav tm="0">
                                          <p:val>
                                            <p:strVal val="#ppt_x"/>
                                          </p:val>
                                        </p:tav>
                                        <p:tav tm="100000">
                                          <p:val>
                                            <p:strVal val="#ppt_x"/>
                                          </p:val>
                                        </p:tav>
                                      </p:tavLst>
                                    </p:anim>
                                    <p:anim calcmode="lin" valueType="num">
                                      <p:cBhvr additive="base">
                                        <p:cTn id="224" dur="500" fill="hold"/>
                                        <p:tgtEl>
                                          <p:spTgt spid="236"/>
                                        </p:tgtEl>
                                        <p:attrNameLst>
                                          <p:attrName>ppt_y</p:attrName>
                                        </p:attrNameLst>
                                      </p:cBhvr>
                                      <p:tavLst>
                                        <p:tav tm="0">
                                          <p:val>
                                            <p:strVal val="1+#ppt_h/2"/>
                                          </p:val>
                                        </p:tav>
                                        <p:tav tm="100000">
                                          <p:val>
                                            <p:strVal val="#ppt_y"/>
                                          </p:val>
                                        </p:tav>
                                      </p:tavLst>
                                    </p:anim>
                                  </p:childTnLst>
                                </p:cTn>
                              </p:par>
                              <p:par>
                                <p:cTn id="225" presetID="2" presetClass="entr" presetSubtype="4" fill="hold" grpId="0" nodeType="withEffect">
                                  <p:stCondLst>
                                    <p:cond delay="0"/>
                                  </p:stCondLst>
                                  <p:childTnLst>
                                    <p:set>
                                      <p:cBhvr>
                                        <p:cTn id="226" dur="1" fill="hold">
                                          <p:stCondLst>
                                            <p:cond delay="0"/>
                                          </p:stCondLst>
                                        </p:cTn>
                                        <p:tgtEl>
                                          <p:spTgt spid="237"/>
                                        </p:tgtEl>
                                        <p:attrNameLst>
                                          <p:attrName>style.visibility</p:attrName>
                                        </p:attrNameLst>
                                      </p:cBhvr>
                                      <p:to>
                                        <p:strVal val="visible"/>
                                      </p:to>
                                    </p:set>
                                    <p:anim calcmode="lin" valueType="num">
                                      <p:cBhvr additive="base">
                                        <p:cTn id="227" dur="500" fill="hold"/>
                                        <p:tgtEl>
                                          <p:spTgt spid="237"/>
                                        </p:tgtEl>
                                        <p:attrNameLst>
                                          <p:attrName>ppt_x</p:attrName>
                                        </p:attrNameLst>
                                      </p:cBhvr>
                                      <p:tavLst>
                                        <p:tav tm="0">
                                          <p:val>
                                            <p:strVal val="#ppt_x"/>
                                          </p:val>
                                        </p:tav>
                                        <p:tav tm="100000">
                                          <p:val>
                                            <p:strVal val="#ppt_x"/>
                                          </p:val>
                                        </p:tav>
                                      </p:tavLst>
                                    </p:anim>
                                    <p:anim calcmode="lin" valueType="num">
                                      <p:cBhvr additive="base">
                                        <p:cTn id="228" dur="500" fill="hold"/>
                                        <p:tgtEl>
                                          <p:spTgt spid="237"/>
                                        </p:tgtEl>
                                        <p:attrNameLst>
                                          <p:attrName>ppt_y</p:attrName>
                                        </p:attrNameLst>
                                      </p:cBhvr>
                                      <p:tavLst>
                                        <p:tav tm="0">
                                          <p:val>
                                            <p:strVal val="1+#ppt_h/2"/>
                                          </p:val>
                                        </p:tav>
                                        <p:tav tm="100000">
                                          <p:val>
                                            <p:strVal val="#ppt_y"/>
                                          </p:val>
                                        </p:tav>
                                      </p:tavLst>
                                    </p:anim>
                                  </p:childTnLst>
                                </p:cTn>
                              </p:par>
                              <p:par>
                                <p:cTn id="229" presetID="2" presetClass="entr" presetSubtype="4" fill="hold" grpId="0" nodeType="withEffect">
                                  <p:stCondLst>
                                    <p:cond delay="0"/>
                                  </p:stCondLst>
                                  <p:childTnLst>
                                    <p:set>
                                      <p:cBhvr>
                                        <p:cTn id="230" dur="1" fill="hold">
                                          <p:stCondLst>
                                            <p:cond delay="0"/>
                                          </p:stCondLst>
                                        </p:cTn>
                                        <p:tgtEl>
                                          <p:spTgt spid="238"/>
                                        </p:tgtEl>
                                        <p:attrNameLst>
                                          <p:attrName>style.visibility</p:attrName>
                                        </p:attrNameLst>
                                      </p:cBhvr>
                                      <p:to>
                                        <p:strVal val="visible"/>
                                      </p:to>
                                    </p:set>
                                    <p:anim calcmode="lin" valueType="num">
                                      <p:cBhvr additive="base">
                                        <p:cTn id="231" dur="500" fill="hold"/>
                                        <p:tgtEl>
                                          <p:spTgt spid="238"/>
                                        </p:tgtEl>
                                        <p:attrNameLst>
                                          <p:attrName>ppt_x</p:attrName>
                                        </p:attrNameLst>
                                      </p:cBhvr>
                                      <p:tavLst>
                                        <p:tav tm="0">
                                          <p:val>
                                            <p:strVal val="#ppt_x"/>
                                          </p:val>
                                        </p:tav>
                                        <p:tav tm="100000">
                                          <p:val>
                                            <p:strVal val="#ppt_x"/>
                                          </p:val>
                                        </p:tav>
                                      </p:tavLst>
                                    </p:anim>
                                    <p:anim calcmode="lin" valueType="num">
                                      <p:cBhvr additive="base">
                                        <p:cTn id="232" dur="500" fill="hold"/>
                                        <p:tgtEl>
                                          <p:spTgt spid="238"/>
                                        </p:tgtEl>
                                        <p:attrNameLst>
                                          <p:attrName>ppt_y</p:attrName>
                                        </p:attrNameLst>
                                      </p:cBhvr>
                                      <p:tavLst>
                                        <p:tav tm="0">
                                          <p:val>
                                            <p:strVal val="1+#ppt_h/2"/>
                                          </p:val>
                                        </p:tav>
                                        <p:tav tm="100000">
                                          <p:val>
                                            <p:strVal val="#ppt_y"/>
                                          </p:val>
                                        </p:tav>
                                      </p:tavLst>
                                    </p:anim>
                                  </p:childTnLst>
                                </p:cTn>
                              </p:par>
                              <p:par>
                                <p:cTn id="233" presetID="2" presetClass="entr" presetSubtype="4" fill="hold" grpId="0" nodeType="withEffect">
                                  <p:stCondLst>
                                    <p:cond delay="0"/>
                                  </p:stCondLst>
                                  <p:childTnLst>
                                    <p:set>
                                      <p:cBhvr>
                                        <p:cTn id="234" dur="1" fill="hold">
                                          <p:stCondLst>
                                            <p:cond delay="0"/>
                                          </p:stCondLst>
                                        </p:cTn>
                                        <p:tgtEl>
                                          <p:spTgt spid="239"/>
                                        </p:tgtEl>
                                        <p:attrNameLst>
                                          <p:attrName>style.visibility</p:attrName>
                                        </p:attrNameLst>
                                      </p:cBhvr>
                                      <p:to>
                                        <p:strVal val="visible"/>
                                      </p:to>
                                    </p:set>
                                    <p:anim calcmode="lin" valueType="num">
                                      <p:cBhvr additive="base">
                                        <p:cTn id="235" dur="500" fill="hold"/>
                                        <p:tgtEl>
                                          <p:spTgt spid="239"/>
                                        </p:tgtEl>
                                        <p:attrNameLst>
                                          <p:attrName>ppt_x</p:attrName>
                                        </p:attrNameLst>
                                      </p:cBhvr>
                                      <p:tavLst>
                                        <p:tav tm="0">
                                          <p:val>
                                            <p:strVal val="#ppt_x"/>
                                          </p:val>
                                        </p:tav>
                                        <p:tav tm="100000">
                                          <p:val>
                                            <p:strVal val="#ppt_x"/>
                                          </p:val>
                                        </p:tav>
                                      </p:tavLst>
                                    </p:anim>
                                    <p:anim calcmode="lin" valueType="num">
                                      <p:cBhvr additive="base">
                                        <p:cTn id="236" dur="500" fill="hold"/>
                                        <p:tgtEl>
                                          <p:spTgt spid="239"/>
                                        </p:tgtEl>
                                        <p:attrNameLst>
                                          <p:attrName>ppt_y</p:attrName>
                                        </p:attrNameLst>
                                      </p:cBhvr>
                                      <p:tavLst>
                                        <p:tav tm="0">
                                          <p:val>
                                            <p:strVal val="1+#ppt_h/2"/>
                                          </p:val>
                                        </p:tav>
                                        <p:tav tm="100000">
                                          <p:val>
                                            <p:strVal val="#ppt_y"/>
                                          </p:val>
                                        </p:tav>
                                      </p:tavLst>
                                    </p:anim>
                                  </p:childTnLst>
                                </p:cTn>
                              </p:par>
                              <p:par>
                                <p:cTn id="237" presetID="2" presetClass="entr" presetSubtype="4" fill="hold" grpId="0" nodeType="withEffect">
                                  <p:stCondLst>
                                    <p:cond delay="0"/>
                                  </p:stCondLst>
                                  <p:childTnLst>
                                    <p:set>
                                      <p:cBhvr>
                                        <p:cTn id="238" dur="1" fill="hold">
                                          <p:stCondLst>
                                            <p:cond delay="0"/>
                                          </p:stCondLst>
                                        </p:cTn>
                                        <p:tgtEl>
                                          <p:spTgt spid="240"/>
                                        </p:tgtEl>
                                        <p:attrNameLst>
                                          <p:attrName>style.visibility</p:attrName>
                                        </p:attrNameLst>
                                      </p:cBhvr>
                                      <p:to>
                                        <p:strVal val="visible"/>
                                      </p:to>
                                    </p:set>
                                    <p:anim calcmode="lin" valueType="num">
                                      <p:cBhvr additive="base">
                                        <p:cTn id="239" dur="500" fill="hold"/>
                                        <p:tgtEl>
                                          <p:spTgt spid="240"/>
                                        </p:tgtEl>
                                        <p:attrNameLst>
                                          <p:attrName>ppt_x</p:attrName>
                                        </p:attrNameLst>
                                      </p:cBhvr>
                                      <p:tavLst>
                                        <p:tav tm="0">
                                          <p:val>
                                            <p:strVal val="#ppt_x"/>
                                          </p:val>
                                        </p:tav>
                                        <p:tav tm="100000">
                                          <p:val>
                                            <p:strVal val="#ppt_x"/>
                                          </p:val>
                                        </p:tav>
                                      </p:tavLst>
                                    </p:anim>
                                    <p:anim calcmode="lin" valueType="num">
                                      <p:cBhvr additive="base">
                                        <p:cTn id="240" dur="500" fill="hold"/>
                                        <p:tgtEl>
                                          <p:spTgt spid="240"/>
                                        </p:tgtEl>
                                        <p:attrNameLst>
                                          <p:attrName>ppt_y</p:attrName>
                                        </p:attrNameLst>
                                      </p:cBhvr>
                                      <p:tavLst>
                                        <p:tav tm="0">
                                          <p:val>
                                            <p:strVal val="1+#ppt_h/2"/>
                                          </p:val>
                                        </p:tav>
                                        <p:tav tm="100000">
                                          <p:val>
                                            <p:strVal val="#ppt_y"/>
                                          </p:val>
                                        </p:tav>
                                      </p:tavLst>
                                    </p:anim>
                                  </p:childTnLst>
                                </p:cTn>
                              </p:par>
                              <p:par>
                                <p:cTn id="241" presetID="2" presetClass="entr" presetSubtype="4" fill="hold" grpId="0" nodeType="withEffect">
                                  <p:stCondLst>
                                    <p:cond delay="0"/>
                                  </p:stCondLst>
                                  <p:childTnLst>
                                    <p:set>
                                      <p:cBhvr>
                                        <p:cTn id="242" dur="1" fill="hold">
                                          <p:stCondLst>
                                            <p:cond delay="0"/>
                                          </p:stCondLst>
                                        </p:cTn>
                                        <p:tgtEl>
                                          <p:spTgt spid="241"/>
                                        </p:tgtEl>
                                        <p:attrNameLst>
                                          <p:attrName>style.visibility</p:attrName>
                                        </p:attrNameLst>
                                      </p:cBhvr>
                                      <p:to>
                                        <p:strVal val="visible"/>
                                      </p:to>
                                    </p:set>
                                    <p:anim calcmode="lin" valueType="num">
                                      <p:cBhvr additive="base">
                                        <p:cTn id="243" dur="500" fill="hold"/>
                                        <p:tgtEl>
                                          <p:spTgt spid="241"/>
                                        </p:tgtEl>
                                        <p:attrNameLst>
                                          <p:attrName>ppt_x</p:attrName>
                                        </p:attrNameLst>
                                      </p:cBhvr>
                                      <p:tavLst>
                                        <p:tav tm="0">
                                          <p:val>
                                            <p:strVal val="#ppt_x"/>
                                          </p:val>
                                        </p:tav>
                                        <p:tav tm="100000">
                                          <p:val>
                                            <p:strVal val="#ppt_x"/>
                                          </p:val>
                                        </p:tav>
                                      </p:tavLst>
                                    </p:anim>
                                    <p:anim calcmode="lin" valueType="num">
                                      <p:cBhvr additive="base">
                                        <p:cTn id="244" dur="500" fill="hold"/>
                                        <p:tgtEl>
                                          <p:spTgt spid="241"/>
                                        </p:tgtEl>
                                        <p:attrNameLst>
                                          <p:attrName>ppt_y</p:attrName>
                                        </p:attrNameLst>
                                      </p:cBhvr>
                                      <p:tavLst>
                                        <p:tav tm="0">
                                          <p:val>
                                            <p:strVal val="1+#ppt_h/2"/>
                                          </p:val>
                                        </p:tav>
                                        <p:tav tm="100000">
                                          <p:val>
                                            <p:strVal val="#ppt_y"/>
                                          </p:val>
                                        </p:tav>
                                      </p:tavLst>
                                    </p:anim>
                                  </p:childTnLst>
                                </p:cTn>
                              </p:par>
                              <p:par>
                                <p:cTn id="245" presetID="2" presetClass="entr" presetSubtype="4" fill="hold" grpId="0" nodeType="withEffect">
                                  <p:stCondLst>
                                    <p:cond delay="0"/>
                                  </p:stCondLst>
                                  <p:childTnLst>
                                    <p:set>
                                      <p:cBhvr>
                                        <p:cTn id="246" dur="1" fill="hold">
                                          <p:stCondLst>
                                            <p:cond delay="0"/>
                                          </p:stCondLst>
                                        </p:cTn>
                                        <p:tgtEl>
                                          <p:spTgt spid="242"/>
                                        </p:tgtEl>
                                        <p:attrNameLst>
                                          <p:attrName>style.visibility</p:attrName>
                                        </p:attrNameLst>
                                      </p:cBhvr>
                                      <p:to>
                                        <p:strVal val="visible"/>
                                      </p:to>
                                    </p:set>
                                    <p:anim calcmode="lin" valueType="num">
                                      <p:cBhvr additive="base">
                                        <p:cTn id="247" dur="500" fill="hold"/>
                                        <p:tgtEl>
                                          <p:spTgt spid="242"/>
                                        </p:tgtEl>
                                        <p:attrNameLst>
                                          <p:attrName>ppt_x</p:attrName>
                                        </p:attrNameLst>
                                      </p:cBhvr>
                                      <p:tavLst>
                                        <p:tav tm="0">
                                          <p:val>
                                            <p:strVal val="#ppt_x"/>
                                          </p:val>
                                        </p:tav>
                                        <p:tav tm="100000">
                                          <p:val>
                                            <p:strVal val="#ppt_x"/>
                                          </p:val>
                                        </p:tav>
                                      </p:tavLst>
                                    </p:anim>
                                    <p:anim calcmode="lin" valueType="num">
                                      <p:cBhvr additive="base">
                                        <p:cTn id="248" dur="500" fill="hold"/>
                                        <p:tgtEl>
                                          <p:spTgt spid="242"/>
                                        </p:tgtEl>
                                        <p:attrNameLst>
                                          <p:attrName>ppt_y</p:attrName>
                                        </p:attrNameLst>
                                      </p:cBhvr>
                                      <p:tavLst>
                                        <p:tav tm="0">
                                          <p:val>
                                            <p:strVal val="1+#ppt_h/2"/>
                                          </p:val>
                                        </p:tav>
                                        <p:tav tm="100000">
                                          <p:val>
                                            <p:strVal val="#ppt_y"/>
                                          </p:val>
                                        </p:tav>
                                      </p:tavLst>
                                    </p:anim>
                                  </p:childTnLst>
                                </p:cTn>
                              </p:par>
                              <p:par>
                                <p:cTn id="249" presetID="2" presetClass="entr" presetSubtype="4" fill="hold" grpId="0" nodeType="withEffect">
                                  <p:stCondLst>
                                    <p:cond delay="0"/>
                                  </p:stCondLst>
                                  <p:childTnLst>
                                    <p:set>
                                      <p:cBhvr>
                                        <p:cTn id="250" dur="1" fill="hold">
                                          <p:stCondLst>
                                            <p:cond delay="0"/>
                                          </p:stCondLst>
                                        </p:cTn>
                                        <p:tgtEl>
                                          <p:spTgt spid="243"/>
                                        </p:tgtEl>
                                        <p:attrNameLst>
                                          <p:attrName>style.visibility</p:attrName>
                                        </p:attrNameLst>
                                      </p:cBhvr>
                                      <p:to>
                                        <p:strVal val="visible"/>
                                      </p:to>
                                    </p:set>
                                    <p:anim calcmode="lin" valueType="num">
                                      <p:cBhvr additive="base">
                                        <p:cTn id="251" dur="500" fill="hold"/>
                                        <p:tgtEl>
                                          <p:spTgt spid="243"/>
                                        </p:tgtEl>
                                        <p:attrNameLst>
                                          <p:attrName>ppt_x</p:attrName>
                                        </p:attrNameLst>
                                      </p:cBhvr>
                                      <p:tavLst>
                                        <p:tav tm="0">
                                          <p:val>
                                            <p:strVal val="#ppt_x"/>
                                          </p:val>
                                        </p:tav>
                                        <p:tav tm="100000">
                                          <p:val>
                                            <p:strVal val="#ppt_x"/>
                                          </p:val>
                                        </p:tav>
                                      </p:tavLst>
                                    </p:anim>
                                    <p:anim calcmode="lin" valueType="num">
                                      <p:cBhvr additive="base">
                                        <p:cTn id="252" dur="500" fill="hold"/>
                                        <p:tgtEl>
                                          <p:spTgt spid="243"/>
                                        </p:tgtEl>
                                        <p:attrNameLst>
                                          <p:attrName>ppt_y</p:attrName>
                                        </p:attrNameLst>
                                      </p:cBhvr>
                                      <p:tavLst>
                                        <p:tav tm="0">
                                          <p:val>
                                            <p:strVal val="1+#ppt_h/2"/>
                                          </p:val>
                                        </p:tav>
                                        <p:tav tm="100000">
                                          <p:val>
                                            <p:strVal val="#ppt_y"/>
                                          </p:val>
                                        </p:tav>
                                      </p:tavLst>
                                    </p:anim>
                                  </p:childTnLst>
                                </p:cTn>
                              </p:par>
                              <p:par>
                                <p:cTn id="253" presetID="2" presetClass="entr" presetSubtype="4" fill="hold" grpId="0" nodeType="withEffect">
                                  <p:stCondLst>
                                    <p:cond delay="0"/>
                                  </p:stCondLst>
                                  <p:childTnLst>
                                    <p:set>
                                      <p:cBhvr>
                                        <p:cTn id="254" dur="1" fill="hold">
                                          <p:stCondLst>
                                            <p:cond delay="0"/>
                                          </p:stCondLst>
                                        </p:cTn>
                                        <p:tgtEl>
                                          <p:spTgt spid="244"/>
                                        </p:tgtEl>
                                        <p:attrNameLst>
                                          <p:attrName>style.visibility</p:attrName>
                                        </p:attrNameLst>
                                      </p:cBhvr>
                                      <p:to>
                                        <p:strVal val="visible"/>
                                      </p:to>
                                    </p:set>
                                    <p:anim calcmode="lin" valueType="num">
                                      <p:cBhvr additive="base">
                                        <p:cTn id="255" dur="500" fill="hold"/>
                                        <p:tgtEl>
                                          <p:spTgt spid="244"/>
                                        </p:tgtEl>
                                        <p:attrNameLst>
                                          <p:attrName>ppt_x</p:attrName>
                                        </p:attrNameLst>
                                      </p:cBhvr>
                                      <p:tavLst>
                                        <p:tav tm="0">
                                          <p:val>
                                            <p:strVal val="#ppt_x"/>
                                          </p:val>
                                        </p:tav>
                                        <p:tav tm="100000">
                                          <p:val>
                                            <p:strVal val="#ppt_x"/>
                                          </p:val>
                                        </p:tav>
                                      </p:tavLst>
                                    </p:anim>
                                    <p:anim calcmode="lin" valueType="num">
                                      <p:cBhvr additive="base">
                                        <p:cTn id="256" dur="500" fill="hold"/>
                                        <p:tgtEl>
                                          <p:spTgt spid="244"/>
                                        </p:tgtEl>
                                        <p:attrNameLst>
                                          <p:attrName>ppt_y</p:attrName>
                                        </p:attrNameLst>
                                      </p:cBhvr>
                                      <p:tavLst>
                                        <p:tav tm="0">
                                          <p:val>
                                            <p:strVal val="1+#ppt_h/2"/>
                                          </p:val>
                                        </p:tav>
                                        <p:tav tm="100000">
                                          <p:val>
                                            <p:strVal val="#ppt_y"/>
                                          </p:val>
                                        </p:tav>
                                      </p:tavLst>
                                    </p:anim>
                                  </p:childTnLst>
                                </p:cTn>
                              </p:par>
                              <p:par>
                                <p:cTn id="257" presetID="2" presetClass="entr" presetSubtype="4" fill="hold" grpId="0" nodeType="withEffect">
                                  <p:stCondLst>
                                    <p:cond delay="0"/>
                                  </p:stCondLst>
                                  <p:childTnLst>
                                    <p:set>
                                      <p:cBhvr>
                                        <p:cTn id="258" dur="1" fill="hold">
                                          <p:stCondLst>
                                            <p:cond delay="0"/>
                                          </p:stCondLst>
                                        </p:cTn>
                                        <p:tgtEl>
                                          <p:spTgt spid="245"/>
                                        </p:tgtEl>
                                        <p:attrNameLst>
                                          <p:attrName>style.visibility</p:attrName>
                                        </p:attrNameLst>
                                      </p:cBhvr>
                                      <p:to>
                                        <p:strVal val="visible"/>
                                      </p:to>
                                    </p:set>
                                    <p:anim calcmode="lin" valueType="num">
                                      <p:cBhvr additive="base">
                                        <p:cTn id="259" dur="500" fill="hold"/>
                                        <p:tgtEl>
                                          <p:spTgt spid="245"/>
                                        </p:tgtEl>
                                        <p:attrNameLst>
                                          <p:attrName>ppt_x</p:attrName>
                                        </p:attrNameLst>
                                      </p:cBhvr>
                                      <p:tavLst>
                                        <p:tav tm="0">
                                          <p:val>
                                            <p:strVal val="#ppt_x"/>
                                          </p:val>
                                        </p:tav>
                                        <p:tav tm="100000">
                                          <p:val>
                                            <p:strVal val="#ppt_x"/>
                                          </p:val>
                                        </p:tav>
                                      </p:tavLst>
                                    </p:anim>
                                    <p:anim calcmode="lin" valueType="num">
                                      <p:cBhvr additive="base">
                                        <p:cTn id="260" dur="500" fill="hold"/>
                                        <p:tgtEl>
                                          <p:spTgt spid="245"/>
                                        </p:tgtEl>
                                        <p:attrNameLst>
                                          <p:attrName>ppt_y</p:attrName>
                                        </p:attrNameLst>
                                      </p:cBhvr>
                                      <p:tavLst>
                                        <p:tav tm="0">
                                          <p:val>
                                            <p:strVal val="1+#ppt_h/2"/>
                                          </p:val>
                                        </p:tav>
                                        <p:tav tm="100000">
                                          <p:val>
                                            <p:strVal val="#ppt_y"/>
                                          </p:val>
                                        </p:tav>
                                      </p:tavLst>
                                    </p:anim>
                                  </p:childTnLst>
                                </p:cTn>
                              </p:par>
                              <p:par>
                                <p:cTn id="261" presetID="2" presetClass="entr" presetSubtype="4" fill="hold" grpId="0" nodeType="withEffect">
                                  <p:stCondLst>
                                    <p:cond delay="0"/>
                                  </p:stCondLst>
                                  <p:childTnLst>
                                    <p:set>
                                      <p:cBhvr>
                                        <p:cTn id="262" dur="1" fill="hold">
                                          <p:stCondLst>
                                            <p:cond delay="0"/>
                                          </p:stCondLst>
                                        </p:cTn>
                                        <p:tgtEl>
                                          <p:spTgt spid="246"/>
                                        </p:tgtEl>
                                        <p:attrNameLst>
                                          <p:attrName>style.visibility</p:attrName>
                                        </p:attrNameLst>
                                      </p:cBhvr>
                                      <p:to>
                                        <p:strVal val="visible"/>
                                      </p:to>
                                    </p:set>
                                    <p:anim calcmode="lin" valueType="num">
                                      <p:cBhvr additive="base">
                                        <p:cTn id="263" dur="500" fill="hold"/>
                                        <p:tgtEl>
                                          <p:spTgt spid="246"/>
                                        </p:tgtEl>
                                        <p:attrNameLst>
                                          <p:attrName>ppt_x</p:attrName>
                                        </p:attrNameLst>
                                      </p:cBhvr>
                                      <p:tavLst>
                                        <p:tav tm="0">
                                          <p:val>
                                            <p:strVal val="#ppt_x"/>
                                          </p:val>
                                        </p:tav>
                                        <p:tav tm="100000">
                                          <p:val>
                                            <p:strVal val="#ppt_x"/>
                                          </p:val>
                                        </p:tav>
                                      </p:tavLst>
                                    </p:anim>
                                    <p:anim calcmode="lin" valueType="num">
                                      <p:cBhvr additive="base">
                                        <p:cTn id="264" dur="500" fill="hold"/>
                                        <p:tgtEl>
                                          <p:spTgt spid="246"/>
                                        </p:tgtEl>
                                        <p:attrNameLst>
                                          <p:attrName>ppt_y</p:attrName>
                                        </p:attrNameLst>
                                      </p:cBhvr>
                                      <p:tavLst>
                                        <p:tav tm="0">
                                          <p:val>
                                            <p:strVal val="1+#ppt_h/2"/>
                                          </p:val>
                                        </p:tav>
                                        <p:tav tm="100000">
                                          <p:val>
                                            <p:strVal val="#ppt_y"/>
                                          </p:val>
                                        </p:tav>
                                      </p:tavLst>
                                    </p:anim>
                                  </p:childTnLst>
                                </p:cTn>
                              </p:par>
                              <p:par>
                                <p:cTn id="265" presetID="2" presetClass="entr" presetSubtype="4" fill="hold" grpId="0" nodeType="withEffect">
                                  <p:stCondLst>
                                    <p:cond delay="0"/>
                                  </p:stCondLst>
                                  <p:childTnLst>
                                    <p:set>
                                      <p:cBhvr>
                                        <p:cTn id="266" dur="1" fill="hold">
                                          <p:stCondLst>
                                            <p:cond delay="0"/>
                                          </p:stCondLst>
                                        </p:cTn>
                                        <p:tgtEl>
                                          <p:spTgt spid="247"/>
                                        </p:tgtEl>
                                        <p:attrNameLst>
                                          <p:attrName>style.visibility</p:attrName>
                                        </p:attrNameLst>
                                      </p:cBhvr>
                                      <p:to>
                                        <p:strVal val="visible"/>
                                      </p:to>
                                    </p:set>
                                    <p:anim calcmode="lin" valueType="num">
                                      <p:cBhvr additive="base">
                                        <p:cTn id="267" dur="500" fill="hold"/>
                                        <p:tgtEl>
                                          <p:spTgt spid="247"/>
                                        </p:tgtEl>
                                        <p:attrNameLst>
                                          <p:attrName>ppt_x</p:attrName>
                                        </p:attrNameLst>
                                      </p:cBhvr>
                                      <p:tavLst>
                                        <p:tav tm="0">
                                          <p:val>
                                            <p:strVal val="#ppt_x"/>
                                          </p:val>
                                        </p:tav>
                                        <p:tav tm="100000">
                                          <p:val>
                                            <p:strVal val="#ppt_x"/>
                                          </p:val>
                                        </p:tav>
                                      </p:tavLst>
                                    </p:anim>
                                    <p:anim calcmode="lin" valueType="num">
                                      <p:cBhvr additive="base">
                                        <p:cTn id="268" dur="500" fill="hold"/>
                                        <p:tgtEl>
                                          <p:spTgt spid="247"/>
                                        </p:tgtEl>
                                        <p:attrNameLst>
                                          <p:attrName>ppt_y</p:attrName>
                                        </p:attrNameLst>
                                      </p:cBhvr>
                                      <p:tavLst>
                                        <p:tav tm="0">
                                          <p:val>
                                            <p:strVal val="1+#ppt_h/2"/>
                                          </p:val>
                                        </p:tav>
                                        <p:tav tm="100000">
                                          <p:val>
                                            <p:strVal val="#ppt_y"/>
                                          </p:val>
                                        </p:tav>
                                      </p:tavLst>
                                    </p:anim>
                                  </p:childTnLst>
                                </p:cTn>
                              </p:par>
                              <p:par>
                                <p:cTn id="269" presetID="2" presetClass="entr" presetSubtype="4" fill="hold" grpId="0" nodeType="withEffect">
                                  <p:stCondLst>
                                    <p:cond delay="0"/>
                                  </p:stCondLst>
                                  <p:childTnLst>
                                    <p:set>
                                      <p:cBhvr>
                                        <p:cTn id="270" dur="1" fill="hold">
                                          <p:stCondLst>
                                            <p:cond delay="0"/>
                                          </p:stCondLst>
                                        </p:cTn>
                                        <p:tgtEl>
                                          <p:spTgt spid="248"/>
                                        </p:tgtEl>
                                        <p:attrNameLst>
                                          <p:attrName>style.visibility</p:attrName>
                                        </p:attrNameLst>
                                      </p:cBhvr>
                                      <p:to>
                                        <p:strVal val="visible"/>
                                      </p:to>
                                    </p:set>
                                    <p:anim calcmode="lin" valueType="num">
                                      <p:cBhvr additive="base">
                                        <p:cTn id="271" dur="500" fill="hold"/>
                                        <p:tgtEl>
                                          <p:spTgt spid="248"/>
                                        </p:tgtEl>
                                        <p:attrNameLst>
                                          <p:attrName>ppt_x</p:attrName>
                                        </p:attrNameLst>
                                      </p:cBhvr>
                                      <p:tavLst>
                                        <p:tav tm="0">
                                          <p:val>
                                            <p:strVal val="#ppt_x"/>
                                          </p:val>
                                        </p:tav>
                                        <p:tav tm="100000">
                                          <p:val>
                                            <p:strVal val="#ppt_x"/>
                                          </p:val>
                                        </p:tav>
                                      </p:tavLst>
                                    </p:anim>
                                    <p:anim calcmode="lin" valueType="num">
                                      <p:cBhvr additive="base">
                                        <p:cTn id="272" dur="500" fill="hold"/>
                                        <p:tgtEl>
                                          <p:spTgt spid="248"/>
                                        </p:tgtEl>
                                        <p:attrNameLst>
                                          <p:attrName>ppt_y</p:attrName>
                                        </p:attrNameLst>
                                      </p:cBhvr>
                                      <p:tavLst>
                                        <p:tav tm="0">
                                          <p:val>
                                            <p:strVal val="1+#ppt_h/2"/>
                                          </p:val>
                                        </p:tav>
                                        <p:tav tm="100000">
                                          <p:val>
                                            <p:strVal val="#ppt_y"/>
                                          </p:val>
                                        </p:tav>
                                      </p:tavLst>
                                    </p:anim>
                                  </p:childTnLst>
                                </p:cTn>
                              </p:par>
                              <p:par>
                                <p:cTn id="273" presetID="2" presetClass="entr" presetSubtype="4" fill="hold" grpId="0" nodeType="withEffect">
                                  <p:stCondLst>
                                    <p:cond delay="0"/>
                                  </p:stCondLst>
                                  <p:childTnLst>
                                    <p:set>
                                      <p:cBhvr>
                                        <p:cTn id="274" dur="1" fill="hold">
                                          <p:stCondLst>
                                            <p:cond delay="0"/>
                                          </p:stCondLst>
                                        </p:cTn>
                                        <p:tgtEl>
                                          <p:spTgt spid="249"/>
                                        </p:tgtEl>
                                        <p:attrNameLst>
                                          <p:attrName>style.visibility</p:attrName>
                                        </p:attrNameLst>
                                      </p:cBhvr>
                                      <p:to>
                                        <p:strVal val="visible"/>
                                      </p:to>
                                    </p:set>
                                    <p:anim calcmode="lin" valueType="num">
                                      <p:cBhvr additive="base">
                                        <p:cTn id="275" dur="500" fill="hold"/>
                                        <p:tgtEl>
                                          <p:spTgt spid="249"/>
                                        </p:tgtEl>
                                        <p:attrNameLst>
                                          <p:attrName>ppt_x</p:attrName>
                                        </p:attrNameLst>
                                      </p:cBhvr>
                                      <p:tavLst>
                                        <p:tav tm="0">
                                          <p:val>
                                            <p:strVal val="#ppt_x"/>
                                          </p:val>
                                        </p:tav>
                                        <p:tav tm="100000">
                                          <p:val>
                                            <p:strVal val="#ppt_x"/>
                                          </p:val>
                                        </p:tav>
                                      </p:tavLst>
                                    </p:anim>
                                    <p:anim calcmode="lin" valueType="num">
                                      <p:cBhvr additive="base">
                                        <p:cTn id="276" dur="500" fill="hold"/>
                                        <p:tgtEl>
                                          <p:spTgt spid="249"/>
                                        </p:tgtEl>
                                        <p:attrNameLst>
                                          <p:attrName>ppt_y</p:attrName>
                                        </p:attrNameLst>
                                      </p:cBhvr>
                                      <p:tavLst>
                                        <p:tav tm="0">
                                          <p:val>
                                            <p:strVal val="1+#ppt_h/2"/>
                                          </p:val>
                                        </p:tav>
                                        <p:tav tm="100000">
                                          <p:val>
                                            <p:strVal val="#ppt_y"/>
                                          </p:val>
                                        </p:tav>
                                      </p:tavLst>
                                    </p:anim>
                                  </p:childTnLst>
                                </p:cTn>
                              </p:par>
                              <p:par>
                                <p:cTn id="277" presetID="2" presetClass="entr" presetSubtype="4" fill="hold" grpId="0" nodeType="withEffect">
                                  <p:stCondLst>
                                    <p:cond delay="0"/>
                                  </p:stCondLst>
                                  <p:childTnLst>
                                    <p:set>
                                      <p:cBhvr>
                                        <p:cTn id="278" dur="1" fill="hold">
                                          <p:stCondLst>
                                            <p:cond delay="0"/>
                                          </p:stCondLst>
                                        </p:cTn>
                                        <p:tgtEl>
                                          <p:spTgt spid="250"/>
                                        </p:tgtEl>
                                        <p:attrNameLst>
                                          <p:attrName>style.visibility</p:attrName>
                                        </p:attrNameLst>
                                      </p:cBhvr>
                                      <p:to>
                                        <p:strVal val="visible"/>
                                      </p:to>
                                    </p:set>
                                    <p:anim calcmode="lin" valueType="num">
                                      <p:cBhvr additive="base">
                                        <p:cTn id="279" dur="500" fill="hold"/>
                                        <p:tgtEl>
                                          <p:spTgt spid="250"/>
                                        </p:tgtEl>
                                        <p:attrNameLst>
                                          <p:attrName>ppt_x</p:attrName>
                                        </p:attrNameLst>
                                      </p:cBhvr>
                                      <p:tavLst>
                                        <p:tav tm="0">
                                          <p:val>
                                            <p:strVal val="#ppt_x"/>
                                          </p:val>
                                        </p:tav>
                                        <p:tav tm="100000">
                                          <p:val>
                                            <p:strVal val="#ppt_x"/>
                                          </p:val>
                                        </p:tav>
                                      </p:tavLst>
                                    </p:anim>
                                    <p:anim calcmode="lin" valueType="num">
                                      <p:cBhvr additive="base">
                                        <p:cTn id="280" dur="500" fill="hold"/>
                                        <p:tgtEl>
                                          <p:spTgt spid="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P spid="188" grpId="0" animBg="1"/>
      <p:bldP spid="186" grpId="0" animBg="1"/>
      <p:bldP spid="17" grpId="0" animBg="1"/>
      <p:bldP spid="184" grpId="0" animBg="1"/>
      <p:bldP spid="185" grpId="0" animBg="1"/>
      <p:bldP spid="183" grpId="0" animBg="1"/>
      <p:bldP spid="187" grpId="0" animBg="1"/>
      <p:bldP spid="191" grpId="0" animBg="1"/>
      <p:bldP spid="193" grpId="0" animBg="1"/>
      <p:bldP spid="194" grpId="0" animBg="1"/>
      <p:bldP spid="195" grpId="0" animBg="1"/>
      <p:bldP spid="3" grpId="0"/>
      <p:bldP spid="198" grpId="0"/>
      <p:bldP spid="199" grpId="0"/>
      <p:bldP spid="200" grpId="0"/>
      <p:bldP spid="201" grpId="0"/>
      <p:bldP spid="202" grpId="0"/>
      <p:bldP spid="203" grpId="0"/>
      <p:bldP spid="204" grpId="0"/>
      <p:bldP spid="206" grpId="0"/>
      <p:bldP spid="207" grpId="0"/>
      <p:bldP spid="208" grpId="0"/>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P spid="223" grpId="0"/>
      <p:bldP spid="224" grpId="0"/>
      <p:bldP spid="225" grpId="0"/>
      <p:bldP spid="226" grpId="0"/>
      <p:bldP spid="227" grpId="0"/>
      <p:bldP spid="228" grpId="0"/>
      <p:bldP spid="229" grpId="0"/>
      <p:bldP spid="230" grpId="0"/>
      <p:bldP spid="231" grpId="0"/>
      <p:bldP spid="232" grpId="0"/>
      <p:bldP spid="233" grpId="0"/>
      <p:bldP spid="234" grpId="0"/>
      <p:bldP spid="235" grpId="0"/>
      <p:bldP spid="236" grpId="0"/>
      <p:bldP spid="237" grpId="0"/>
      <p:bldP spid="238" grpId="0"/>
      <p:bldP spid="239" grpId="0"/>
      <p:bldP spid="240" grpId="0"/>
      <p:bldP spid="241" grpId="0"/>
      <p:bldP spid="242" grpId="0"/>
      <p:bldP spid="243" grpId="0"/>
      <p:bldP spid="244" grpId="0"/>
      <p:bldP spid="245" grpId="0"/>
      <p:bldP spid="246" grpId="0"/>
      <p:bldP spid="247" grpId="0"/>
      <p:bldP spid="248" grpId="0"/>
      <p:bldP spid="249" grpId="0"/>
      <p:bldP spid="2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6B6730-2B2D-44B2-BC82-8B8C10886D31}"/>
              </a:ext>
            </a:extLst>
          </p:cNvPr>
          <p:cNvSpPr/>
          <p:nvPr/>
        </p:nvSpPr>
        <p:spPr bwMode="auto">
          <a:xfrm>
            <a:off x="1769166" y="2589818"/>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dirty="0">
                <a:solidFill>
                  <a:schemeClr val="bg1"/>
                </a:solidFill>
                <a:latin typeface="+mj-lt"/>
              </a:rPr>
              <a:t>Pole metropoli</a:t>
            </a:r>
            <a:endParaRPr lang="en-US" dirty="0">
              <a:solidFill>
                <a:schemeClr val="bg1"/>
              </a:solidFill>
              <a:latin typeface="+mj-lt"/>
            </a:endParaRPr>
          </a:p>
        </p:txBody>
      </p:sp>
      <p:sp>
        <p:nvSpPr>
          <p:cNvPr id="6" name="Rectangle 8">
            <a:extLst>
              <a:ext uri="{FF2B5EF4-FFF2-40B4-BE49-F238E27FC236}">
                <a16:creationId xmlns:a16="http://schemas.microsoft.com/office/drawing/2014/main" id="{8246B454-D949-4F0A-91F0-4446E5A8F32B}"/>
              </a:ext>
            </a:extLst>
          </p:cNvPr>
          <p:cNvSpPr/>
          <p:nvPr/>
        </p:nvSpPr>
        <p:spPr bwMode="auto">
          <a:xfrm>
            <a:off x="1769166" y="3635870"/>
            <a:ext cx="3432381" cy="930921"/>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dirty="0">
                <a:solidFill>
                  <a:schemeClr val="bg1"/>
                </a:solidFill>
                <a:latin typeface="+mj-lt"/>
              </a:rPr>
              <a:t>Kapitali vähesus</a:t>
            </a:r>
            <a:endParaRPr lang="en-US" dirty="0">
              <a:solidFill>
                <a:schemeClr val="bg1"/>
              </a:solidFill>
              <a:latin typeface="+mj-lt"/>
            </a:endParaRPr>
          </a:p>
        </p:txBody>
      </p:sp>
      <p:sp>
        <p:nvSpPr>
          <p:cNvPr id="7" name="Rectangle 9">
            <a:extLst>
              <a:ext uri="{FF2B5EF4-FFF2-40B4-BE49-F238E27FC236}">
                <a16:creationId xmlns:a16="http://schemas.microsoft.com/office/drawing/2014/main" id="{1324E535-A89D-42D8-8C6D-0681DE8F26B1}"/>
              </a:ext>
            </a:extLst>
          </p:cNvPr>
          <p:cNvSpPr/>
          <p:nvPr/>
        </p:nvSpPr>
        <p:spPr bwMode="auto">
          <a:xfrm>
            <a:off x="1769166" y="4723181"/>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dirty="0">
                <a:solidFill>
                  <a:schemeClr val="bg1"/>
                </a:solidFill>
                <a:latin typeface="+mj-lt"/>
              </a:rPr>
              <a:t>Puuduv ligipääs</a:t>
            </a:r>
            <a:endParaRPr lang="en-US" dirty="0">
              <a:solidFill>
                <a:schemeClr val="bg1"/>
              </a:solidFill>
              <a:latin typeface="+mj-lt"/>
            </a:endParaRPr>
          </a:p>
        </p:txBody>
      </p:sp>
      <p:sp>
        <p:nvSpPr>
          <p:cNvPr id="8" name="Isosceles Triangle 10">
            <a:extLst>
              <a:ext uri="{FF2B5EF4-FFF2-40B4-BE49-F238E27FC236}">
                <a16:creationId xmlns:a16="http://schemas.microsoft.com/office/drawing/2014/main" id="{B9174F52-25C5-422D-BA89-AE2804DC8496}"/>
              </a:ext>
            </a:extLst>
          </p:cNvPr>
          <p:cNvSpPr/>
          <p:nvPr/>
        </p:nvSpPr>
        <p:spPr bwMode="auto">
          <a:xfrm rot="5400000">
            <a:off x="5450007" y="1773539"/>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sp>
        <p:nvSpPr>
          <p:cNvPr id="9" name="Isosceles Triangle 11">
            <a:extLst>
              <a:ext uri="{FF2B5EF4-FFF2-40B4-BE49-F238E27FC236}">
                <a16:creationId xmlns:a16="http://schemas.microsoft.com/office/drawing/2014/main" id="{00C5A2E8-7536-4791-A436-242C1C7EF61F}"/>
              </a:ext>
            </a:extLst>
          </p:cNvPr>
          <p:cNvSpPr/>
          <p:nvPr/>
        </p:nvSpPr>
        <p:spPr bwMode="auto">
          <a:xfrm rot="5400000">
            <a:off x="5450007" y="2829656"/>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sp>
        <p:nvSpPr>
          <p:cNvPr id="10" name="Isosceles Triangle 12">
            <a:extLst>
              <a:ext uri="{FF2B5EF4-FFF2-40B4-BE49-F238E27FC236}">
                <a16:creationId xmlns:a16="http://schemas.microsoft.com/office/drawing/2014/main" id="{856D038A-F6D0-45EE-BBE7-74908A038A3C}"/>
              </a:ext>
            </a:extLst>
          </p:cNvPr>
          <p:cNvSpPr/>
          <p:nvPr/>
        </p:nvSpPr>
        <p:spPr bwMode="auto">
          <a:xfrm rot="5400000">
            <a:off x="5450007" y="3885774"/>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sp>
        <p:nvSpPr>
          <p:cNvPr id="11" name="Isosceles Triangle 13">
            <a:extLst>
              <a:ext uri="{FF2B5EF4-FFF2-40B4-BE49-F238E27FC236}">
                <a16:creationId xmlns:a16="http://schemas.microsoft.com/office/drawing/2014/main" id="{BDA58579-ACF7-485E-AEBF-8C5F96FD4A9A}"/>
              </a:ext>
            </a:extLst>
          </p:cNvPr>
          <p:cNvSpPr/>
          <p:nvPr/>
        </p:nvSpPr>
        <p:spPr bwMode="auto">
          <a:xfrm rot="5400000">
            <a:off x="5450007" y="4963020"/>
            <a:ext cx="432805" cy="430822"/>
          </a:xfrm>
          <a:prstGeom prst="triangle">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mj-lt"/>
            </a:endParaRPr>
          </a:p>
        </p:txBody>
      </p:sp>
      <p:sp>
        <p:nvSpPr>
          <p:cNvPr id="13" name="Up Arrow 18">
            <a:extLst>
              <a:ext uri="{FF2B5EF4-FFF2-40B4-BE49-F238E27FC236}">
                <a16:creationId xmlns:a16="http://schemas.microsoft.com/office/drawing/2014/main" id="{04DA2FA7-6059-4160-A6EE-D745B570D8EB}"/>
              </a:ext>
            </a:extLst>
          </p:cNvPr>
          <p:cNvSpPr/>
          <p:nvPr/>
        </p:nvSpPr>
        <p:spPr bwMode="auto">
          <a:xfrm>
            <a:off x="1881562" y="2886199"/>
            <a:ext cx="327524" cy="317737"/>
          </a:xfrm>
          <a:prstGeom prst="upArrow">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mj-lt"/>
            </a:endParaRPr>
          </a:p>
        </p:txBody>
      </p:sp>
      <p:sp>
        <p:nvSpPr>
          <p:cNvPr id="14" name="Up Arrow 19">
            <a:extLst>
              <a:ext uri="{FF2B5EF4-FFF2-40B4-BE49-F238E27FC236}">
                <a16:creationId xmlns:a16="http://schemas.microsoft.com/office/drawing/2014/main" id="{42ACF7E4-574F-4E85-A205-9568442268B3}"/>
              </a:ext>
            </a:extLst>
          </p:cNvPr>
          <p:cNvSpPr/>
          <p:nvPr/>
        </p:nvSpPr>
        <p:spPr bwMode="auto">
          <a:xfrm>
            <a:off x="1881562" y="3942317"/>
            <a:ext cx="327524" cy="317737"/>
          </a:xfrm>
          <a:prstGeom prst="upArrow">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mj-lt"/>
            </a:endParaRPr>
          </a:p>
        </p:txBody>
      </p:sp>
      <p:sp>
        <p:nvSpPr>
          <p:cNvPr id="15" name="Up Arrow 20">
            <a:extLst>
              <a:ext uri="{FF2B5EF4-FFF2-40B4-BE49-F238E27FC236}">
                <a16:creationId xmlns:a16="http://schemas.microsoft.com/office/drawing/2014/main" id="{B2A3066B-8296-4596-BA5E-91513B229A75}"/>
              </a:ext>
            </a:extLst>
          </p:cNvPr>
          <p:cNvSpPr/>
          <p:nvPr/>
        </p:nvSpPr>
        <p:spPr bwMode="auto">
          <a:xfrm>
            <a:off x="1881562" y="4998434"/>
            <a:ext cx="327524" cy="317737"/>
          </a:xfrm>
          <a:prstGeom prst="upArrow">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mj-lt"/>
            </a:endParaRPr>
          </a:p>
        </p:txBody>
      </p:sp>
      <p:sp>
        <p:nvSpPr>
          <p:cNvPr id="27" name="Rectangle 6">
            <a:extLst>
              <a:ext uri="{FF2B5EF4-FFF2-40B4-BE49-F238E27FC236}">
                <a16:creationId xmlns:a16="http://schemas.microsoft.com/office/drawing/2014/main" id="{49D1DC87-5143-469C-A69B-15A0E47E1877}"/>
              </a:ext>
            </a:extLst>
          </p:cNvPr>
          <p:cNvSpPr/>
          <p:nvPr/>
        </p:nvSpPr>
        <p:spPr bwMode="auto">
          <a:xfrm>
            <a:off x="1769166" y="1522925"/>
            <a:ext cx="3432381" cy="910503"/>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t-EE" dirty="0">
                <a:solidFill>
                  <a:schemeClr val="bg1"/>
                </a:solidFill>
                <a:latin typeface="+mj-lt"/>
              </a:rPr>
              <a:t>Pole mastaapi</a:t>
            </a:r>
            <a:endParaRPr lang="en-US" dirty="0">
              <a:solidFill>
                <a:schemeClr val="bg1"/>
              </a:solidFill>
              <a:latin typeface="+mj-lt"/>
            </a:endParaRPr>
          </a:p>
        </p:txBody>
      </p:sp>
      <p:sp>
        <p:nvSpPr>
          <p:cNvPr id="28" name="Up Arrow 17">
            <a:extLst>
              <a:ext uri="{FF2B5EF4-FFF2-40B4-BE49-F238E27FC236}">
                <a16:creationId xmlns:a16="http://schemas.microsoft.com/office/drawing/2014/main" id="{C2B17202-0CD6-4688-A1AD-DC6E164B4233}"/>
              </a:ext>
            </a:extLst>
          </p:cNvPr>
          <p:cNvSpPr/>
          <p:nvPr/>
        </p:nvSpPr>
        <p:spPr bwMode="auto">
          <a:xfrm>
            <a:off x="1881562" y="1830083"/>
            <a:ext cx="327524" cy="317737"/>
          </a:xfrm>
          <a:prstGeom prst="upArrow">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3200">
              <a:latin typeface="+mj-lt"/>
            </a:endParaRPr>
          </a:p>
        </p:txBody>
      </p:sp>
      <p:sp>
        <p:nvSpPr>
          <p:cNvPr id="29" name="Content Placeholder 2">
            <a:extLst>
              <a:ext uri="{FF2B5EF4-FFF2-40B4-BE49-F238E27FC236}">
                <a16:creationId xmlns:a16="http://schemas.microsoft.com/office/drawing/2014/main" id="{BECF8721-5F72-45CA-A62B-1A22B37FE52A}"/>
              </a:ext>
            </a:extLst>
          </p:cNvPr>
          <p:cNvSpPr txBox="1">
            <a:spLocks/>
          </p:cNvSpPr>
          <p:nvPr/>
        </p:nvSpPr>
        <p:spPr>
          <a:xfrm>
            <a:off x="5988451" y="2652747"/>
            <a:ext cx="4696267" cy="778374"/>
          </a:xfrm>
          <a:prstGeom prst="rect">
            <a:avLst/>
          </a:prstGeom>
        </p:spPr>
        <p:txBody>
          <a:bodyPr>
            <a:normAutofit lnSpcReduction="10000"/>
          </a:bodyPr>
          <a:lstStyle>
            <a:lvl1pPr marL="180975" indent="-180975" algn="l" rtl="0" eaLnBrk="0" fontAlgn="base" hangingPunct="0">
              <a:lnSpc>
                <a:spcPct val="95000"/>
              </a:lnSpc>
              <a:spcBef>
                <a:spcPts val="600"/>
              </a:spcBef>
              <a:spcAft>
                <a:spcPts val="300"/>
              </a:spcAft>
              <a:buClr>
                <a:srgbClr val="32946A"/>
              </a:buClr>
              <a:buSzPct val="100000"/>
              <a:buFont typeface="Arial" pitchFamily="34" charset="0"/>
              <a:buChar char="•"/>
              <a:defRPr sz="1600">
                <a:solidFill>
                  <a:schemeClr val="tx1"/>
                </a:solidFill>
                <a:latin typeface="Swis721 Lt BT" pitchFamily="34" charset="0"/>
                <a:ea typeface="+mn-ea"/>
                <a:cs typeface="+mn-cs"/>
              </a:defRPr>
            </a:lvl1pPr>
            <a:lvl2pPr marL="619125" indent="-173038" algn="l" rtl="0" eaLnBrk="0" fontAlgn="base" hangingPunct="0">
              <a:spcBef>
                <a:spcPts val="0"/>
              </a:spcBef>
              <a:spcAft>
                <a:spcPts val="300"/>
              </a:spcAft>
              <a:buClr>
                <a:srgbClr val="32946A"/>
              </a:buClr>
              <a:buSzPct val="110000"/>
              <a:buFont typeface="Arial" charset="0"/>
              <a:buChar char="-"/>
              <a:defRPr sz="1400">
                <a:solidFill>
                  <a:schemeClr val="tx1"/>
                </a:solidFill>
                <a:latin typeface="Swis721 Lt BT" pitchFamily="34" charset="0"/>
                <a:cs typeface="+mn-cs"/>
              </a:defRPr>
            </a:lvl2pPr>
            <a:lvl3pPr marL="1150938" indent="-228600" algn="l" rtl="0" eaLnBrk="0" fontAlgn="base" hangingPunct="0">
              <a:spcBef>
                <a:spcPct val="20000"/>
              </a:spcBef>
              <a:spcAft>
                <a:spcPts val="300"/>
              </a:spcAft>
              <a:buClr>
                <a:srgbClr val="32946A"/>
              </a:buClr>
              <a:buChar char="•"/>
              <a:defRPr sz="1050">
                <a:solidFill>
                  <a:schemeClr val="tx1"/>
                </a:solidFill>
                <a:latin typeface="Swis721 Lt BT" pitchFamily="34" charset="0"/>
                <a:cs typeface="+mn-cs"/>
              </a:defRPr>
            </a:lvl3pPr>
            <a:lvl4pPr marL="1600200" indent="-228600" algn="l" rtl="0" eaLnBrk="0" fontAlgn="base" hangingPunct="0">
              <a:spcBef>
                <a:spcPct val="20000"/>
              </a:spcBef>
              <a:spcAft>
                <a:spcPct val="0"/>
              </a:spcAft>
              <a:buChar char="–"/>
              <a:defRPr sz="1400">
                <a:solidFill>
                  <a:schemeClr val="tx1"/>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marL="0" indent="0">
              <a:buNone/>
            </a:pPr>
            <a:r>
              <a:rPr lang="en-US" kern="0" dirty="0">
                <a:latin typeface="+mj-lt"/>
              </a:rPr>
              <a:t>Helsinki </a:t>
            </a:r>
            <a:r>
              <a:rPr lang="et-EE" kern="0" dirty="0">
                <a:latin typeface="+mj-lt"/>
              </a:rPr>
              <a:t>ja</a:t>
            </a:r>
            <a:r>
              <a:rPr lang="en-US" kern="0" dirty="0">
                <a:latin typeface="+mj-lt"/>
              </a:rPr>
              <a:t> Tallinn</a:t>
            </a:r>
            <a:r>
              <a:rPr lang="et-EE" kern="0" dirty="0">
                <a:latin typeface="+mj-lt"/>
              </a:rPr>
              <a:t>a linnaline keskkond ühes kombineeritud atraktsioonidega</a:t>
            </a:r>
            <a:r>
              <a:rPr lang="en-US" kern="0" dirty="0">
                <a:latin typeface="+mj-lt"/>
              </a:rPr>
              <a:t> (</a:t>
            </a:r>
            <a:r>
              <a:rPr lang="et-EE" kern="0" dirty="0">
                <a:latin typeface="+mj-lt"/>
              </a:rPr>
              <a:t>kultuur, meelelahutus, toit, teenused, kaubandus</a:t>
            </a:r>
            <a:r>
              <a:rPr lang="en-US" kern="0" dirty="0">
                <a:latin typeface="+mj-lt"/>
              </a:rPr>
              <a:t>)</a:t>
            </a:r>
            <a:r>
              <a:rPr lang="et-EE" kern="0" dirty="0">
                <a:latin typeface="+mj-lt"/>
              </a:rPr>
              <a:t>. </a:t>
            </a:r>
            <a:endParaRPr lang="en-US" kern="0" dirty="0">
              <a:latin typeface="+mj-lt"/>
            </a:endParaRPr>
          </a:p>
        </p:txBody>
      </p:sp>
      <p:sp>
        <p:nvSpPr>
          <p:cNvPr id="30" name="Content Placeholder 2">
            <a:extLst>
              <a:ext uri="{FF2B5EF4-FFF2-40B4-BE49-F238E27FC236}">
                <a16:creationId xmlns:a16="http://schemas.microsoft.com/office/drawing/2014/main" id="{1DAABAF0-B05F-4166-9F03-FE60CC85D533}"/>
              </a:ext>
            </a:extLst>
          </p:cNvPr>
          <p:cNvSpPr txBox="1">
            <a:spLocks/>
          </p:cNvSpPr>
          <p:nvPr/>
        </p:nvSpPr>
        <p:spPr bwMode="auto">
          <a:xfrm>
            <a:off x="5981634" y="1466713"/>
            <a:ext cx="4696267" cy="104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t-EE" sz="1600" kern="0" dirty="0">
                <a:latin typeface="+mj-lt"/>
              </a:rPr>
              <a:t>Tallinn ja Helsinki ühendatud ühtsesse 2 + miljoni elanikuga metropoliregiooni.</a:t>
            </a:r>
          </a:p>
          <a:p>
            <a:pPr marL="0" indent="0">
              <a:buNone/>
            </a:pPr>
            <a:r>
              <a:rPr lang="et-EE" sz="1600" kern="0" dirty="0">
                <a:latin typeface="+mj-lt"/>
              </a:rPr>
              <a:t>Kasvanud ärimastaap läbi turgude integreerimise.</a:t>
            </a:r>
          </a:p>
        </p:txBody>
      </p:sp>
      <p:sp>
        <p:nvSpPr>
          <p:cNvPr id="31" name="Content Placeholder 2">
            <a:extLst>
              <a:ext uri="{FF2B5EF4-FFF2-40B4-BE49-F238E27FC236}">
                <a16:creationId xmlns:a16="http://schemas.microsoft.com/office/drawing/2014/main" id="{5A5CF53A-35A4-4BDD-BFA6-DB18851A4394}"/>
              </a:ext>
            </a:extLst>
          </p:cNvPr>
          <p:cNvSpPr txBox="1">
            <a:spLocks/>
          </p:cNvSpPr>
          <p:nvPr/>
        </p:nvSpPr>
        <p:spPr bwMode="auto">
          <a:xfrm>
            <a:off x="5981633" y="3500321"/>
            <a:ext cx="4696267" cy="923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t-EE" sz="1600" kern="0" dirty="0">
                <a:latin typeface="+mj-lt"/>
              </a:rPr>
              <a:t>Kasvav atraktiivsus toob jõukust piirkonda</a:t>
            </a:r>
            <a:r>
              <a:rPr lang="en-GB" sz="1600" kern="0" dirty="0">
                <a:latin typeface="+mj-lt"/>
              </a:rPr>
              <a:t>.</a:t>
            </a:r>
          </a:p>
          <a:p>
            <a:pPr marL="0" indent="0">
              <a:buNone/>
            </a:pPr>
            <a:r>
              <a:rPr lang="et-EE" sz="1600" kern="0" dirty="0">
                <a:latin typeface="+mj-lt"/>
              </a:rPr>
              <a:t>Linnaline keskkond teeb palju lihtsamaks spetsialistide meelitamise Eestisse. Kasvav innovatsioonipotentsiaal</a:t>
            </a:r>
            <a:r>
              <a:rPr lang="en-GB" sz="1600" kern="0" dirty="0">
                <a:latin typeface="+mj-lt"/>
              </a:rPr>
              <a:t>.</a:t>
            </a:r>
            <a:endParaRPr lang="et-EE" sz="1600" kern="0" dirty="0">
              <a:latin typeface="+mj-lt"/>
            </a:endParaRPr>
          </a:p>
          <a:p>
            <a:pPr marL="0" indent="0">
              <a:buNone/>
            </a:pPr>
            <a:r>
              <a:rPr lang="et-EE" sz="1600" kern="0" dirty="0">
                <a:latin typeface="+mj-lt"/>
              </a:rPr>
              <a:t>P.S. hõlpsam juurdepääs Soome kapitalile</a:t>
            </a:r>
            <a:endParaRPr lang="en-GB" sz="1600" kern="0" dirty="0">
              <a:latin typeface="+mj-lt"/>
            </a:endParaRPr>
          </a:p>
        </p:txBody>
      </p:sp>
      <p:sp>
        <p:nvSpPr>
          <p:cNvPr id="32" name="Content Placeholder 2">
            <a:extLst>
              <a:ext uri="{FF2B5EF4-FFF2-40B4-BE49-F238E27FC236}">
                <a16:creationId xmlns:a16="http://schemas.microsoft.com/office/drawing/2014/main" id="{C22FC04D-8407-4DCC-B708-514DF455B6C9}"/>
              </a:ext>
            </a:extLst>
          </p:cNvPr>
          <p:cNvSpPr txBox="1">
            <a:spLocks/>
          </p:cNvSpPr>
          <p:nvPr/>
        </p:nvSpPr>
        <p:spPr bwMode="auto">
          <a:xfrm>
            <a:off x="5981634" y="4667956"/>
            <a:ext cx="4696267" cy="129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t-EE" sz="1600" kern="0" dirty="0">
                <a:latin typeface="+mj-lt"/>
              </a:rPr>
              <a:t>Üks parimaid lennuühendusi Euroopas - Helsinkis ja </a:t>
            </a:r>
            <a:r>
              <a:rPr lang="et-EE" sz="1600" kern="0" dirty="0"/>
              <a:t>Tallinnas</a:t>
            </a:r>
            <a:r>
              <a:rPr lang="et-EE" sz="1600" kern="0" dirty="0">
                <a:latin typeface="+mj-lt"/>
              </a:rPr>
              <a:t> (30 min lennujaamade vahel).  Eesti ja Soome ühendamine üleeuroopalisse kiirraudtee võrgustikku. Läänemere transpordiringi lõplik ühendamine.</a:t>
            </a:r>
          </a:p>
        </p:txBody>
      </p:sp>
      <p:sp>
        <p:nvSpPr>
          <p:cNvPr id="38" name="Pealkiri 1">
            <a:extLst>
              <a:ext uri="{FF2B5EF4-FFF2-40B4-BE49-F238E27FC236}">
                <a16:creationId xmlns:a16="http://schemas.microsoft.com/office/drawing/2014/main" id="{CFEBDDDF-45CA-475A-8B91-A68AE423ECB5}"/>
              </a:ext>
            </a:extLst>
          </p:cNvPr>
          <p:cNvSpPr>
            <a:spLocks noGrp="1"/>
          </p:cNvSpPr>
          <p:nvPr>
            <p:ph type="title"/>
          </p:nvPr>
        </p:nvSpPr>
        <p:spPr>
          <a:xfrm>
            <a:off x="1855714" y="315333"/>
            <a:ext cx="6891290" cy="1197786"/>
          </a:xfrm>
        </p:spPr>
        <p:txBody>
          <a:bodyPr/>
          <a:lstStyle/>
          <a:p>
            <a:r>
              <a:rPr lang="et-EE" dirty="0"/>
              <a:t>TUNNELI MÕJU</a:t>
            </a:r>
            <a:r>
              <a:rPr lang="en-GB" dirty="0"/>
              <a:t>?</a:t>
            </a:r>
          </a:p>
        </p:txBody>
      </p:sp>
      <p:pic>
        <p:nvPicPr>
          <p:cNvPr id="19" name="Pilt 18">
            <a:extLst>
              <a:ext uri="{FF2B5EF4-FFF2-40B4-BE49-F238E27FC236}">
                <a16:creationId xmlns:a16="http://schemas.microsoft.com/office/drawing/2014/main" id="{B464934F-9CA1-4964-8282-04E5EF34AA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1455377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6E02A-D920-47CB-9252-ED8CE791BE93}"/>
              </a:ext>
            </a:extLst>
          </p:cNvPr>
          <p:cNvSpPr txBox="1"/>
          <p:nvPr/>
        </p:nvSpPr>
        <p:spPr>
          <a:xfrm>
            <a:off x="1644611" y="5987903"/>
            <a:ext cx="6977448" cy="646331"/>
          </a:xfrm>
          <a:prstGeom prst="rect">
            <a:avLst/>
          </a:prstGeom>
          <a:noFill/>
        </p:spPr>
        <p:txBody>
          <a:bodyPr wrap="square" rtlCol="0">
            <a:spAutoFit/>
          </a:bodyPr>
          <a:lstStyle/>
          <a:p>
            <a:r>
              <a:rPr lang="et-EE" dirty="0"/>
              <a:t>Tallinn-Helsingi püsiühenduse teostatavus- ja tasuvusanalüüs kokkuvõte: </a:t>
            </a:r>
            <a:r>
              <a:rPr lang="et-EE" dirty="0">
                <a:hlinkClick r:id="rId2"/>
              </a:rPr>
              <a:t>https://www.youtube.com/watch?v=OmZsqMq5mXw</a:t>
            </a:r>
            <a:r>
              <a:rPr lang="et-EE" dirty="0"/>
              <a:t> </a:t>
            </a:r>
          </a:p>
        </p:txBody>
      </p:sp>
      <p:pic>
        <p:nvPicPr>
          <p:cNvPr id="3" name="Pilt 2">
            <a:extLst>
              <a:ext uri="{FF2B5EF4-FFF2-40B4-BE49-F238E27FC236}">
                <a16:creationId xmlns:a16="http://schemas.microsoft.com/office/drawing/2014/main" id="{69ABD40C-DCDE-4B63-8E44-6AB544D3C947}"/>
              </a:ext>
            </a:extLst>
          </p:cNvPr>
          <p:cNvPicPr>
            <a:picLocks noChangeAspect="1"/>
          </p:cNvPicPr>
          <p:nvPr/>
        </p:nvPicPr>
        <p:blipFill>
          <a:blip r:embed="rId3"/>
          <a:stretch>
            <a:fillRect/>
          </a:stretch>
        </p:blipFill>
        <p:spPr>
          <a:xfrm>
            <a:off x="1712736" y="733169"/>
            <a:ext cx="9505343" cy="5002812"/>
          </a:xfrm>
          <a:prstGeom prst="rect">
            <a:avLst/>
          </a:prstGeom>
        </p:spPr>
      </p:pic>
      <p:pic>
        <p:nvPicPr>
          <p:cNvPr id="4" name="Picture 3">
            <a:extLst>
              <a:ext uri="{FF2B5EF4-FFF2-40B4-BE49-F238E27FC236}">
                <a16:creationId xmlns:a16="http://schemas.microsoft.com/office/drawing/2014/main" id="{386A1A8A-A584-4CC4-91BF-6077F362F0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51" y="158080"/>
            <a:ext cx="4562623" cy="319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lt 4">
            <a:extLst>
              <a:ext uri="{FF2B5EF4-FFF2-40B4-BE49-F238E27FC236}">
                <a16:creationId xmlns:a16="http://schemas.microsoft.com/office/drawing/2014/main" id="{43DCB4A2-1D52-454D-9416-36F7D5C50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3533843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D64720D5-2664-46AD-8F50-7E9A87ED3DC1}"/>
              </a:ext>
            </a:extLst>
          </p:cNvPr>
          <p:cNvPicPr>
            <a:picLocks noChangeAspect="1"/>
          </p:cNvPicPr>
          <p:nvPr/>
        </p:nvPicPr>
        <p:blipFill>
          <a:blip r:embed="rId2"/>
          <a:stretch>
            <a:fillRect/>
          </a:stretch>
        </p:blipFill>
        <p:spPr>
          <a:xfrm>
            <a:off x="734642" y="1274172"/>
            <a:ext cx="9565373" cy="5404719"/>
          </a:xfrm>
          <a:prstGeom prst="rect">
            <a:avLst/>
          </a:prstGeom>
        </p:spPr>
      </p:pic>
      <p:sp>
        <p:nvSpPr>
          <p:cNvPr id="5" name="Pealkiri 1">
            <a:extLst>
              <a:ext uri="{FF2B5EF4-FFF2-40B4-BE49-F238E27FC236}">
                <a16:creationId xmlns:a16="http://schemas.microsoft.com/office/drawing/2014/main" id="{CA25821B-138A-46DD-A1CF-5DAE354F997B}"/>
              </a:ext>
            </a:extLst>
          </p:cNvPr>
          <p:cNvSpPr>
            <a:spLocks noGrp="1"/>
          </p:cNvSpPr>
          <p:nvPr>
            <p:ph type="title"/>
          </p:nvPr>
        </p:nvSpPr>
        <p:spPr>
          <a:xfrm>
            <a:off x="734642" y="110762"/>
            <a:ext cx="6891290" cy="1197786"/>
          </a:xfrm>
        </p:spPr>
        <p:txBody>
          <a:bodyPr/>
          <a:lstStyle/>
          <a:p>
            <a:r>
              <a:rPr lang="et-EE" dirty="0"/>
              <a:t>MINEVIK, OLEVIK ja TULEVIK</a:t>
            </a:r>
            <a:endParaRPr lang="en-GB" dirty="0"/>
          </a:p>
        </p:txBody>
      </p:sp>
    </p:spTree>
    <p:extLst>
      <p:ext uri="{BB962C8B-B14F-4D97-AF65-F5344CB8AC3E}">
        <p14:creationId xmlns:p14="http://schemas.microsoft.com/office/powerpoint/2010/main" val="3216917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3">
            <a:extLst>
              <a:ext uri="{FF2B5EF4-FFF2-40B4-BE49-F238E27FC236}">
                <a16:creationId xmlns:a16="http://schemas.microsoft.com/office/drawing/2014/main" id="{61814B7D-2F2A-44E9-A397-0249DB702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179" y="1203881"/>
            <a:ext cx="9110316" cy="519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Pealkiri 1">
            <a:extLst>
              <a:ext uri="{FF2B5EF4-FFF2-40B4-BE49-F238E27FC236}">
                <a16:creationId xmlns:a16="http://schemas.microsoft.com/office/drawing/2014/main" id="{A6D71D56-11B2-4620-A1DA-2684D8B07CED}"/>
              </a:ext>
            </a:extLst>
          </p:cNvPr>
          <p:cNvSpPr>
            <a:spLocks noGrp="1"/>
          </p:cNvSpPr>
          <p:nvPr>
            <p:ph type="title"/>
          </p:nvPr>
        </p:nvSpPr>
        <p:spPr>
          <a:xfrm>
            <a:off x="1329179" y="6095"/>
            <a:ext cx="6891290" cy="1197786"/>
          </a:xfrm>
        </p:spPr>
        <p:txBody>
          <a:bodyPr/>
          <a:lstStyle/>
          <a:p>
            <a:r>
              <a:rPr lang="et-EE" dirty="0"/>
              <a:t>…või on see meie TULEVIK ?</a:t>
            </a:r>
            <a:endParaRPr lang="en-GB" dirty="0"/>
          </a:p>
        </p:txBody>
      </p:sp>
    </p:spTree>
    <p:extLst>
      <p:ext uri="{BB962C8B-B14F-4D97-AF65-F5344CB8AC3E}">
        <p14:creationId xmlns:p14="http://schemas.microsoft.com/office/powerpoint/2010/main" val="76658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62B21-626B-B04B-8E56-2F6E24168107}"/>
              </a:ext>
            </a:extLst>
          </p:cNvPr>
          <p:cNvSpPr>
            <a:spLocks noGrp="1"/>
          </p:cNvSpPr>
          <p:nvPr>
            <p:ph type="title"/>
          </p:nvPr>
        </p:nvSpPr>
        <p:spPr>
          <a:xfrm>
            <a:off x="320431" y="765908"/>
            <a:ext cx="7021886" cy="1120304"/>
          </a:xfrm>
        </p:spPr>
        <p:txBody>
          <a:bodyPr>
            <a:normAutofit fontScale="90000"/>
          </a:bodyPr>
          <a:lstStyle/>
          <a:p>
            <a:pPr algn="ctr"/>
            <a:r>
              <a:rPr lang="et-EE" b="1" dirty="0">
                <a:solidFill>
                  <a:srgbClr val="C00000"/>
                </a:solidFill>
              </a:rPr>
              <a:t>Harju maakonna visioon 2035+ (2050)</a:t>
            </a:r>
          </a:p>
        </p:txBody>
      </p:sp>
      <p:sp>
        <p:nvSpPr>
          <p:cNvPr id="3" name="Content Placeholder 2">
            <a:extLst>
              <a:ext uri="{FF2B5EF4-FFF2-40B4-BE49-F238E27FC236}">
                <a16:creationId xmlns:a16="http://schemas.microsoft.com/office/drawing/2014/main" id="{C2ABA272-0C05-CC42-9F1A-CFCCA9622E8B}"/>
              </a:ext>
            </a:extLst>
          </p:cNvPr>
          <p:cNvSpPr>
            <a:spLocks noGrp="1"/>
          </p:cNvSpPr>
          <p:nvPr>
            <p:ph idx="1"/>
          </p:nvPr>
        </p:nvSpPr>
        <p:spPr>
          <a:xfrm>
            <a:off x="320431" y="2156289"/>
            <a:ext cx="6588369" cy="4482123"/>
          </a:xfrm>
        </p:spPr>
        <p:txBody>
          <a:bodyPr>
            <a:normAutofit fontScale="40000" lnSpcReduction="20000"/>
          </a:bodyPr>
          <a:lstStyle/>
          <a:p>
            <a:pPr marL="0" indent="0" algn="ctr">
              <a:lnSpc>
                <a:spcPct val="134000"/>
              </a:lnSpc>
              <a:buNone/>
            </a:pPr>
            <a:r>
              <a:rPr lang="et-EE" sz="4000" b="1" dirty="0"/>
              <a:t>Harju maakond on Põhja-Euroopa targa majanduse süda, siin on suurepärane elukeskkond ning kiired ja mugavad ühendused kogu maailmaga.</a:t>
            </a:r>
          </a:p>
          <a:p>
            <a:pPr marL="0" indent="0" algn="ctr">
              <a:buNone/>
            </a:pPr>
            <a:endParaRPr lang="et-EE" sz="3000" b="1" dirty="0"/>
          </a:p>
          <a:p>
            <a:pPr marL="0" indent="0" algn="just">
              <a:lnSpc>
                <a:spcPct val="134000"/>
              </a:lnSpc>
              <a:buNone/>
            </a:pPr>
            <a:r>
              <a:rPr lang="et-EE" sz="3800" dirty="0"/>
              <a:t>Harju maakonnast on kujunenud Põhja-Euroopa tõmbekeskus ning Tallinna ja Helsinki arengupotentsiaal on realiseerunud kaksiklinnana. Piirkonda iseloomustab teadmismahukas majandus, sh tark tootmine ja kõrge lisandväärtusega teenused. Harju maakonna elukeskkond on turvaline ja roheline, kaasaegsed ja kõrgel tasemel teenused on kättesaadavad kõigis piirkondades. Maakonnas on rahulolevad, uuendusmeelsed ja tegusad inimesed ning kodukohta ja kultuuri väärtustav kogukond. Harju maakonnal on kiired, keskkonnasõbralikud ja mugavad ühendused nii teiste riikidega, ülejäänud Eestiga kui ka maakonnasiseselt. Harju maakond on kogu Eesti arenguvedur.</a:t>
            </a:r>
          </a:p>
          <a:p>
            <a:pPr marL="0" indent="0" algn="ctr">
              <a:lnSpc>
                <a:spcPct val="134000"/>
              </a:lnSpc>
              <a:buNone/>
            </a:pPr>
            <a:r>
              <a:rPr lang="en-US" sz="3800" b="1" dirty="0">
                <a:cs typeface="Arial" panose="020B0604020202020204" pitchFamily="34" charset="0"/>
              </a:rPr>
              <a:t>Harjumaa</a:t>
            </a:r>
            <a:r>
              <a:rPr lang="et-EE" sz="3800" b="1" dirty="0">
                <a:cs typeface="Arial" panose="020B0604020202020204" pitchFamily="34" charset="0"/>
              </a:rPr>
              <a:t>l</a:t>
            </a:r>
            <a:r>
              <a:rPr lang="en-US" sz="3800" b="1" dirty="0">
                <a:cs typeface="Arial" panose="020B0604020202020204" pitchFamily="34" charset="0"/>
              </a:rPr>
              <a:t> on he</a:t>
            </a:r>
            <a:r>
              <a:rPr lang="et-EE" sz="3800" b="1" dirty="0">
                <a:cs typeface="Arial" panose="020B0604020202020204" pitchFamily="34" charset="0"/>
              </a:rPr>
              <a:t>a</a:t>
            </a:r>
            <a:r>
              <a:rPr lang="en-US" sz="3800" b="1" dirty="0">
                <a:cs typeface="Arial" panose="020B0604020202020204" pitchFamily="34" charset="0"/>
              </a:rPr>
              <a:t>!</a:t>
            </a:r>
          </a:p>
        </p:txBody>
      </p:sp>
      <p:pic>
        <p:nvPicPr>
          <p:cNvPr id="4" name="Pilt 3">
            <a:extLst>
              <a:ext uri="{FF2B5EF4-FFF2-40B4-BE49-F238E27FC236}">
                <a16:creationId xmlns:a16="http://schemas.microsoft.com/office/drawing/2014/main" id="{B98EFB8A-C656-4E73-ABA7-29B7F33964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84" y="114079"/>
            <a:ext cx="2308977" cy="546320"/>
          </a:xfrm>
          <a:prstGeom prst="rect">
            <a:avLst/>
          </a:prstGeom>
        </p:spPr>
      </p:pic>
      <p:pic>
        <p:nvPicPr>
          <p:cNvPr id="5" name="Pilt 4">
            <a:extLst>
              <a:ext uri="{FF2B5EF4-FFF2-40B4-BE49-F238E27FC236}">
                <a16:creationId xmlns:a16="http://schemas.microsoft.com/office/drawing/2014/main" id="{5BA81C51-9730-4A71-9E2D-84A0165BCB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317" y="0"/>
            <a:ext cx="4849683" cy="6858000"/>
          </a:xfrm>
          <a:prstGeom prst="rect">
            <a:avLst/>
          </a:prstGeom>
        </p:spPr>
      </p:pic>
    </p:spTree>
    <p:extLst>
      <p:ext uri="{BB962C8B-B14F-4D97-AF65-F5344CB8AC3E}">
        <p14:creationId xmlns:p14="http://schemas.microsoft.com/office/powerpoint/2010/main" val="3959081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FA80FF4-1F3C-428E-A74C-C5B74A88512B}"/>
              </a:ext>
            </a:extLst>
          </p:cNvPr>
          <p:cNvSpPr>
            <a:spLocks noGrp="1"/>
          </p:cNvSpPr>
          <p:nvPr>
            <p:ph type="title"/>
          </p:nvPr>
        </p:nvSpPr>
        <p:spPr/>
        <p:txBody>
          <a:bodyPr/>
          <a:lstStyle/>
          <a:p>
            <a:r>
              <a:rPr lang="et-EE" dirty="0"/>
              <a:t>Küsimused tuleviku trendide kujundamiseks:</a:t>
            </a:r>
          </a:p>
        </p:txBody>
      </p:sp>
      <p:sp>
        <p:nvSpPr>
          <p:cNvPr id="3" name="Sisu kohatäide 2">
            <a:extLst>
              <a:ext uri="{FF2B5EF4-FFF2-40B4-BE49-F238E27FC236}">
                <a16:creationId xmlns:a16="http://schemas.microsoft.com/office/drawing/2014/main" id="{9C214817-B505-4D46-8993-D0AA925AC7F1}"/>
              </a:ext>
            </a:extLst>
          </p:cNvPr>
          <p:cNvSpPr>
            <a:spLocks noGrp="1"/>
          </p:cNvSpPr>
          <p:nvPr>
            <p:ph idx="1"/>
          </p:nvPr>
        </p:nvSpPr>
        <p:spPr/>
        <p:txBody>
          <a:bodyPr>
            <a:normAutofit lnSpcReduction="10000"/>
          </a:bodyPr>
          <a:lstStyle/>
          <a:p>
            <a:pPr marL="342900" indent="-342900">
              <a:buFont typeface="+mj-lt"/>
              <a:buAutoNum type="arabicPeriod"/>
            </a:pPr>
            <a:r>
              <a:rPr lang="et-EE" sz="1600" dirty="0"/>
              <a:t>Kas eelistame </a:t>
            </a:r>
            <a:r>
              <a:rPr lang="et-EE" sz="1600" b="1" dirty="0"/>
              <a:t>kiireid rongiühendusi 160+ km/h ja 2+1 maanteid </a:t>
            </a:r>
            <a:r>
              <a:rPr lang="et-EE" sz="1600" dirty="0"/>
              <a:t>või eelistame 2+2 maanteid, kus talvel sõidame ikkagi lähtuvalt ilmastikuoludes 90km/h või aeglasemalt ja rääkimata autoroolis ebaefektiivselt kulutatud ajast?</a:t>
            </a:r>
          </a:p>
          <a:p>
            <a:pPr marL="342900" indent="-342900">
              <a:buFont typeface="+mj-lt"/>
              <a:buAutoNum type="arabicPeriod"/>
            </a:pPr>
            <a:r>
              <a:rPr lang="et-EE" sz="1600" dirty="0"/>
              <a:t>Kas toetame </a:t>
            </a:r>
            <a:r>
              <a:rPr lang="et-EE" sz="1600" b="1" dirty="0"/>
              <a:t>Rail Baltic raudtee rajamist</a:t>
            </a:r>
            <a:r>
              <a:rPr lang="et-EE" sz="1600" dirty="0"/>
              <a:t>, mis võimaldab nii kiireid regionaalühendusi kui ka rahvusvahelist reisirongiliiklust ning aitab suunata kaubaveod maanteelt raudteele? </a:t>
            </a:r>
          </a:p>
          <a:p>
            <a:pPr marL="342900" indent="-342900">
              <a:buFont typeface="+mj-lt"/>
              <a:buAutoNum type="arabicPeriod"/>
            </a:pPr>
            <a:r>
              <a:rPr lang="et-EE" sz="1600" dirty="0"/>
              <a:t>Kas toetame </a:t>
            </a:r>
            <a:r>
              <a:rPr lang="et-EE" sz="1600" b="1" dirty="0"/>
              <a:t>Tallinn-Peterburi kiire rongiühenduse rajamist </a:t>
            </a:r>
            <a:r>
              <a:rPr lang="et-EE" sz="1600" dirty="0"/>
              <a:t>(sõiduaeg ca 2-3h), mis mõjuks positiivselt turismisektorile ja läbi selle muudele majandusharudele?</a:t>
            </a:r>
          </a:p>
          <a:p>
            <a:pPr marL="342900" indent="-342900">
              <a:buFont typeface="+mj-lt"/>
              <a:buAutoNum type="arabicPeriod"/>
            </a:pPr>
            <a:r>
              <a:rPr lang="et-EE" sz="1600" dirty="0"/>
              <a:t>Kas toetame </a:t>
            </a:r>
            <a:r>
              <a:rPr lang="et-EE" sz="1600" b="1" dirty="0"/>
              <a:t>Tallinn-Helsingi püsiühenduse rajamist</a:t>
            </a:r>
            <a:r>
              <a:rPr lang="et-EE" sz="1600" dirty="0"/>
              <a:t>, mis tõstab oluliselt meie piirkonna konkurentsivõimet ja muudab Vantaa lennujaama meie teiseks kodulennujaamaks, 30 minutit rongiga Tallinnast.</a:t>
            </a:r>
          </a:p>
          <a:p>
            <a:pPr marL="342900" indent="-342900">
              <a:buFont typeface="+mj-lt"/>
              <a:buAutoNum type="arabicPeriod"/>
            </a:pPr>
            <a:r>
              <a:rPr lang="et-EE" sz="1600" dirty="0"/>
              <a:t>Kas me eelistame pealinnas </a:t>
            </a:r>
            <a:r>
              <a:rPr lang="et-EE" sz="1600" b="1" dirty="0"/>
              <a:t>kiiret, mugavat ja keskkonnasäästliku kergrööbastransporti võrgustikku </a:t>
            </a:r>
            <a:r>
              <a:rPr lang="et-EE" sz="1600" dirty="0"/>
              <a:t>või soovime näha laiemaid tänavaid ja suuremaid liiklussõlmesid, mis soodustavad </a:t>
            </a:r>
            <a:r>
              <a:rPr lang="et-EE" sz="1600" dirty="0" err="1"/>
              <a:t>autostumist</a:t>
            </a:r>
            <a:r>
              <a:rPr lang="et-EE" sz="1600" dirty="0"/>
              <a:t>?</a:t>
            </a:r>
          </a:p>
          <a:p>
            <a:pPr marL="342900" indent="-342900">
              <a:buFont typeface="+mj-lt"/>
              <a:buAutoNum type="arabicPeriod"/>
            </a:pPr>
            <a:r>
              <a:rPr lang="et-EE" sz="1600" dirty="0"/>
              <a:t>Kas peaksime eelistama </a:t>
            </a:r>
            <a:r>
              <a:rPr lang="et-EE" sz="1600" b="1" dirty="0"/>
              <a:t>transpordivaldkonnas üleminekut vesinikkütusele </a:t>
            </a:r>
            <a:r>
              <a:rPr lang="et-EE" sz="1600" dirty="0"/>
              <a:t>või toetame akudega elektriautosid, mis vajavad tootmisel suures koguses muldmetalle?</a:t>
            </a:r>
          </a:p>
          <a:p>
            <a:pPr marL="342900" indent="-342900">
              <a:buFont typeface="+mj-lt"/>
              <a:buAutoNum type="arabicPeriod"/>
            </a:pPr>
            <a:r>
              <a:rPr lang="et-EE" sz="1600" dirty="0"/>
              <a:t>Kas toetame „tasuta“ st 100% doteeritud ühistransporti või soovime, et nimetatud vahendid läheksid </a:t>
            </a:r>
            <a:r>
              <a:rPr lang="et-EE" sz="1600" b="1" dirty="0"/>
              <a:t>inimeste ootustele vastava ühistranspordi arendamisele</a:t>
            </a:r>
            <a:r>
              <a:rPr lang="et-EE" sz="1600" dirty="0"/>
              <a:t>? </a:t>
            </a:r>
          </a:p>
          <a:p>
            <a:pPr marL="342900" indent="-342900">
              <a:buFont typeface="+mj-lt"/>
              <a:buAutoNum type="arabicPeriod"/>
            </a:pPr>
            <a:r>
              <a:rPr lang="et-EE" sz="1600" dirty="0"/>
              <a:t>Kas toetame vajadusel pealinna ummikumaksu ja/või riigis automaksu, kui nimetatud vahendid </a:t>
            </a:r>
            <a:r>
              <a:rPr lang="et-EE" sz="1600" b="1" dirty="0"/>
              <a:t>suunatakse kiire ja mugava ühistranspordivõrgu arendamiseks</a:t>
            </a:r>
            <a:r>
              <a:rPr lang="et-EE" sz="1600" dirty="0"/>
              <a:t>?</a:t>
            </a:r>
          </a:p>
          <a:p>
            <a:pPr marL="342900" indent="-342900">
              <a:buFont typeface="+mj-lt"/>
              <a:buAutoNum type="arabicPeriod"/>
            </a:pPr>
            <a:endParaRPr lang="et-EE" sz="1600" dirty="0"/>
          </a:p>
          <a:p>
            <a:pPr marL="342900" indent="-342900">
              <a:buFont typeface="+mj-lt"/>
              <a:buAutoNum type="arabicPeriod"/>
            </a:pPr>
            <a:endParaRPr lang="et-EE" sz="1600" dirty="0"/>
          </a:p>
        </p:txBody>
      </p:sp>
      <p:pic>
        <p:nvPicPr>
          <p:cNvPr id="4" name="Pilt 3">
            <a:extLst>
              <a:ext uri="{FF2B5EF4-FFF2-40B4-BE49-F238E27FC236}">
                <a16:creationId xmlns:a16="http://schemas.microsoft.com/office/drawing/2014/main" id="{C9206D75-5339-4FD1-B664-9E2950F86E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1453829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ksti kohatäide 2"/>
          <p:cNvSpPr>
            <a:spLocks noGrp="1"/>
          </p:cNvSpPr>
          <p:nvPr>
            <p:ph type="body"/>
          </p:nvPr>
        </p:nvSpPr>
        <p:spPr>
          <a:xfrm>
            <a:off x="2525313" y="1604844"/>
            <a:ext cx="9055937" cy="4959727"/>
          </a:xfrm>
        </p:spPr>
        <p:txBody>
          <a:bodyPr/>
          <a:lstStyle/>
          <a:p>
            <a:pPr marL="0" indent="0" algn="ctr">
              <a:buFontTx/>
              <a:buNone/>
              <a:defRPr/>
            </a:pPr>
            <a:r>
              <a:rPr lang="et-EE" b="1" dirty="0"/>
              <a:t>		</a:t>
            </a:r>
          </a:p>
          <a:p>
            <a:pPr marL="0" indent="0" algn="ctr">
              <a:buFontTx/>
              <a:buNone/>
              <a:defRPr/>
            </a:pPr>
            <a:endParaRPr lang="et-EE" b="1" dirty="0"/>
          </a:p>
          <a:p>
            <a:pPr marL="0" indent="0" algn="ctr">
              <a:buFontTx/>
              <a:buNone/>
              <a:defRPr/>
            </a:pPr>
            <a:endParaRPr lang="et-EE" b="1" dirty="0"/>
          </a:p>
          <a:p>
            <a:pPr marL="0" indent="0" algn="ctr">
              <a:buFontTx/>
              <a:buNone/>
              <a:defRPr/>
            </a:pPr>
            <a:endParaRPr lang="et-EE" b="1" dirty="0"/>
          </a:p>
          <a:p>
            <a:pPr marL="0" indent="0" algn="ctr">
              <a:buFontTx/>
              <a:buNone/>
              <a:defRPr/>
            </a:pPr>
            <a:r>
              <a:rPr lang="et-EE" sz="3200" b="1" dirty="0">
                <a:latin typeface="Calibri" panose="020F0502020204030204" pitchFamily="34" charset="0"/>
              </a:rPr>
              <a:t>TÄNAN KUULAMAST!</a:t>
            </a:r>
          </a:p>
          <a:p>
            <a:pPr marL="0" indent="0" algn="ctr">
              <a:buFontTx/>
              <a:buNone/>
              <a:defRPr/>
            </a:pPr>
            <a:r>
              <a:rPr lang="et-EE" sz="3200" b="1" dirty="0">
                <a:latin typeface="Calibri" panose="020F0502020204030204" pitchFamily="34" charset="0"/>
                <a:cs typeface="Verdana"/>
              </a:rPr>
              <a:t>Joel Jesse</a:t>
            </a:r>
          </a:p>
          <a:p>
            <a:pPr marL="0" indent="0" algn="ctr">
              <a:buFontTx/>
              <a:buNone/>
              <a:defRPr/>
            </a:pPr>
            <a:r>
              <a:rPr lang="et-EE" sz="3200" b="1" dirty="0">
                <a:latin typeface="Calibri" panose="020F0502020204030204" pitchFamily="34" charset="0"/>
                <a:cs typeface="Verdana"/>
              </a:rPr>
              <a:t>Harjumaa Omavalitsuste Liit</a:t>
            </a:r>
          </a:p>
          <a:p>
            <a:endParaRPr lang="et-EE" sz="3200" dirty="0">
              <a:latin typeface="Calibri" panose="020F0502020204030204" pitchFamily="34" charset="0"/>
            </a:endParaRPr>
          </a:p>
          <a:p>
            <a:endParaRPr lang="et-EE" sz="3200" dirty="0">
              <a:latin typeface="Calibri" panose="020F0502020204030204" pitchFamily="34" charset="0"/>
            </a:endParaRPr>
          </a:p>
          <a:p>
            <a:pPr algn="ctr"/>
            <a:r>
              <a:rPr lang="et-EE" sz="3200" b="1" u="sng" dirty="0">
                <a:solidFill>
                  <a:srgbClr val="0000FF"/>
                </a:solidFill>
                <a:cs typeface="Verdana"/>
              </a:rPr>
              <a:t>www.hol.ee</a:t>
            </a:r>
          </a:p>
          <a:p>
            <a:pPr algn="ctr"/>
            <a:endParaRPr lang="et-EE" sz="3200" dirty="0">
              <a:latin typeface="Calibri" panose="020F0502020204030204" pitchFamily="34" charset="0"/>
            </a:endParaRPr>
          </a:p>
        </p:txBody>
      </p:sp>
      <p:pic>
        <p:nvPicPr>
          <p:cNvPr id="5" name="Picture 8" descr="roh maj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3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lt 6">
            <a:extLst>
              <a:ext uri="{FF2B5EF4-FFF2-40B4-BE49-F238E27FC236}">
                <a16:creationId xmlns:a16="http://schemas.microsoft.com/office/drawing/2014/main" id="{72555ED6-26E6-470C-B77A-BA3453DC8C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417705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DE7A-F02A-2B41-9309-13432DABBE08}"/>
              </a:ext>
            </a:extLst>
          </p:cNvPr>
          <p:cNvSpPr>
            <a:spLocks noGrp="1"/>
          </p:cNvSpPr>
          <p:nvPr>
            <p:ph type="title"/>
          </p:nvPr>
        </p:nvSpPr>
        <p:spPr>
          <a:xfrm>
            <a:off x="255574" y="794336"/>
            <a:ext cx="11098225" cy="1325563"/>
          </a:xfrm>
        </p:spPr>
        <p:txBody>
          <a:bodyPr>
            <a:normAutofit/>
          </a:bodyPr>
          <a:lstStyle/>
          <a:p>
            <a:r>
              <a:rPr lang="fi-FI" sz="3800" b="1" dirty="0"/>
              <a:t>Harju maakonna </a:t>
            </a:r>
            <a:r>
              <a:rPr lang="et-EE" sz="3800" b="1" dirty="0"/>
              <a:t>ees</a:t>
            </a:r>
            <a:r>
              <a:rPr lang="fi-FI" sz="3800" b="1" dirty="0"/>
              <a:t> </a:t>
            </a:r>
            <a:r>
              <a:rPr lang="et-EE" sz="3800" b="1" dirty="0"/>
              <a:t>seisvatest</a:t>
            </a:r>
            <a:r>
              <a:rPr lang="fi-FI" sz="3800" b="1" dirty="0"/>
              <a:t> väljakutsetest</a:t>
            </a:r>
            <a:r>
              <a:rPr lang="et-EE" sz="3800" b="1" dirty="0"/>
              <a:t> 2020-2050</a:t>
            </a:r>
            <a:r>
              <a:rPr lang="fi-FI" sz="3800" b="1" dirty="0"/>
              <a:t>:</a:t>
            </a:r>
          </a:p>
        </p:txBody>
      </p:sp>
      <p:sp>
        <p:nvSpPr>
          <p:cNvPr id="3" name="Content Placeholder 2">
            <a:extLst>
              <a:ext uri="{FF2B5EF4-FFF2-40B4-BE49-F238E27FC236}">
                <a16:creationId xmlns:a16="http://schemas.microsoft.com/office/drawing/2014/main" id="{BFCCE51F-F022-7F43-A1DD-C9098535AEBB}"/>
              </a:ext>
            </a:extLst>
          </p:cNvPr>
          <p:cNvSpPr>
            <a:spLocks noGrp="1"/>
          </p:cNvSpPr>
          <p:nvPr>
            <p:ph idx="1"/>
          </p:nvPr>
        </p:nvSpPr>
        <p:spPr>
          <a:xfrm>
            <a:off x="255574" y="2134954"/>
            <a:ext cx="11628407" cy="4624021"/>
          </a:xfrm>
        </p:spPr>
        <p:txBody>
          <a:bodyPr>
            <a:noAutofit/>
          </a:bodyPr>
          <a:lstStyle/>
          <a:p>
            <a:pPr lvl="0" algn="just">
              <a:lnSpc>
                <a:spcPct val="134000"/>
              </a:lnSpc>
            </a:pPr>
            <a:r>
              <a:rPr lang="et-EE" sz="1850" dirty="0">
                <a:latin typeface="Arial" panose="020B0604020202020204" pitchFamily="34" charset="0"/>
                <a:cs typeface="Arial" panose="020B0604020202020204" pitchFamily="34" charset="0"/>
              </a:rPr>
              <a:t>kohanemine rahvastiku muudatustega, sh vananemisega, ja avalike teenuste korraldamine sellest lähtuvalt</a:t>
            </a:r>
          </a:p>
          <a:p>
            <a:pPr lvl="0" algn="just">
              <a:lnSpc>
                <a:spcPct val="134000"/>
              </a:lnSpc>
            </a:pPr>
            <a:r>
              <a:rPr lang="et-EE" sz="1850" dirty="0">
                <a:latin typeface="Arial" panose="020B0604020202020204" pitchFamily="34" charset="0"/>
                <a:cs typeface="Arial" panose="020B0604020202020204" pitchFamily="34" charset="0"/>
              </a:rPr>
              <a:t>maakonna sisemiste sotsiaalmajanduslike erisuste vähendamine, mis aitab saavutada regionaalselt tasakaalustatumat arengut ja parandada avalike teenuste osutamist piirkondades.</a:t>
            </a:r>
          </a:p>
          <a:p>
            <a:pPr lvl="0" algn="just">
              <a:lnSpc>
                <a:spcPct val="134000"/>
              </a:lnSpc>
            </a:pPr>
            <a:r>
              <a:rPr lang="et-EE" sz="1850" dirty="0">
                <a:latin typeface="Arial" panose="020B0604020202020204" pitchFamily="34" charset="0"/>
                <a:cs typeface="Arial" panose="020B0604020202020204" pitchFamily="34" charset="0"/>
              </a:rPr>
              <a:t>haridusinnovatsiooni, teadus- ja arendustegevuse kasv avalikus ja erasektoris, mis aitab kaasa erisuste vähendamisele Läänemere pealinnade piirkondadega, suurendades seeläbi Harjumaa ja kogu Eesti rahvusvahelist konkurentsivõimet</a:t>
            </a:r>
          </a:p>
          <a:p>
            <a:pPr lvl="0" algn="just">
              <a:lnSpc>
                <a:spcPct val="134000"/>
              </a:lnSpc>
            </a:pPr>
            <a:r>
              <a:rPr lang="et-EE" sz="1850" dirty="0">
                <a:latin typeface="Arial" panose="020B0604020202020204" pitchFamily="34" charset="0"/>
                <a:cs typeface="Arial" panose="020B0604020202020204" pitchFamily="34" charset="0"/>
              </a:rPr>
              <a:t>kiirete ühenduste rajamine ja eri transpordiliikide integreerimine maakonna sisemise tasakaalustatuse ja rahvusvahelise konkurentsivõime parandamiseks (nt Helsinki–Tallinna kaksiklinna potentsiaali arendamine) </a:t>
            </a:r>
          </a:p>
          <a:p>
            <a:pPr lvl="0" algn="just">
              <a:lnSpc>
                <a:spcPct val="134000"/>
              </a:lnSpc>
            </a:pPr>
            <a:r>
              <a:rPr lang="et-EE" sz="1850" dirty="0">
                <a:latin typeface="Arial" panose="020B0604020202020204" pitchFamily="34" charset="0"/>
                <a:cs typeface="Arial" panose="020B0604020202020204" pitchFamily="34" charset="0"/>
              </a:rPr>
              <a:t>kasvuhoone- ja heitgaaside vähendamine energiamajanduses ja transpordis, mis aitab tagada säästlikku arengut.</a:t>
            </a:r>
            <a:endParaRPr lang="en-US" sz="1850" dirty="0">
              <a:latin typeface="Arial" panose="020B0604020202020204" pitchFamily="34" charset="0"/>
              <a:cs typeface="Arial" panose="020B0604020202020204" pitchFamily="34" charset="0"/>
            </a:endParaRPr>
          </a:p>
        </p:txBody>
      </p:sp>
      <p:pic>
        <p:nvPicPr>
          <p:cNvPr id="4" name="Pilt 3">
            <a:extLst>
              <a:ext uri="{FF2B5EF4-FFF2-40B4-BE49-F238E27FC236}">
                <a16:creationId xmlns:a16="http://schemas.microsoft.com/office/drawing/2014/main" id="{E3636D88-4D02-4EA3-B736-11B487E48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84" y="114079"/>
            <a:ext cx="2308977" cy="546320"/>
          </a:xfrm>
          <a:prstGeom prst="rect">
            <a:avLst/>
          </a:prstGeom>
        </p:spPr>
      </p:pic>
    </p:spTree>
    <p:extLst>
      <p:ext uri="{BB962C8B-B14F-4D97-AF65-F5344CB8AC3E}">
        <p14:creationId xmlns:p14="http://schemas.microsoft.com/office/powerpoint/2010/main" val="3364784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45DF3-7C21-7F48-96DC-13A2C6CDE60F}"/>
              </a:ext>
            </a:extLst>
          </p:cNvPr>
          <p:cNvSpPr>
            <a:spLocks noGrp="1"/>
          </p:cNvSpPr>
          <p:nvPr>
            <p:ph type="title"/>
          </p:nvPr>
        </p:nvSpPr>
        <p:spPr>
          <a:xfrm>
            <a:off x="212317" y="698413"/>
            <a:ext cx="4807242" cy="810182"/>
          </a:xfrm>
        </p:spPr>
        <p:txBody>
          <a:bodyPr>
            <a:noAutofit/>
          </a:bodyPr>
          <a:lstStyle/>
          <a:p>
            <a:r>
              <a:rPr lang="et-EE" sz="2600" b="1" dirty="0"/>
              <a:t>Harju maakonna arengustrateegia</a:t>
            </a:r>
            <a:br>
              <a:rPr lang="et-EE" sz="2600" b="1" dirty="0"/>
            </a:br>
            <a:r>
              <a:rPr lang="et-EE" sz="2600" b="1" dirty="0"/>
              <a:t>2035+ ruumiline joonis (taristu)</a:t>
            </a:r>
          </a:p>
        </p:txBody>
      </p:sp>
      <p:pic>
        <p:nvPicPr>
          <p:cNvPr id="8" name="Sisu kohatäide 7">
            <a:extLst>
              <a:ext uri="{FF2B5EF4-FFF2-40B4-BE49-F238E27FC236}">
                <a16:creationId xmlns:a16="http://schemas.microsoft.com/office/drawing/2014/main" id="{1D633BBE-25B7-4E2B-9B0C-8F6407B99A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13431" y="2"/>
            <a:ext cx="6878568" cy="4864229"/>
          </a:xfrm>
        </p:spPr>
      </p:pic>
      <p:graphicFrame>
        <p:nvGraphicFramePr>
          <p:cNvPr id="9" name="Table 3">
            <a:extLst>
              <a:ext uri="{FF2B5EF4-FFF2-40B4-BE49-F238E27FC236}">
                <a16:creationId xmlns:a16="http://schemas.microsoft.com/office/drawing/2014/main" id="{9B8E5C5D-DF20-4691-ABF2-A7C7194D9746}"/>
              </a:ext>
            </a:extLst>
          </p:cNvPr>
          <p:cNvGraphicFramePr>
            <a:graphicFrameLocks noGrp="1"/>
          </p:cNvGraphicFramePr>
          <p:nvPr>
            <p:extLst>
              <p:ext uri="{D42A27DB-BD31-4B8C-83A1-F6EECF244321}">
                <p14:modId xmlns:p14="http://schemas.microsoft.com/office/powerpoint/2010/main" val="3416758215"/>
              </p:ext>
            </p:extLst>
          </p:nvPr>
        </p:nvGraphicFramePr>
        <p:xfrm>
          <a:off x="0" y="1617654"/>
          <a:ext cx="5231877" cy="5240346"/>
        </p:xfrm>
        <a:graphic>
          <a:graphicData uri="http://schemas.openxmlformats.org/drawingml/2006/table">
            <a:tbl>
              <a:tblPr firstRow="1" firstCol="1" bandRow="1">
                <a:tableStyleId>{5C22544A-7EE6-4342-B048-85BDC9FD1C3A}</a:tableStyleId>
              </a:tblPr>
              <a:tblGrid>
                <a:gridCol w="1743959">
                  <a:extLst>
                    <a:ext uri="{9D8B030D-6E8A-4147-A177-3AD203B41FA5}">
                      <a16:colId xmlns:a16="http://schemas.microsoft.com/office/drawing/2014/main" val="2667242057"/>
                    </a:ext>
                  </a:extLst>
                </a:gridCol>
                <a:gridCol w="1889198">
                  <a:extLst>
                    <a:ext uri="{9D8B030D-6E8A-4147-A177-3AD203B41FA5}">
                      <a16:colId xmlns:a16="http://schemas.microsoft.com/office/drawing/2014/main" val="2204405729"/>
                    </a:ext>
                  </a:extLst>
                </a:gridCol>
                <a:gridCol w="1598720">
                  <a:extLst>
                    <a:ext uri="{9D8B030D-6E8A-4147-A177-3AD203B41FA5}">
                      <a16:colId xmlns:a16="http://schemas.microsoft.com/office/drawing/2014/main" val="3815465902"/>
                    </a:ext>
                  </a:extLst>
                </a:gridCol>
              </a:tblGrid>
              <a:tr h="328874">
                <a:tc>
                  <a:txBody>
                    <a:bodyPr/>
                    <a:lstStyle/>
                    <a:p>
                      <a:pPr algn="just">
                        <a:lnSpc>
                          <a:spcPct val="107000"/>
                        </a:lnSpc>
                        <a:spcAft>
                          <a:spcPts val="0"/>
                        </a:spcAft>
                      </a:pPr>
                      <a:r>
                        <a:rPr lang="et-EE" sz="1200" dirty="0">
                          <a:effectLst/>
                          <a:latin typeface="Arial" panose="020B0604020202020204" pitchFamily="34" charset="0"/>
                          <a:cs typeface="Arial" panose="020B0604020202020204" pitchFamily="34" charset="0"/>
                        </a:rPr>
                        <a:t>Indikaator</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7000"/>
                        </a:lnSpc>
                        <a:spcAft>
                          <a:spcPts val="0"/>
                        </a:spcAft>
                      </a:pPr>
                      <a:r>
                        <a:rPr lang="et-EE" sz="1200">
                          <a:effectLst/>
                          <a:latin typeface="Arial" panose="020B0604020202020204" pitchFamily="34" charset="0"/>
                          <a:cs typeface="Arial" panose="020B0604020202020204" pitchFamily="34" charset="0"/>
                        </a:rPr>
                        <a:t>Algtase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7000"/>
                        </a:lnSpc>
                        <a:spcAft>
                          <a:spcPts val="0"/>
                        </a:spcAft>
                      </a:pPr>
                      <a:r>
                        <a:rPr lang="et-EE" sz="1200" dirty="0">
                          <a:effectLst/>
                          <a:latin typeface="Arial" panose="020B0604020202020204" pitchFamily="34" charset="0"/>
                          <a:cs typeface="Arial" panose="020B0604020202020204" pitchFamily="34" charset="0"/>
                        </a:rPr>
                        <a:t>Soovitud tase 2035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5206633"/>
                  </a:ext>
                </a:extLst>
              </a:tr>
              <a:tr h="1182102">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Taastuvenergia osakaal moodustab energia lõpptarbimises (</a:t>
                      </a:r>
                      <a:r>
                        <a:rPr lang="et-EE" sz="1200" dirty="0" err="1">
                          <a:effectLst/>
                          <a:latin typeface="Arial" panose="020B0604020202020204" pitchFamily="34" charset="0"/>
                          <a:cs typeface="Arial" panose="020B0604020202020204" pitchFamily="34" charset="0"/>
                        </a:rPr>
                        <a:t>Eurostat</a:t>
                      </a:r>
                      <a:r>
                        <a:rPr lang="et-EE" sz="1200" dirty="0">
                          <a:effectLst/>
                          <a:latin typeface="Arial" panose="020B0604020202020204" pitchFamily="34" charset="0"/>
                          <a:cs typeface="Arial" panose="020B0604020202020204" pitchFamily="34" charset="0"/>
                        </a:rPr>
                        <a:t>)</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2016.</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Eesti 28,8%)</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(EL keskmine 17%, Soome 38,7%, Rootsi 53,8%, Läti 37,2%)</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Eesti 50%</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16535642"/>
                  </a:ext>
                </a:extLst>
              </a:tr>
              <a:tr h="1011457">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Rohelise linna indeks (The European Green City Index)</a:t>
                      </a:r>
                      <a:endParaRPr lang="en-US" sz="1200">
                        <a:effectLst/>
                        <a:latin typeface="Arial" panose="020B0604020202020204" pitchFamily="34" charset="0"/>
                        <a:cs typeface="Arial" panose="020B0604020202020204" pitchFamily="34" charset="0"/>
                      </a:endParaRPr>
                    </a:p>
                    <a:p>
                      <a:pPr>
                        <a:lnSpc>
                          <a:spcPct val="107000"/>
                        </a:lnSpc>
                        <a:spcAft>
                          <a:spcPts val="0"/>
                        </a:spcAft>
                      </a:pPr>
                      <a:r>
                        <a:rPr lang="et-EE"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2009.</a:t>
                      </a:r>
                      <a:endParaRPr lang="en-US" sz="1200">
                        <a:effectLst/>
                        <a:latin typeface="Arial" panose="020B0604020202020204" pitchFamily="34" charset="0"/>
                        <a:cs typeface="Arial" panose="020B0604020202020204" pitchFamily="34" charset="0"/>
                      </a:endParaRPr>
                    </a:p>
                    <a:p>
                      <a:pPr>
                        <a:lnSpc>
                          <a:spcPct val="107000"/>
                        </a:lnSpc>
                        <a:spcAft>
                          <a:spcPts val="0"/>
                        </a:spcAft>
                      </a:pPr>
                      <a:r>
                        <a:rPr lang="et-EE" sz="1200">
                          <a:effectLst/>
                          <a:latin typeface="Arial" panose="020B0604020202020204" pitchFamily="34" charset="0"/>
                          <a:cs typeface="Arial" panose="020B0604020202020204" pitchFamily="34" charset="0"/>
                        </a:rPr>
                        <a:t>Tallinn 23. koht </a:t>
                      </a:r>
                      <a:endParaRPr lang="en-US" sz="1200">
                        <a:effectLst/>
                        <a:latin typeface="Arial" panose="020B0604020202020204" pitchFamily="34" charset="0"/>
                        <a:cs typeface="Arial" panose="020B0604020202020204" pitchFamily="34" charset="0"/>
                      </a:endParaRPr>
                    </a:p>
                    <a:p>
                      <a:pPr>
                        <a:lnSpc>
                          <a:spcPct val="107000"/>
                        </a:lnSpc>
                        <a:spcAft>
                          <a:spcPts val="0"/>
                        </a:spcAft>
                      </a:pPr>
                      <a:r>
                        <a:rPr lang="et-EE" sz="1200">
                          <a:effectLst/>
                          <a:latin typeface="Arial" panose="020B0604020202020204" pitchFamily="34" charset="0"/>
                          <a:cs typeface="Arial" panose="020B0604020202020204" pitchFamily="34" charset="0"/>
                        </a:rPr>
                        <a:t>(Stockholm 2., Helsinki 7., Riia 15.)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Tallinna koht TOP 15. </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66648758"/>
                  </a:ext>
                </a:extLst>
              </a:tr>
              <a:tr h="2717913">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Siseriiklikud ja rahvusvahelised ühendused (sõiduaeg, ühenduste arv)</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2018.</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Tartu 2 h (rong)</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Narva 2,5 h (rong)</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Peterburg 6 h (rong)</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Tallinn-Riia  –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Tallinn-Helsinki 2h (laev)</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Tallinna lennujaam 25 regulaarset sihtkohta</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Tartu ca 1h</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Narva ca 1h</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 Peterburg ca 2 h</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Tallinn-Riia ca 2 h</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Tallinn Helsinki 0,5 h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(tunnel)</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50 sihtkohta</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817507329"/>
                  </a:ext>
                </a:extLst>
              </a:tr>
            </a:tbl>
          </a:graphicData>
        </a:graphic>
      </p:graphicFrame>
      <p:graphicFrame>
        <p:nvGraphicFramePr>
          <p:cNvPr id="10" name="Table 4">
            <a:extLst>
              <a:ext uri="{FF2B5EF4-FFF2-40B4-BE49-F238E27FC236}">
                <a16:creationId xmlns:a16="http://schemas.microsoft.com/office/drawing/2014/main" id="{60F346E2-5A6C-4F55-AE1E-7E7D7522299E}"/>
              </a:ext>
            </a:extLst>
          </p:cNvPr>
          <p:cNvGraphicFramePr>
            <a:graphicFrameLocks noGrp="1"/>
          </p:cNvGraphicFramePr>
          <p:nvPr>
            <p:extLst>
              <p:ext uri="{D42A27DB-BD31-4B8C-83A1-F6EECF244321}">
                <p14:modId xmlns:p14="http://schemas.microsoft.com/office/powerpoint/2010/main" val="1474930598"/>
              </p:ext>
            </p:extLst>
          </p:nvPr>
        </p:nvGraphicFramePr>
        <p:xfrm>
          <a:off x="5313431" y="4885186"/>
          <a:ext cx="6878568" cy="1978578"/>
        </p:xfrm>
        <a:graphic>
          <a:graphicData uri="http://schemas.openxmlformats.org/drawingml/2006/table">
            <a:tbl>
              <a:tblPr firstRow="1" firstCol="1" bandRow="1">
                <a:tableStyleId>{5C22544A-7EE6-4342-B048-85BDC9FD1C3A}</a:tableStyleId>
              </a:tblPr>
              <a:tblGrid>
                <a:gridCol w="2331822">
                  <a:extLst>
                    <a:ext uri="{9D8B030D-6E8A-4147-A177-3AD203B41FA5}">
                      <a16:colId xmlns:a16="http://schemas.microsoft.com/office/drawing/2014/main" val="800964437"/>
                    </a:ext>
                  </a:extLst>
                </a:gridCol>
                <a:gridCol w="2268060">
                  <a:extLst>
                    <a:ext uri="{9D8B030D-6E8A-4147-A177-3AD203B41FA5}">
                      <a16:colId xmlns:a16="http://schemas.microsoft.com/office/drawing/2014/main" val="131435128"/>
                    </a:ext>
                  </a:extLst>
                </a:gridCol>
                <a:gridCol w="2278686">
                  <a:extLst>
                    <a:ext uri="{9D8B030D-6E8A-4147-A177-3AD203B41FA5}">
                      <a16:colId xmlns:a16="http://schemas.microsoft.com/office/drawing/2014/main" val="1560282948"/>
                    </a:ext>
                  </a:extLst>
                </a:gridCol>
              </a:tblGrid>
              <a:tr h="190865">
                <a:tc>
                  <a:txBody>
                    <a:bodyPr/>
                    <a:lstStyle/>
                    <a:p>
                      <a:pPr algn="just">
                        <a:lnSpc>
                          <a:spcPct val="107000"/>
                        </a:lnSpc>
                        <a:spcAft>
                          <a:spcPts val="0"/>
                        </a:spcAft>
                      </a:pPr>
                      <a:r>
                        <a:rPr lang="et-EE" sz="1200" dirty="0">
                          <a:effectLst/>
                          <a:latin typeface="Arial" panose="020B0604020202020204" pitchFamily="34" charset="0"/>
                          <a:cs typeface="Arial" panose="020B0604020202020204" pitchFamily="34" charset="0"/>
                        </a:rPr>
                        <a:t>Indikaator</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7000"/>
                        </a:lnSpc>
                        <a:spcAft>
                          <a:spcPts val="0"/>
                        </a:spcAft>
                      </a:pPr>
                      <a:r>
                        <a:rPr lang="et-EE" sz="1200">
                          <a:effectLst/>
                          <a:latin typeface="Arial" panose="020B0604020202020204" pitchFamily="34" charset="0"/>
                          <a:cs typeface="Arial" panose="020B0604020202020204" pitchFamily="34" charset="0"/>
                        </a:rPr>
                        <a:t>Algtase</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just">
                        <a:lnSpc>
                          <a:spcPct val="107000"/>
                        </a:lnSpc>
                        <a:spcAft>
                          <a:spcPts val="0"/>
                        </a:spcAft>
                      </a:pPr>
                      <a:r>
                        <a:rPr lang="et-EE" sz="1200" dirty="0">
                          <a:effectLst/>
                          <a:latin typeface="Arial" panose="020B0604020202020204" pitchFamily="34" charset="0"/>
                          <a:cs typeface="Arial" panose="020B0604020202020204" pitchFamily="34" charset="0"/>
                        </a:rPr>
                        <a:t>Soovitud tase 2035</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77587195"/>
                  </a:ext>
                </a:extLst>
              </a:tr>
              <a:tr h="668410">
                <a:tc>
                  <a:txBody>
                    <a:bodyPr/>
                    <a:lstStyle/>
                    <a:p>
                      <a:pPr algn="just">
                        <a:lnSpc>
                          <a:spcPct val="107000"/>
                        </a:lnSpc>
                        <a:spcAft>
                          <a:spcPts val="0"/>
                        </a:spcAft>
                      </a:pPr>
                      <a:r>
                        <a:rPr lang="et-EE" sz="1200">
                          <a:effectLst/>
                          <a:latin typeface="Arial" panose="020B0604020202020204" pitchFamily="34" charset="0"/>
                          <a:cs typeface="Arial" panose="020B0604020202020204" pitchFamily="34" charset="0"/>
                        </a:rPr>
                        <a:t>OECD parema elu indeks (Life satisfaction index)</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2016.</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Eesti 33.koht</a:t>
                      </a:r>
                      <a:endParaRPr lang="en-US" sz="1200" dirty="0">
                        <a:effectLst/>
                        <a:latin typeface="Arial" panose="020B0604020202020204" pitchFamily="34" charset="0"/>
                        <a:cs typeface="Arial" panose="020B0604020202020204" pitchFamily="34" charset="0"/>
                      </a:endParaRPr>
                    </a:p>
                    <a:p>
                      <a:pPr algn="just">
                        <a:lnSpc>
                          <a:spcPct val="107000"/>
                        </a:lnSpc>
                        <a:spcAft>
                          <a:spcPts val="0"/>
                        </a:spcAft>
                      </a:pPr>
                      <a:r>
                        <a:rPr lang="et-EE" sz="1200" dirty="0">
                          <a:effectLst/>
                          <a:latin typeface="Arial" panose="020B0604020202020204" pitchFamily="34" charset="0"/>
                          <a:cs typeface="Arial" panose="020B0604020202020204" pitchFamily="34" charset="0"/>
                        </a:rPr>
                        <a:t>(Läti 31., Soome 6., Rootsi 9.)</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cs typeface="Arial" panose="020B0604020202020204" pitchFamily="34" charset="0"/>
                      </a:endParaRPr>
                    </a:p>
                    <a:p>
                      <a:pPr algn="just">
                        <a:lnSpc>
                          <a:spcPct val="107000"/>
                        </a:lnSpc>
                        <a:spcAft>
                          <a:spcPts val="0"/>
                        </a:spcAft>
                      </a:pPr>
                      <a:r>
                        <a:rPr lang="et-EE" sz="1200">
                          <a:effectLst/>
                          <a:latin typeface="Arial" panose="020B0604020202020204" pitchFamily="34" charset="0"/>
                          <a:cs typeface="Arial" panose="020B0604020202020204" pitchFamily="34" charset="0"/>
                        </a:rPr>
                        <a:t>Eesti koht TOP 15. </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011710661"/>
                  </a:ext>
                </a:extLst>
              </a:tr>
              <a:tr h="668410">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Elanike rahulolu kohalike avalike teenustega</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Algtase selgub uuringu läbiviimisel (prognoositav läbiviimise aeg 2019)</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Olukord võrreldes algtasemega on kriteeriumite lõikes paranenud</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24262182"/>
                  </a:ext>
                </a:extLst>
              </a:tr>
              <a:tr h="450893">
                <a:tc>
                  <a:txBody>
                    <a:bodyPr/>
                    <a:lstStyle/>
                    <a:p>
                      <a:pPr>
                        <a:lnSpc>
                          <a:spcPct val="107000"/>
                        </a:lnSpc>
                        <a:spcAft>
                          <a:spcPts val="0"/>
                        </a:spcAft>
                      </a:pPr>
                      <a:r>
                        <a:rPr lang="et-EE" sz="1200">
                          <a:effectLst/>
                          <a:latin typeface="Arial" panose="020B0604020202020204" pitchFamily="34" charset="0"/>
                          <a:cs typeface="Arial" panose="020B0604020202020204" pitchFamily="34" charset="0"/>
                        </a:rPr>
                        <a:t>Ühistranspordi (ÜT) osakaal töölkäijatest</a:t>
                      </a:r>
                      <a:endParaRPr lang="en-US" sz="12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endParaRPr lang="et-EE" sz="1200" dirty="0">
                        <a:effectLst/>
                        <a:latin typeface="Arial" panose="020B0604020202020204" pitchFamily="34" charset="0"/>
                        <a:cs typeface="Arial" panose="020B0604020202020204" pitchFamily="34" charset="0"/>
                      </a:endParaRPr>
                    </a:p>
                    <a:p>
                      <a:pPr>
                        <a:lnSpc>
                          <a:spcPct val="107000"/>
                        </a:lnSpc>
                        <a:spcAft>
                          <a:spcPts val="0"/>
                        </a:spcAft>
                      </a:pPr>
                      <a:r>
                        <a:rPr lang="et-EE" sz="1200" dirty="0">
                          <a:effectLst/>
                          <a:latin typeface="Arial" panose="020B0604020202020204" pitchFamily="34" charset="0"/>
                          <a:cs typeface="Arial" panose="020B0604020202020204" pitchFamily="34" charset="0"/>
                        </a:rPr>
                        <a:t>22,8%</a:t>
                      </a: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107000"/>
                        </a:lnSpc>
                        <a:spcAft>
                          <a:spcPts val="0"/>
                        </a:spcAft>
                      </a:pPr>
                      <a:r>
                        <a:rPr lang="et-EE"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cs typeface="Arial" panose="020B0604020202020204" pitchFamily="34" charset="0"/>
                      </a:endParaRPr>
                    </a:p>
                    <a:p>
                      <a:pPr>
                        <a:lnSpc>
                          <a:spcPct val="107000"/>
                        </a:lnSpc>
                        <a:spcAft>
                          <a:spcPts val="0"/>
                        </a:spcAft>
                      </a:pPr>
                      <a:r>
                        <a:rPr lang="et-EE" sz="1200" b="0" dirty="0">
                          <a:effectLst/>
                          <a:latin typeface="Arial" panose="020B0604020202020204" pitchFamily="34" charset="0"/>
                          <a:cs typeface="Arial" panose="020B0604020202020204" pitchFamily="34" charset="0"/>
                        </a:rPr>
                        <a:t>50%</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27382723"/>
                  </a:ext>
                </a:extLst>
              </a:tr>
            </a:tbl>
          </a:graphicData>
        </a:graphic>
      </p:graphicFrame>
      <p:pic>
        <p:nvPicPr>
          <p:cNvPr id="6" name="Pilt 5">
            <a:extLst>
              <a:ext uri="{FF2B5EF4-FFF2-40B4-BE49-F238E27FC236}">
                <a16:creationId xmlns:a16="http://schemas.microsoft.com/office/drawing/2014/main" id="{3E7300CF-505F-408E-8FF0-96C1E915A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27" y="43034"/>
            <a:ext cx="2308977" cy="546320"/>
          </a:xfrm>
          <a:prstGeom prst="rect">
            <a:avLst/>
          </a:prstGeom>
        </p:spPr>
      </p:pic>
    </p:spTree>
    <p:extLst>
      <p:ext uri="{BB962C8B-B14F-4D97-AF65-F5344CB8AC3E}">
        <p14:creationId xmlns:p14="http://schemas.microsoft.com/office/powerpoint/2010/main" val="2780718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su kohatäide 3">
            <a:extLst>
              <a:ext uri="{FF2B5EF4-FFF2-40B4-BE49-F238E27FC236}">
                <a16:creationId xmlns:a16="http://schemas.microsoft.com/office/drawing/2014/main" id="{34F5D7EC-B47D-4FC0-84CE-7977D5933B0A}"/>
              </a:ext>
            </a:extLst>
          </p:cNvPr>
          <p:cNvPicPr>
            <a:picLocks noGrp="1" noChangeAspect="1"/>
          </p:cNvPicPr>
          <p:nvPr>
            <p:ph idx="1"/>
          </p:nvPr>
        </p:nvPicPr>
        <p:blipFill>
          <a:blip r:embed="rId2"/>
          <a:stretch>
            <a:fillRect/>
          </a:stretch>
        </p:blipFill>
        <p:spPr>
          <a:xfrm>
            <a:off x="4750503" y="179755"/>
            <a:ext cx="7285433" cy="5071692"/>
          </a:xfrm>
          <a:prstGeom prst="rect">
            <a:avLst/>
          </a:prstGeom>
        </p:spPr>
      </p:pic>
      <p:sp>
        <p:nvSpPr>
          <p:cNvPr id="5" name="Ristkülik 4">
            <a:extLst>
              <a:ext uri="{FF2B5EF4-FFF2-40B4-BE49-F238E27FC236}">
                <a16:creationId xmlns:a16="http://schemas.microsoft.com/office/drawing/2014/main" id="{9E65D5B3-9465-48E4-BFF6-FF4FC82C63FF}"/>
              </a:ext>
            </a:extLst>
          </p:cNvPr>
          <p:cNvSpPr/>
          <p:nvPr/>
        </p:nvSpPr>
        <p:spPr>
          <a:xfrm>
            <a:off x="768475" y="933356"/>
            <a:ext cx="4217773" cy="5355312"/>
          </a:xfrm>
          <a:prstGeom prst="rect">
            <a:avLst/>
          </a:prstGeom>
        </p:spPr>
        <p:txBody>
          <a:bodyPr wrap="square">
            <a:spAutoFit/>
          </a:bodyPr>
          <a:lstStyle/>
          <a:p>
            <a:pPr fontAlgn="base"/>
            <a:r>
              <a:rPr lang="et-EE" b="1" dirty="0"/>
              <a:t>Energeetikasektor</a:t>
            </a:r>
            <a:r>
              <a:rPr lang="et-EE" dirty="0"/>
              <a:t> on suurim kasvuhoonegaaside allikas Eestis. 2017. aastal pärines 88,8 protsenti Eesti kasvuhoonegaaside heitkogusest energeetika-valdkonnast. Energeetikasektori heide tekib kõigi kasutatud kütuste pealt. Sektor hõlmab nii elektri- ja soojatootmise, tööstuse, transpordi, äri- ja avaliku sektori, kodumajapidamiste kui ka põllumajanduse kütuste kasutust.</a:t>
            </a:r>
          </a:p>
          <a:p>
            <a:pPr fontAlgn="base"/>
            <a:endParaRPr lang="et-EE" dirty="0"/>
          </a:p>
          <a:p>
            <a:pPr fontAlgn="base"/>
            <a:endParaRPr lang="et-EE" dirty="0"/>
          </a:p>
          <a:p>
            <a:pPr fontAlgn="base"/>
            <a:r>
              <a:rPr lang="et-EE" b="1" dirty="0"/>
              <a:t>Transpordisektor </a:t>
            </a:r>
            <a:r>
              <a:rPr lang="et-EE" dirty="0"/>
              <a:t>moodustab 13,2 protsenti energeetikasektori heitkogusest ja </a:t>
            </a:r>
            <a:r>
              <a:rPr lang="et-EE" b="1" dirty="0"/>
              <a:t>11,7 protsenti Eesti koguheitest</a:t>
            </a:r>
            <a:r>
              <a:rPr lang="et-EE" dirty="0"/>
              <a:t>. Transpordisektori heide tekib valdavalt (2017. aastal 96 protsendi ulatuses) maanteetranspordist.</a:t>
            </a:r>
            <a:endParaRPr lang="et-EE" dirty="0">
              <a:effectLst/>
            </a:endParaRPr>
          </a:p>
        </p:txBody>
      </p:sp>
      <p:pic>
        <p:nvPicPr>
          <p:cNvPr id="6" name="Pilt 5">
            <a:extLst>
              <a:ext uri="{FF2B5EF4-FFF2-40B4-BE49-F238E27FC236}">
                <a16:creationId xmlns:a16="http://schemas.microsoft.com/office/drawing/2014/main" id="{033000C3-9E93-4DDD-9AC3-EE130D3ED6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4031598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5EB89B7-147C-4D61-9A2C-A807DBA5DDD3}"/>
              </a:ext>
            </a:extLst>
          </p:cNvPr>
          <p:cNvGraphicFramePr>
            <a:graphicFrameLocks/>
          </p:cNvGraphicFramePr>
          <p:nvPr/>
        </p:nvGraphicFramePr>
        <p:xfrm>
          <a:off x="0" y="1884044"/>
          <a:ext cx="6181725" cy="38309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C3BF1ED0-C26B-4994-ABF6-52D2EDC1731A}"/>
              </a:ext>
            </a:extLst>
          </p:cNvPr>
          <p:cNvGraphicFramePr>
            <a:graphicFrameLocks/>
          </p:cNvGraphicFramePr>
          <p:nvPr/>
        </p:nvGraphicFramePr>
        <p:xfrm>
          <a:off x="5979795" y="1908809"/>
          <a:ext cx="6181725" cy="383095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lt 4">
            <a:extLst>
              <a:ext uri="{FF2B5EF4-FFF2-40B4-BE49-F238E27FC236}">
                <a16:creationId xmlns:a16="http://schemas.microsoft.com/office/drawing/2014/main" id="{F7F91EE0-65F2-445F-87BA-C3BE23C0E7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165098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A93885C-F574-4013-B543-85C4101863E3}"/>
              </a:ext>
            </a:extLst>
          </p:cNvPr>
          <p:cNvSpPr>
            <a:spLocks noGrp="1"/>
          </p:cNvSpPr>
          <p:nvPr>
            <p:ph type="title"/>
          </p:nvPr>
        </p:nvSpPr>
        <p:spPr/>
        <p:txBody>
          <a:bodyPr/>
          <a:lstStyle/>
          <a:p>
            <a:endParaRPr lang="et-EE"/>
          </a:p>
        </p:txBody>
      </p:sp>
      <p:sp>
        <p:nvSpPr>
          <p:cNvPr id="3" name="Sisu kohatäide 2">
            <a:extLst>
              <a:ext uri="{FF2B5EF4-FFF2-40B4-BE49-F238E27FC236}">
                <a16:creationId xmlns:a16="http://schemas.microsoft.com/office/drawing/2014/main" id="{246DCE58-F8DC-4E13-9236-241A8455FA58}"/>
              </a:ext>
            </a:extLst>
          </p:cNvPr>
          <p:cNvSpPr>
            <a:spLocks noGrp="1"/>
          </p:cNvSpPr>
          <p:nvPr>
            <p:ph idx="1"/>
          </p:nvPr>
        </p:nvSpPr>
        <p:spPr/>
        <p:txBody>
          <a:bodyPr/>
          <a:lstStyle/>
          <a:p>
            <a:endParaRPr lang="et-EE"/>
          </a:p>
        </p:txBody>
      </p:sp>
      <p:pic>
        <p:nvPicPr>
          <p:cNvPr id="4" name="Picture 4">
            <a:extLst>
              <a:ext uri="{FF2B5EF4-FFF2-40B4-BE49-F238E27FC236}">
                <a16:creationId xmlns:a16="http://schemas.microsoft.com/office/drawing/2014/main" id="{F7AE5449-7BC7-4C40-8496-1465CE75219C}"/>
              </a:ext>
            </a:extLst>
          </p:cNvPr>
          <p:cNvPicPr>
            <a:picLocks noChangeAspect="1"/>
          </p:cNvPicPr>
          <p:nvPr/>
        </p:nvPicPr>
        <p:blipFill>
          <a:blip r:embed="rId2"/>
          <a:stretch>
            <a:fillRect/>
          </a:stretch>
        </p:blipFill>
        <p:spPr>
          <a:xfrm>
            <a:off x="-10307" y="0"/>
            <a:ext cx="12192000" cy="6858000"/>
          </a:xfrm>
          <a:prstGeom prst="rect">
            <a:avLst/>
          </a:prstGeom>
        </p:spPr>
      </p:pic>
      <p:sp>
        <p:nvSpPr>
          <p:cNvPr id="5" name="TextBox 4">
            <a:extLst>
              <a:ext uri="{FF2B5EF4-FFF2-40B4-BE49-F238E27FC236}">
                <a16:creationId xmlns:a16="http://schemas.microsoft.com/office/drawing/2014/main" id="{0259F80B-E42E-420A-90DD-3564F3244015}"/>
              </a:ext>
            </a:extLst>
          </p:cNvPr>
          <p:cNvSpPr txBox="1"/>
          <p:nvPr/>
        </p:nvSpPr>
        <p:spPr>
          <a:xfrm>
            <a:off x="6171324" y="3749457"/>
            <a:ext cx="6030985" cy="3108543"/>
          </a:xfrm>
          <a:prstGeom prst="rect">
            <a:avLst/>
          </a:prstGeom>
          <a:solidFill>
            <a:schemeClr val="bg1"/>
          </a:solidFill>
        </p:spPr>
        <p:txBody>
          <a:bodyPr wrap="square" rtlCol="0">
            <a:spAutoFit/>
          </a:bodyPr>
          <a:lstStyle/>
          <a:p>
            <a:r>
              <a:rPr lang="et-EE" sz="3600" b="1" dirty="0">
                <a:solidFill>
                  <a:srgbClr val="0070C0"/>
                </a:solidFill>
                <a:cs typeface="Arial" panose="020B0604020202020204" pitchFamily="34" charset="0"/>
              </a:rPr>
              <a:t>Tallinn ja Harjumaa </a:t>
            </a:r>
            <a:r>
              <a:rPr lang="en-US" sz="3600" b="1" dirty="0">
                <a:solidFill>
                  <a:srgbClr val="0070C0"/>
                </a:solidFill>
                <a:cs typeface="Arial" panose="020B0604020202020204" pitchFamily="34" charset="0"/>
              </a:rPr>
              <a:t>2018</a:t>
            </a:r>
            <a:r>
              <a:rPr lang="et-EE" sz="3600" b="1" dirty="0">
                <a:solidFill>
                  <a:srgbClr val="0070C0"/>
                </a:solidFill>
                <a:cs typeface="Arial" panose="020B0604020202020204" pitchFamily="34" charset="0"/>
              </a:rPr>
              <a:t> </a:t>
            </a:r>
            <a:r>
              <a:rPr lang="en-US" sz="3600" b="1" dirty="0">
                <a:solidFill>
                  <a:srgbClr val="0070C0"/>
                </a:solidFill>
                <a:cs typeface="Arial" panose="020B0604020202020204" pitchFamily="34" charset="0"/>
              </a:rPr>
              <a:t>: </a:t>
            </a:r>
            <a:br>
              <a:rPr lang="en-US" sz="3600" b="1" dirty="0">
                <a:solidFill>
                  <a:srgbClr val="0070C0"/>
                </a:solidFill>
                <a:cs typeface="Arial" panose="020B0604020202020204" pitchFamily="34" charset="0"/>
              </a:rPr>
            </a:br>
            <a:r>
              <a:rPr lang="en-US" sz="3600" b="1" dirty="0">
                <a:solidFill>
                  <a:srgbClr val="0070C0"/>
                </a:solidFill>
                <a:cs typeface="Arial" panose="020B0604020202020204" pitchFamily="34" charset="0"/>
              </a:rPr>
              <a:t>5 m</a:t>
            </a:r>
            <a:r>
              <a:rPr lang="et-EE" sz="3600" b="1" dirty="0" err="1">
                <a:solidFill>
                  <a:srgbClr val="0070C0"/>
                </a:solidFill>
                <a:cs typeface="Arial" panose="020B0604020202020204" pitchFamily="34" charset="0"/>
              </a:rPr>
              <a:t>iljardit</a:t>
            </a:r>
            <a:r>
              <a:rPr lang="en-US" sz="3600" b="1" dirty="0">
                <a:solidFill>
                  <a:srgbClr val="0070C0"/>
                </a:solidFill>
                <a:cs typeface="Arial" panose="020B0604020202020204" pitchFamily="34" charset="0"/>
              </a:rPr>
              <a:t> km/a</a:t>
            </a:r>
            <a:r>
              <a:rPr lang="et-EE" sz="3600" b="1" dirty="0" err="1">
                <a:solidFill>
                  <a:srgbClr val="0070C0"/>
                </a:solidFill>
                <a:cs typeface="Arial" panose="020B0604020202020204" pitchFamily="34" charset="0"/>
              </a:rPr>
              <a:t>astas</a:t>
            </a:r>
            <a:endParaRPr lang="en-US" sz="3600" b="1" dirty="0">
              <a:solidFill>
                <a:srgbClr val="0070C0"/>
              </a:solidFill>
              <a:cs typeface="Arial" panose="020B0604020202020204" pitchFamily="34" charset="0"/>
            </a:endParaRPr>
          </a:p>
          <a:p>
            <a:r>
              <a:rPr lang="en-US" sz="3600" b="1" dirty="0">
                <a:solidFill>
                  <a:srgbClr val="0070C0"/>
                </a:solidFill>
                <a:cs typeface="Arial" panose="020B0604020202020204" pitchFamily="34" charset="0"/>
              </a:rPr>
              <a:t>1,5 m</a:t>
            </a:r>
            <a:r>
              <a:rPr lang="et-EE" sz="3600" b="1" dirty="0" err="1">
                <a:solidFill>
                  <a:srgbClr val="0070C0"/>
                </a:solidFill>
                <a:cs typeface="Arial" panose="020B0604020202020204" pitchFamily="34" charset="0"/>
              </a:rPr>
              <a:t>iljardit</a:t>
            </a:r>
            <a:r>
              <a:rPr lang="en-US" sz="3600" b="1" dirty="0">
                <a:solidFill>
                  <a:srgbClr val="0070C0"/>
                </a:solidFill>
                <a:cs typeface="Arial" panose="020B0604020202020204" pitchFamily="34" charset="0"/>
              </a:rPr>
              <a:t> </a:t>
            </a:r>
            <a:r>
              <a:rPr lang="et-EE" sz="3600" b="1" dirty="0">
                <a:solidFill>
                  <a:srgbClr val="0070C0"/>
                </a:solidFill>
                <a:cs typeface="Arial" panose="020B0604020202020204" pitchFamily="34" charset="0"/>
              </a:rPr>
              <a:t>€</a:t>
            </a:r>
            <a:r>
              <a:rPr lang="en-US" sz="3600" b="1" dirty="0">
                <a:solidFill>
                  <a:srgbClr val="0070C0"/>
                </a:solidFill>
                <a:cs typeface="Arial" panose="020B0604020202020204" pitchFamily="34" charset="0"/>
              </a:rPr>
              <a:t>/a</a:t>
            </a:r>
            <a:r>
              <a:rPr lang="et-EE" sz="3600" b="1" dirty="0" err="1">
                <a:solidFill>
                  <a:srgbClr val="0070C0"/>
                </a:solidFill>
                <a:cs typeface="Arial" panose="020B0604020202020204" pitchFamily="34" charset="0"/>
              </a:rPr>
              <a:t>astas</a:t>
            </a:r>
            <a:endParaRPr lang="en-US" sz="3600" b="1" dirty="0">
              <a:solidFill>
                <a:srgbClr val="0070C0"/>
              </a:solidFill>
              <a:cs typeface="Arial" panose="020B0604020202020204" pitchFamily="34" charset="0"/>
            </a:endParaRPr>
          </a:p>
          <a:p>
            <a:r>
              <a:rPr lang="et-EE" sz="3600" b="1" dirty="0">
                <a:solidFill>
                  <a:srgbClr val="0070C0"/>
                </a:solidFill>
                <a:cs typeface="Arial" panose="020B0604020202020204" pitchFamily="34" charset="0"/>
              </a:rPr>
              <a:t>1,3 miljonit</a:t>
            </a:r>
            <a:r>
              <a:rPr lang="en-US" sz="3600" b="1" dirty="0">
                <a:solidFill>
                  <a:srgbClr val="0070C0"/>
                </a:solidFill>
                <a:cs typeface="Arial" panose="020B0604020202020204" pitchFamily="34" charset="0"/>
              </a:rPr>
              <a:t> </a:t>
            </a:r>
            <a:r>
              <a:rPr lang="et-EE" sz="3600" b="1" dirty="0">
                <a:solidFill>
                  <a:srgbClr val="0070C0"/>
                </a:solidFill>
                <a:cs typeface="Arial" panose="020B0604020202020204" pitchFamily="34" charset="0"/>
              </a:rPr>
              <a:t>t</a:t>
            </a:r>
            <a:r>
              <a:rPr lang="en-US" sz="3600" b="1" dirty="0" err="1">
                <a:solidFill>
                  <a:srgbClr val="0070C0"/>
                </a:solidFill>
                <a:cs typeface="Arial" panose="020B0604020202020204" pitchFamily="34" charset="0"/>
              </a:rPr>
              <a:t>onni</a:t>
            </a:r>
            <a:r>
              <a:rPr lang="en-US" sz="3600" b="1" dirty="0">
                <a:solidFill>
                  <a:srgbClr val="0070C0"/>
                </a:solidFill>
                <a:cs typeface="Arial" panose="020B0604020202020204" pitchFamily="34" charset="0"/>
              </a:rPr>
              <a:t> CO</a:t>
            </a:r>
            <a:r>
              <a:rPr lang="en-US" sz="2400" b="1" dirty="0">
                <a:solidFill>
                  <a:srgbClr val="0070C0"/>
                </a:solidFill>
                <a:cs typeface="Arial" panose="020B0604020202020204" pitchFamily="34" charset="0"/>
              </a:rPr>
              <a:t>2</a:t>
            </a:r>
            <a:r>
              <a:rPr lang="et-EE" sz="3600" b="1" dirty="0">
                <a:solidFill>
                  <a:srgbClr val="0070C0"/>
                </a:solidFill>
                <a:cs typeface="Arial" panose="020B0604020202020204" pitchFamily="34" charset="0"/>
              </a:rPr>
              <a:t> aastas</a:t>
            </a:r>
          </a:p>
          <a:p>
            <a:endParaRPr lang="en-US" sz="1600" b="1" dirty="0">
              <a:solidFill>
                <a:srgbClr val="0070C0"/>
              </a:solidFill>
              <a:cs typeface="Arial" panose="020B0604020202020204" pitchFamily="34" charset="0"/>
            </a:endParaRPr>
          </a:p>
          <a:p>
            <a:r>
              <a:rPr lang="en-US" sz="3600" b="1" dirty="0">
                <a:solidFill>
                  <a:srgbClr val="0070C0"/>
                </a:solidFill>
                <a:cs typeface="Arial" panose="020B0604020202020204" pitchFamily="34" charset="0"/>
              </a:rPr>
              <a:t>2003-2018</a:t>
            </a:r>
            <a:r>
              <a:rPr lang="et-EE" sz="3600" b="1" dirty="0">
                <a:solidFill>
                  <a:srgbClr val="0070C0"/>
                </a:solidFill>
                <a:cs typeface="Arial" panose="020B0604020202020204" pitchFamily="34" charset="0"/>
              </a:rPr>
              <a:t>a</a:t>
            </a:r>
            <a:r>
              <a:rPr lang="en-US" sz="3600" b="1" dirty="0">
                <a:solidFill>
                  <a:srgbClr val="0070C0"/>
                </a:solidFill>
                <a:cs typeface="Arial" panose="020B0604020202020204" pitchFamily="34" charset="0"/>
              </a:rPr>
              <a:t>: </a:t>
            </a:r>
            <a:r>
              <a:rPr lang="en-US" sz="3600" b="1" dirty="0" err="1">
                <a:solidFill>
                  <a:srgbClr val="0070C0"/>
                </a:solidFill>
                <a:cs typeface="Arial" panose="020B0604020202020204" pitchFamily="34" charset="0"/>
              </a:rPr>
              <a:t>kasv</a:t>
            </a:r>
            <a:r>
              <a:rPr lang="en-US" sz="3600" b="1" dirty="0">
                <a:solidFill>
                  <a:srgbClr val="0070C0"/>
                </a:solidFill>
                <a:cs typeface="Arial" panose="020B0604020202020204" pitchFamily="34" charset="0"/>
              </a:rPr>
              <a:t> 2,5</a:t>
            </a:r>
            <a:r>
              <a:rPr lang="et-EE" sz="3600" b="1" dirty="0">
                <a:solidFill>
                  <a:srgbClr val="0070C0"/>
                </a:solidFill>
                <a:cs typeface="Arial" panose="020B0604020202020204" pitchFamily="34" charset="0"/>
              </a:rPr>
              <a:t> korda</a:t>
            </a:r>
            <a:endParaRPr lang="en-US" sz="36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498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418DF2-EB12-44A8-9204-3108C6A1E888}"/>
              </a:ext>
            </a:extLst>
          </p:cNvPr>
          <p:cNvPicPr>
            <a:picLocks noChangeAspect="1"/>
          </p:cNvPicPr>
          <p:nvPr/>
        </p:nvPicPr>
        <p:blipFill>
          <a:blip r:embed="rId2"/>
          <a:stretch>
            <a:fillRect/>
          </a:stretch>
        </p:blipFill>
        <p:spPr>
          <a:xfrm>
            <a:off x="980187" y="816902"/>
            <a:ext cx="9703996" cy="5599017"/>
          </a:xfrm>
          <a:prstGeom prst="rect">
            <a:avLst/>
          </a:prstGeom>
        </p:spPr>
      </p:pic>
      <p:sp>
        <p:nvSpPr>
          <p:cNvPr id="3" name="Ovaal 2">
            <a:extLst>
              <a:ext uri="{FF2B5EF4-FFF2-40B4-BE49-F238E27FC236}">
                <a16:creationId xmlns:a16="http://schemas.microsoft.com/office/drawing/2014/main" id="{CD3F751D-A8B4-4848-B69B-09CBE95FFFBD}"/>
              </a:ext>
            </a:extLst>
          </p:cNvPr>
          <p:cNvSpPr/>
          <p:nvPr/>
        </p:nvSpPr>
        <p:spPr>
          <a:xfrm>
            <a:off x="5601730" y="1825625"/>
            <a:ext cx="2570205" cy="17907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4" name="Ovaal 3">
            <a:extLst>
              <a:ext uri="{FF2B5EF4-FFF2-40B4-BE49-F238E27FC236}">
                <a16:creationId xmlns:a16="http://schemas.microsoft.com/office/drawing/2014/main" id="{1CF6787E-2431-48C0-AD55-7E17A05FB8A6}"/>
              </a:ext>
            </a:extLst>
          </p:cNvPr>
          <p:cNvSpPr/>
          <p:nvPr/>
        </p:nvSpPr>
        <p:spPr>
          <a:xfrm>
            <a:off x="832020" y="1660865"/>
            <a:ext cx="3451654" cy="24415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5" name="TextBox 4">
            <a:extLst>
              <a:ext uri="{FF2B5EF4-FFF2-40B4-BE49-F238E27FC236}">
                <a16:creationId xmlns:a16="http://schemas.microsoft.com/office/drawing/2014/main" id="{73E3890E-922D-4E19-B964-E5F1FC876B37}"/>
              </a:ext>
            </a:extLst>
          </p:cNvPr>
          <p:cNvSpPr txBox="1"/>
          <p:nvPr/>
        </p:nvSpPr>
        <p:spPr>
          <a:xfrm>
            <a:off x="161831" y="381522"/>
            <a:ext cx="2181225" cy="1569660"/>
          </a:xfrm>
          <a:prstGeom prst="rect">
            <a:avLst/>
          </a:prstGeom>
          <a:noFill/>
        </p:spPr>
        <p:txBody>
          <a:bodyPr wrap="square" rtlCol="0">
            <a:spAutoFit/>
          </a:bodyPr>
          <a:lstStyle/>
          <a:p>
            <a:r>
              <a:rPr lang="et-EE" sz="3200" b="1" dirty="0">
                <a:solidFill>
                  <a:srgbClr val="FF0000"/>
                </a:solidFill>
              </a:rPr>
              <a:t>Mis on selle trendi põhjus?</a:t>
            </a:r>
          </a:p>
        </p:txBody>
      </p:sp>
      <p:pic>
        <p:nvPicPr>
          <p:cNvPr id="6" name="Pilt 5">
            <a:extLst>
              <a:ext uri="{FF2B5EF4-FFF2-40B4-BE49-F238E27FC236}">
                <a16:creationId xmlns:a16="http://schemas.microsoft.com/office/drawing/2014/main" id="{DD23253E-E012-4C50-88B2-7E6A9E2C1D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6687" y="6131925"/>
            <a:ext cx="2308977" cy="546320"/>
          </a:xfrm>
          <a:prstGeom prst="rect">
            <a:avLst/>
          </a:prstGeom>
        </p:spPr>
      </p:pic>
    </p:spTree>
    <p:extLst>
      <p:ext uri="{BB962C8B-B14F-4D97-AF65-F5344CB8AC3E}">
        <p14:creationId xmlns:p14="http://schemas.microsoft.com/office/powerpoint/2010/main" val="2481396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6499</TotalTime>
  <Words>1979</Words>
  <Application>Microsoft Office PowerPoint</Application>
  <PresentationFormat>Laiekraan</PresentationFormat>
  <Paragraphs>378</Paragraphs>
  <Slides>31</Slides>
  <Notes>6</Notes>
  <HiddenSlides>1</HiddenSlides>
  <MMClips>0</MMClips>
  <ScaleCrop>false</ScaleCrop>
  <HeadingPairs>
    <vt:vector size="6" baseType="variant">
      <vt:variant>
        <vt:lpstr>Kasutatud fondid</vt:lpstr>
      </vt:variant>
      <vt:variant>
        <vt:i4>10</vt:i4>
      </vt:variant>
      <vt:variant>
        <vt:lpstr>Kujundus</vt:lpstr>
      </vt:variant>
      <vt:variant>
        <vt:i4>2</vt:i4>
      </vt:variant>
      <vt:variant>
        <vt:lpstr>Slaidipealkirjad</vt:lpstr>
      </vt:variant>
      <vt:variant>
        <vt:i4>31</vt:i4>
      </vt:variant>
    </vt:vector>
  </HeadingPairs>
  <TitlesOfParts>
    <vt:vector size="43" baseType="lpstr">
      <vt:lpstr>Arial</vt:lpstr>
      <vt:lpstr>Calibri</vt:lpstr>
      <vt:lpstr>Calibri Light</vt:lpstr>
      <vt:lpstr>Montserrat Light</vt:lpstr>
      <vt:lpstr>Roboto</vt:lpstr>
      <vt:lpstr>Roboto Condensed</vt:lpstr>
      <vt:lpstr>Symbol</vt:lpstr>
      <vt:lpstr>Times New Roman</vt:lpstr>
      <vt:lpstr>Verdana</vt:lpstr>
      <vt:lpstr>Wingdings</vt:lpstr>
      <vt:lpstr>Office Theme</vt:lpstr>
      <vt:lpstr>1_Office Theme</vt:lpstr>
      <vt:lpstr>PowerPointi esitlus</vt:lpstr>
      <vt:lpstr>PowerPointi esitlus</vt:lpstr>
      <vt:lpstr>Harju maakonna visioon 2035+ (2050)</vt:lpstr>
      <vt:lpstr>Harju maakonna ees seisvatest väljakutsetest 2020-2050:</vt:lpstr>
      <vt:lpstr>Harju maakonna arengustrateegia 2035+ ruumiline joonis (taristu)</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Energiasalvestamine</vt:lpstr>
      <vt:lpstr>Vesiniku ressurss Eestis (Green hydrogen)</vt:lpstr>
      <vt:lpstr>PowerPointi esitlus</vt:lpstr>
      <vt:lpstr>PowerPointi esitlus</vt:lpstr>
      <vt:lpstr>PowerPointi esitlus</vt:lpstr>
      <vt:lpstr>PowerPointi esitlus</vt:lpstr>
      <vt:lpstr>PowerPointi esitlus</vt:lpstr>
      <vt:lpstr>Keskkonnasäästlik taristu 2050</vt:lpstr>
      <vt:lpstr>PowerPointi esitlus</vt:lpstr>
      <vt:lpstr>PowerPointi esitlus</vt:lpstr>
      <vt:lpstr>Milleks meile TALSINKI ja tunnel?</vt:lpstr>
      <vt:lpstr>PowerPointi esitlus</vt:lpstr>
      <vt:lpstr>TUNNELI MÕJU?</vt:lpstr>
      <vt:lpstr>PowerPointi esitlus</vt:lpstr>
      <vt:lpstr>MINEVIK, OLEVIK ja TULEVIK</vt:lpstr>
      <vt:lpstr>…või on see meie TULEVIK ?</vt:lpstr>
      <vt:lpstr>Küsimused tuleviku trendide kujundamiseks:</vt:lpstr>
      <vt:lpstr>PowerPointi esitlus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Kairi Mänd</dc:creator>
  <cp:lastModifiedBy>Joel Jesse</cp:lastModifiedBy>
  <cp:revision>241</cp:revision>
  <cp:lastPrinted>2018-11-21T14:55:29Z</cp:lastPrinted>
  <dcterms:created xsi:type="dcterms:W3CDTF">2015-06-14T16:38:42Z</dcterms:created>
  <dcterms:modified xsi:type="dcterms:W3CDTF">2019-11-28T05:58:58Z</dcterms:modified>
</cp:coreProperties>
</file>