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3C4FD1-DB89-4782-863F-54C434778A6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752D6EAB-C9ED-4A84-86A4-3B8C2119CC79}">
      <dgm:prSet phldrT="[Tekst]" custT="1"/>
      <dgm:spPr/>
      <dgm:t>
        <a:bodyPr/>
        <a:lstStyle/>
        <a:p>
          <a:r>
            <a:rPr lang="en-GB" sz="1800"/>
            <a:t>2016 </a:t>
          </a:r>
          <a:r>
            <a:rPr lang="en-GB" sz="900"/>
            <a:t>ORGANISATSIOONI START</a:t>
          </a:r>
          <a:endParaRPr lang="et-EE" sz="900"/>
        </a:p>
      </dgm:t>
    </dgm:pt>
    <dgm:pt modelId="{EE935416-5470-4DA2-9FC3-EDFD77329E51}" type="parTrans" cxnId="{34D4CD52-6B40-4D02-804C-D260FC0A3932}">
      <dgm:prSet/>
      <dgm:spPr/>
      <dgm:t>
        <a:bodyPr/>
        <a:lstStyle/>
        <a:p>
          <a:endParaRPr lang="et-EE"/>
        </a:p>
      </dgm:t>
    </dgm:pt>
    <dgm:pt modelId="{ECD0951C-F6F7-45AB-8316-E20EA0E20A7F}" type="sibTrans" cxnId="{34D4CD52-6B40-4D02-804C-D260FC0A3932}">
      <dgm:prSet/>
      <dgm:spPr/>
      <dgm:t>
        <a:bodyPr/>
        <a:lstStyle/>
        <a:p>
          <a:endParaRPr lang="et-EE"/>
        </a:p>
      </dgm:t>
    </dgm:pt>
    <dgm:pt modelId="{4D302AE0-578B-4A0A-8334-D52EA6338EB2}">
      <dgm:prSet phldrT="[Tekst]" custT="1"/>
      <dgm:spPr/>
      <dgm:t>
        <a:bodyPr/>
        <a:lstStyle/>
        <a:p>
          <a:r>
            <a:rPr lang="en-GB" sz="1300" baseline="0"/>
            <a:t>2017</a:t>
          </a:r>
          <a:r>
            <a:rPr lang="en-GB" sz="1100" baseline="0"/>
            <a:t> </a:t>
          </a:r>
        </a:p>
        <a:p>
          <a:r>
            <a:rPr lang="en-GB" sz="800"/>
            <a:t>TEGEVUSTE JA PROJEKTIDE KÄIVITUMINE</a:t>
          </a:r>
          <a:endParaRPr lang="et-EE" sz="800"/>
        </a:p>
      </dgm:t>
    </dgm:pt>
    <dgm:pt modelId="{0D87E22E-A12C-471B-9936-041771373C3D}" type="parTrans" cxnId="{FE621847-B87E-4B07-B31F-35FBCE3B896B}">
      <dgm:prSet/>
      <dgm:spPr/>
      <dgm:t>
        <a:bodyPr/>
        <a:lstStyle/>
        <a:p>
          <a:endParaRPr lang="et-EE"/>
        </a:p>
      </dgm:t>
    </dgm:pt>
    <dgm:pt modelId="{F3F55B76-29C4-4C4F-AF08-5E77A84CC2E0}" type="sibTrans" cxnId="{FE621847-B87E-4B07-B31F-35FBCE3B896B}">
      <dgm:prSet/>
      <dgm:spPr/>
      <dgm:t>
        <a:bodyPr/>
        <a:lstStyle/>
        <a:p>
          <a:endParaRPr lang="et-EE"/>
        </a:p>
      </dgm:t>
    </dgm:pt>
    <dgm:pt modelId="{1ED1401E-BAB1-4223-AC1F-426B0599F569}">
      <dgm:prSet phldrT="[Tekst]" custT="1"/>
      <dgm:spPr/>
      <dgm:t>
        <a:bodyPr/>
        <a:lstStyle/>
        <a:p>
          <a:r>
            <a:rPr lang="en-GB" sz="1300" baseline="0"/>
            <a:t>2018 </a:t>
          </a:r>
        </a:p>
        <a:p>
          <a:r>
            <a:rPr lang="en-GB" sz="800"/>
            <a:t>ALUSTATUD TEGEVUSTE JA PROJEKTIDE REALISEERUMINE, UUED EESMÄRGID</a:t>
          </a:r>
          <a:endParaRPr lang="et-EE" sz="800"/>
        </a:p>
      </dgm:t>
    </dgm:pt>
    <dgm:pt modelId="{6D9FF226-80E0-4347-9C7C-7DD7BE267B5B}" type="parTrans" cxnId="{4E64728D-E0D0-4A82-83F4-7C6E0B80A49D}">
      <dgm:prSet/>
      <dgm:spPr/>
      <dgm:t>
        <a:bodyPr/>
        <a:lstStyle/>
        <a:p>
          <a:endParaRPr lang="et-EE"/>
        </a:p>
      </dgm:t>
    </dgm:pt>
    <dgm:pt modelId="{DCEB661B-053B-45F9-B116-AAE85CB258ED}" type="sibTrans" cxnId="{4E64728D-E0D0-4A82-83F4-7C6E0B80A49D}">
      <dgm:prSet/>
      <dgm:spPr/>
      <dgm:t>
        <a:bodyPr/>
        <a:lstStyle/>
        <a:p>
          <a:endParaRPr lang="et-EE"/>
        </a:p>
      </dgm:t>
    </dgm:pt>
    <dgm:pt modelId="{57BDCBC6-8097-4631-AB86-F822A0A8DE5A}">
      <dgm:prSet phldrT="[Tekst]" custT="1"/>
      <dgm:spPr/>
      <dgm:t>
        <a:bodyPr/>
        <a:lstStyle/>
        <a:p>
          <a:r>
            <a:rPr lang="en-GB" sz="900"/>
            <a:t>Mehitamine, strateegia, eelarve, analüüs</a:t>
          </a:r>
          <a:endParaRPr lang="et-EE" sz="900"/>
        </a:p>
      </dgm:t>
    </dgm:pt>
    <dgm:pt modelId="{30075AEF-0A6E-414F-A8F8-939C647F44CC}" type="parTrans" cxnId="{F1A9EEFA-2D45-4F2E-A58C-5474D364B616}">
      <dgm:prSet/>
      <dgm:spPr/>
      <dgm:t>
        <a:bodyPr/>
        <a:lstStyle/>
        <a:p>
          <a:endParaRPr lang="et-EE"/>
        </a:p>
      </dgm:t>
    </dgm:pt>
    <dgm:pt modelId="{1521B7C6-4256-4DBF-B995-AD96024ACA49}" type="sibTrans" cxnId="{F1A9EEFA-2D45-4F2E-A58C-5474D364B616}">
      <dgm:prSet/>
      <dgm:spPr/>
      <dgm:t>
        <a:bodyPr/>
        <a:lstStyle/>
        <a:p>
          <a:endParaRPr lang="et-EE"/>
        </a:p>
      </dgm:t>
    </dgm:pt>
    <dgm:pt modelId="{2462A1A7-5E35-4780-86AA-F4F0F3677908}">
      <dgm:prSet phldrT="[Tekst]" custT="1"/>
      <dgm:spPr/>
      <dgm:t>
        <a:bodyPr/>
        <a:lstStyle/>
        <a:p>
          <a:r>
            <a:rPr lang="en-GB" sz="900" baseline="0"/>
            <a:t>- </a:t>
          </a:r>
          <a:r>
            <a:rPr lang="en-GB" sz="860" baseline="0"/>
            <a:t>Analüüsiprojekt teenuste arendusvajaduste väljaselgitamiseks</a:t>
          </a:r>
        </a:p>
        <a:p>
          <a:r>
            <a:rPr lang="en-GB" sz="860" baseline="0"/>
            <a:t>- VOLIS, KOVTP, KOVMEN, RPIS jätkutegevused</a:t>
          </a:r>
        </a:p>
        <a:p>
          <a:r>
            <a:rPr lang="en-GB" sz="860" baseline="0"/>
            <a:t>- KOV nõustamine e-teenuste ja seotud IKT teemades, standardiseerimine</a:t>
          </a:r>
        </a:p>
        <a:p>
          <a:endParaRPr lang="et-EE" sz="600"/>
        </a:p>
      </dgm:t>
    </dgm:pt>
    <dgm:pt modelId="{39003B0F-24B4-40D0-9C22-A959DAD6ECE3}" type="parTrans" cxnId="{E04ED87A-1059-4EE5-96EF-34AC8EC2B014}">
      <dgm:prSet/>
      <dgm:spPr/>
      <dgm:t>
        <a:bodyPr/>
        <a:lstStyle/>
        <a:p>
          <a:endParaRPr lang="et-EE"/>
        </a:p>
      </dgm:t>
    </dgm:pt>
    <dgm:pt modelId="{8A344C15-713E-4369-9B24-131A31383CC8}" type="sibTrans" cxnId="{E04ED87A-1059-4EE5-96EF-34AC8EC2B014}">
      <dgm:prSet/>
      <dgm:spPr/>
      <dgm:t>
        <a:bodyPr/>
        <a:lstStyle/>
        <a:p>
          <a:endParaRPr lang="et-EE"/>
        </a:p>
      </dgm:t>
    </dgm:pt>
    <dgm:pt modelId="{F879FB57-03A9-42BC-926E-C9A07D4FCE8D}">
      <dgm:prSet phldrT="[Tekst]"/>
      <dgm:spPr/>
      <dgm:t>
        <a:bodyPr/>
        <a:lstStyle/>
        <a:p>
          <a:r>
            <a:rPr lang="en-GB"/>
            <a:t>- Täiendavate KOV üleste e-teenuste arendus- ja kasutuselevõtuprojektide teostamine </a:t>
          </a:r>
        </a:p>
        <a:p>
          <a:r>
            <a:rPr lang="en-GB"/>
            <a:t>- KOV e-teenuste ja IKT  võrkude liitmis- ja standardprojektide realiseerimine</a:t>
          </a:r>
          <a:endParaRPr lang="et-EE"/>
        </a:p>
      </dgm:t>
    </dgm:pt>
    <dgm:pt modelId="{2FFFBD43-4616-47EB-83AE-F088BC125ACC}" type="parTrans" cxnId="{F612548E-07A9-41DE-B244-5A0197506734}">
      <dgm:prSet/>
      <dgm:spPr/>
      <dgm:t>
        <a:bodyPr/>
        <a:lstStyle/>
        <a:p>
          <a:endParaRPr lang="et-EE"/>
        </a:p>
      </dgm:t>
    </dgm:pt>
    <dgm:pt modelId="{2485B146-2B21-4627-8E1D-B597A10F6D1F}" type="sibTrans" cxnId="{F612548E-07A9-41DE-B244-5A0197506734}">
      <dgm:prSet/>
      <dgm:spPr/>
      <dgm:t>
        <a:bodyPr/>
        <a:lstStyle/>
        <a:p>
          <a:endParaRPr lang="et-EE"/>
        </a:p>
      </dgm:t>
    </dgm:pt>
    <dgm:pt modelId="{E0923040-1133-42CF-8245-3478C6CA3C71}">
      <dgm:prSet phldrT="[Tekst]" custT="1"/>
      <dgm:spPr/>
      <dgm:t>
        <a:bodyPr/>
        <a:lstStyle/>
        <a:p>
          <a:r>
            <a:rPr lang="en-GB" sz="900"/>
            <a:t>Praegune olukord KOV-des</a:t>
          </a:r>
          <a:endParaRPr lang="et-EE" sz="900"/>
        </a:p>
      </dgm:t>
    </dgm:pt>
    <dgm:pt modelId="{672127EB-A706-4FDF-BD0A-C96EBEA0B2B7}" type="parTrans" cxnId="{96565935-C8CF-4989-ADB0-7831A689B4E6}">
      <dgm:prSet/>
      <dgm:spPr/>
      <dgm:t>
        <a:bodyPr/>
        <a:lstStyle/>
        <a:p>
          <a:endParaRPr lang="et-EE"/>
        </a:p>
      </dgm:t>
    </dgm:pt>
    <dgm:pt modelId="{08E14E1E-03E9-4A20-8AF6-FF81C97CC734}" type="sibTrans" cxnId="{96565935-C8CF-4989-ADB0-7831A689B4E6}">
      <dgm:prSet/>
      <dgm:spPr/>
      <dgm:t>
        <a:bodyPr/>
        <a:lstStyle/>
        <a:p>
          <a:endParaRPr lang="et-EE"/>
        </a:p>
      </dgm:t>
    </dgm:pt>
    <dgm:pt modelId="{B9B7BCEB-2010-4B9F-B341-ED5FFEC945C5}">
      <dgm:prSet phldrT="[Tekst]"/>
      <dgm:spPr/>
      <dgm:t>
        <a:bodyPr/>
        <a:lstStyle/>
        <a:p>
          <a:r>
            <a:rPr lang="en-GB"/>
            <a:t>Tekib info koordineerimine ja koostöö kesksete lahenduste loomisel ja kasutuselevõtul. KOV-d kaasatakse töösse ja nendes stardivad e-teenuste- ja IKT projektid</a:t>
          </a:r>
          <a:endParaRPr lang="et-EE"/>
        </a:p>
      </dgm:t>
    </dgm:pt>
    <dgm:pt modelId="{10BFFDDB-D945-42B1-8483-0D776DC1FBD5}" type="parTrans" cxnId="{01B7CA82-7F52-4CE2-9ADF-DA4ADC1B3075}">
      <dgm:prSet/>
      <dgm:spPr/>
      <dgm:t>
        <a:bodyPr/>
        <a:lstStyle/>
        <a:p>
          <a:endParaRPr lang="et-EE"/>
        </a:p>
      </dgm:t>
    </dgm:pt>
    <dgm:pt modelId="{65B3B7A5-45C7-4B28-A332-706B2CFBB786}" type="sibTrans" cxnId="{01B7CA82-7F52-4CE2-9ADF-DA4ADC1B3075}">
      <dgm:prSet/>
      <dgm:spPr/>
      <dgm:t>
        <a:bodyPr/>
        <a:lstStyle/>
        <a:p>
          <a:endParaRPr lang="et-EE"/>
        </a:p>
      </dgm:t>
    </dgm:pt>
    <dgm:pt modelId="{7240752C-75EE-4208-A7C6-535BC4D92FDB}">
      <dgm:prSet phldrT="[Tekst]"/>
      <dgm:spPr/>
      <dgm:t>
        <a:bodyPr/>
        <a:lstStyle/>
        <a:p>
          <a:r>
            <a:rPr lang="en-GB"/>
            <a:t>KOV-des on realiseeritud teenusvaldkondade e-lahendused ning käivitunud on uued projektid, mille realiseerimisel on juurutatud terviklikult  vajalikud e-teenused.</a:t>
          </a:r>
          <a:endParaRPr lang="et-EE"/>
        </a:p>
      </dgm:t>
    </dgm:pt>
    <dgm:pt modelId="{4BCF833A-513B-4CCF-A486-7B0A76CCA2AC}" type="parTrans" cxnId="{68C37CF5-5E49-4C44-993E-562C309D9998}">
      <dgm:prSet/>
      <dgm:spPr/>
      <dgm:t>
        <a:bodyPr/>
        <a:lstStyle/>
        <a:p>
          <a:endParaRPr lang="et-EE"/>
        </a:p>
      </dgm:t>
    </dgm:pt>
    <dgm:pt modelId="{464329A4-D43E-4CA7-8D14-2CC95D335BF7}" type="sibTrans" cxnId="{68C37CF5-5E49-4C44-993E-562C309D9998}">
      <dgm:prSet/>
      <dgm:spPr/>
      <dgm:t>
        <a:bodyPr/>
        <a:lstStyle/>
        <a:p>
          <a:endParaRPr lang="et-EE"/>
        </a:p>
      </dgm:t>
    </dgm:pt>
    <dgm:pt modelId="{6C31129A-81F0-4AC0-839C-AE22F0EDE278}" type="pres">
      <dgm:prSet presAssocID="{963C4FD1-DB89-4782-863F-54C434778A6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t-EE"/>
        </a:p>
      </dgm:t>
    </dgm:pt>
    <dgm:pt modelId="{F1E57B56-D644-42C3-974A-BFF0778916AA}" type="pres">
      <dgm:prSet presAssocID="{752D6EAB-C9ED-4A84-86A4-3B8C2119CC79}" presName="horFlow" presStyleCnt="0"/>
      <dgm:spPr/>
    </dgm:pt>
    <dgm:pt modelId="{670E3FF2-6581-4299-B6BD-715514846CE1}" type="pres">
      <dgm:prSet presAssocID="{752D6EAB-C9ED-4A84-86A4-3B8C2119CC79}" presName="bigChev" presStyleLbl="node1" presStyleIdx="0" presStyleCnt="3"/>
      <dgm:spPr/>
      <dgm:t>
        <a:bodyPr/>
        <a:lstStyle/>
        <a:p>
          <a:endParaRPr lang="et-EE"/>
        </a:p>
      </dgm:t>
    </dgm:pt>
    <dgm:pt modelId="{D8F24B8A-5D45-4059-8D89-8B54709A6A40}" type="pres">
      <dgm:prSet presAssocID="{0D87E22E-A12C-471B-9936-041771373C3D}" presName="parTrans" presStyleCnt="0"/>
      <dgm:spPr/>
    </dgm:pt>
    <dgm:pt modelId="{084D2AFE-7EA7-426F-90D4-1FF67FE4C85A}" type="pres">
      <dgm:prSet presAssocID="{4D302AE0-578B-4A0A-8334-D52EA6338EB2}" presName="node" presStyleLbl="alignAccFollowNode1" presStyleIdx="0" presStyleCnt="6" custScaleY="113520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5E55FF46-5900-4A75-B040-5F731BB1FCBD}" type="pres">
      <dgm:prSet presAssocID="{F3F55B76-29C4-4C4F-AF08-5E77A84CC2E0}" presName="sibTrans" presStyleCnt="0"/>
      <dgm:spPr/>
    </dgm:pt>
    <dgm:pt modelId="{470090AA-4D3A-4BAE-9038-DC9084AF2968}" type="pres">
      <dgm:prSet presAssocID="{1ED1401E-BAB1-4223-AC1F-426B0599F569}" presName="node" presStyleLbl="alignAccFollowNode1" presStyleIdx="1" presStyleCnt="6" custScaleY="113520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3E4B4910-623E-428B-869D-468D3D1AA7CD}" type="pres">
      <dgm:prSet presAssocID="{752D6EAB-C9ED-4A84-86A4-3B8C2119CC79}" presName="vSp" presStyleCnt="0"/>
      <dgm:spPr/>
    </dgm:pt>
    <dgm:pt modelId="{A2FC7FD6-07FF-40D2-A390-E068C9332E96}" type="pres">
      <dgm:prSet presAssocID="{57BDCBC6-8097-4631-AB86-F822A0A8DE5A}" presName="horFlow" presStyleCnt="0"/>
      <dgm:spPr/>
    </dgm:pt>
    <dgm:pt modelId="{9F9B7B4C-29A7-4364-879D-B5B0C27F7C28}" type="pres">
      <dgm:prSet presAssocID="{57BDCBC6-8097-4631-AB86-F822A0A8DE5A}" presName="bigChev" presStyleLbl="node1" presStyleIdx="1" presStyleCnt="3"/>
      <dgm:spPr/>
      <dgm:t>
        <a:bodyPr/>
        <a:lstStyle/>
        <a:p>
          <a:endParaRPr lang="et-EE"/>
        </a:p>
      </dgm:t>
    </dgm:pt>
    <dgm:pt modelId="{5FBC1D99-CB06-4C56-ABC5-DA6D90F96C0A}" type="pres">
      <dgm:prSet presAssocID="{39003B0F-24B4-40D0-9C22-A959DAD6ECE3}" presName="parTrans" presStyleCnt="0"/>
      <dgm:spPr/>
    </dgm:pt>
    <dgm:pt modelId="{B1EB1DFD-33F8-4AD3-9ECE-036D1B8D2A98}" type="pres">
      <dgm:prSet presAssocID="{2462A1A7-5E35-4780-86AA-F4F0F3677908}" presName="node" presStyleLbl="alignAccFollowNode1" presStyleIdx="2" presStyleCnt="6" custScaleY="116188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D911421-5C58-4084-92ED-87DE8825BBA0}" type="pres">
      <dgm:prSet presAssocID="{8A344C15-713E-4369-9B24-131A31383CC8}" presName="sibTrans" presStyleCnt="0"/>
      <dgm:spPr/>
    </dgm:pt>
    <dgm:pt modelId="{F7C94626-BEF5-4A34-9632-4A4C5A630A0C}" type="pres">
      <dgm:prSet presAssocID="{F879FB57-03A9-42BC-926E-C9A07D4FCE8D}" presName="node" presStyleLbl="alignAccFollowNode1" presStyleIdx="3" presStyleCnt="6" custScaleY="121240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32A0C64-FF44-4191-8C33-656E1FA9AF6F}" type="pres">
      <dgm:prSet presAssocID="{57BDCBC6-8097-4631-AB86-F822A0A8DE5A}" presName="vSp" presStyleCnt="0"/>
      <dgm:spPr/>
    </dgm:pt>
    <dgm:pt modelId="{C692FD50-304A-4271-A338-E8B8E1917FCB}" type="pres">
      <dgm:prSet presAssocID="{E0923040-1133-42CF-8245-3478C6CA3C71}" presName="horFlow" presStyleCnt="0"/>
      <dgm:spPr/>
    </dgm:pt>
    <dgm:pt modelId="{31FA83CD-E12C-436E-863B-A0DEB924C244}" type="pres">
      <dgm:prSet presAssocID="{E0923040-1133-42CF-8245-3478C6CA3C71}" presName="bigChev" presStyleLbl="node1" presStyleIdx="2" presStyleCnt="3"/>
      <dgm:spPr/>
      <dgm:t>
        <a:bodyPr/>
        <a:lstStyle/>
        <a:p>
          <a:endParaRPr lang="et-EE"/>
        </a:p>
      </dgm:t>
    </dgm:pt>
    <dgm:pt modelId="{DC6F4A4C-BC34-4D03-8285-E4E430038D7F}" type="pres">
      <dgm:prSet presAssocID="{10BFFDDB-D945-42B1-8483-0D776DC1FBD5}" presName="parTrans" presStyleCnt="0"/>
      <dgm:spPr/>
    </dgm:pt>
    <dgm:pt modelId="{1DD630A5-516C-480E-A158-9897F0D57B64}" type="pres">
      <dgm:prSet presAssocID="{B9B7BCEB-2010-4B9F-B341-ED5FFEC945C5}" presName="node" presStyleLbl="alignAccFollowNode1" presStyleIdx="4" presStyleCnt="6" custScaleY="117129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37AA788-317C-4379-B692-A4CECD81FE22}" type="pres">
      <dgm:prSet presAssocID="{65B3B7A5-45C7-4B28-A332-706B2CFBB786}" presName="sibTrans" presStyleCnt="0"/>
      <dgm:spPr/>
    </dgm:pt>
    <dgm:pt modelId="{B9568017-147E-4BF7-9206-4D3AFFAE2B43}" type="pres">
      <dgm:prSet presAssocID="{7240752C-75EE-4208-A7C6-535BC4D92FDB}" presName="node" presStyleLbl="alignAccFollowNode1" presStyleIdx="5" presStyleCnt="6" custScaleY="11905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40452A17-95F1-4B7B-8DB1-D764AB28D411}" type="presOf" srcId="{752D6EAB-C9ED-4A84-86A4-3B8C2119CC79}" destId="{670E3FF2-6581-4299-B6BD-715514846CE1}" srcOrd="0" destOrd="0" presId="urn:microsoft.com/office/officeart/2005/8/layout/lProcess3"/>
    <dgm:cxn modelId="{6F79F0F5-CBE6-48B8-85BB-D5F3AD8E3E51}" type="presOf" srcId="{7240752C-75EE-4208-A7C6-535BC4D92FDB}" destId="{B9568017-147E-4BF7-9206-4D3AFFAE2B43}" srcOrd="0" destOrd="0" presId="urn:microsoft.com/office/officeart/2005/8/layout/lProcess3"/>
    <dgm:cxn modelId="{96565935-C8CF-4989-ADB0-7831A689B4E6}" srcId="{963C4FD1-DB89-4782-863F-54C434778A62}" destId="{E0923040-1133-42CF-8245-3478C6CA3C71}" srcOrd="2" destOrd="0" parTransId="{672127EB-A706-4FDF-BD0A-C96EBEA0B2B7}" sibTransId="{08E14E1E-03E9-4A20-8AF6-FF81C97CC734}"/>
    <dgm:cxn modelId="{F99D5074-787A-4E4E-8B27-5CD83A8394EB}" type="presOf" srcId="{57BDCBC6-8097-4631-AB86-F822A0A8DE5A}" destId="{9F9B7B4C-29A7-4364-879D-B5B0C27F7C28}" srcOrd="0" destOrd="0" presId="urn:microsoft.com/office/officeart/2005/8/layout/lProcess3"/>
    <dgm:cxn modelId="{D9380B7E-9089-46FE-A553-71103CF6B747}" type="presOf" srcId="{F879FB57-03A9-42BC-926E-C9A07D4FCE8D}" destId="{F7C94626-BEF5-4A34-9632-4A4C5A630A0C}" srcOrd="0" destOrd="0" presId="urn:microsoft.com/office/officeart/2005/8/layout/lProcess3"/>
    <dgm:cxn modelId="{F612548E-07A9-41DE-B244-5A0197506734}" srcId="{57BDCBC6-8097-4631-AB86-F822A0A8DE5A}" destId="{F879FB57-03A9-42BC-926E-C9A07D4FCE8D}" srcOrd="1" destOrd="0" parTransId="{2FFFBD43-4616-47EB-83AE-F088BC125ACC}" sibTransId="{2485B146-2B21-4627-8E1D-B597A10F6D1F}"/>
    <dgm:cxn modelId="{E04ED87A-1059-4EE5-96EF-34AC8EC2B014}" srcId="{57BDCBC6-8097-4631-AB86-F822A0A8DE5A}" destId="{2462A1A7-5E35-4780-86AA-F4F0F3677908}" srcOrd="0" destOrd="0" parTransId="{39003B0F-24B4-40D0-9C22-A959DAD6ECE3}" sibTransId="{8A344C15-713E-4369-9B24-131A31383CC8}"/>
    <dgm:cxn modelId="{3F43AAF9-D640-4C6F-8CFF-B447B2B9E50B}" type="presOf" srcId="{963C4FD1-DB89-4782-863F-54C434778A62}" destId="{6C31129A-81F0-4AC0-839C-AE22F0EDE278}" srcOrd="0" destOrd="0" presId="urn:microsoft.com/office/officeart/2005/8/layout/lProcess3"/>
    <dgm:cxn modelId="{FE621847-B87E-4B07-B31F-35FBCE3B896B}" srcId="{752D6EAB-C9ED-4A84-86A4-3B8C2119CC79}" destId="{4D302AE0-578B-4A0A-8334-D52EA6338EB2}" srcOrd="0" destOrd="0" parTransId="{0D87E22E-A12C-471B-9936-041771373C3D}" sibTransId="{F3F55B76-29C4-4C4F-AF08-5E77A84CC2E0}"/>
    <dgm:cxn modelId="{34D4CD52-6B40-4D02-804C-D260FC0A3932}" srcId="{963C4FD1-DB89-4782-863F-54C434778A62}" destId="{752D6EAB-C9ED-4A84-86A4-3B8C2119CC79}" srcOrd="0" destOrd="0" parTransId="{EE935416-5470-4DA2-9FC3-EDFD77329E51}" sibTransId="{ECD0951C-F6F7-45AB-8316-E20EA0E20A7F}"/>
    <dgm:cxn modelId="{01B7CA82-7F52-4CE2-9ADF-DA4ADC1B3075}" srcId="{E0923040-1133-42CF-8245-3478C6CA3C71}" destId="{B9B7BCEB-2010-4B9F-B341-ED5FFEC945C5}" srcOrd="0" destOrd="0" parTransId="{10BFFDDB-D945-42B1-8483-0D776DC1FBD5}" sibTransId="{65B3B7A5-45C7-4B28-A332-706B2CFBB786}"/>
    <dgm:cxn modelId="{0BFDB390-CD92-47A1-852C-E2EAE8374AA4}" type="presOf" srcId="{2462A1A7-5E35-4780-86AA-F4F0F3677908}" destId="{B1EB1DFD-33F8-4AD3-9ECE-036D1B8D2A98}" srcOrd="0" destOrd="0" presId="urn:microsoft.com/office/officeart/2005/8/layout/lProcess3"/>
    <dgm:cxn modelId="{94A8F72B-9AA3-47E7-BB64-5A284056CCD9}" type="presOf" srcId="{1ED1401E-BAB1-4223-AC1F-426B0599F569}" destId="{470090AA-4D3A-4BAE-9038-DC9084AF2968}" srcOrd="0" destOrd="0" presId="urn:microsoft.com/office/officeart/2005/8/layout/lProcess3"/>
    <dgm:cxn modelId="{F1A9EEFA-2D45-4F2E-A58C-5474D364B616}" srcId="{963C4FD1-DB89-4782-863F-54C434778A62}" destId="{57BDCBC6-8097-4631-AB86-F822A0A8DE5A}" srcOrd="1" destOrd="0" parTransId="{30075AEF-0A6E-414F-A8F8-939C647F44CC}" sibTransId="{1521B7C6-4256-4DBF-B995-AD96024ACA49}"/>
    <dgm:cxn modelId="{6631B190-A069-4284-ADE3-21F77C1E1280}" type="presOf" srcId="{E0923040-1133-42CF-8245-3478C6CA3C71}" destId="{31FA83CD-E12C-436E-863B-A0DEB924C244}" srcOrd="0" destOrd="0" presId="urn:microsoft.com/office/officeart/2005/8/layout/lProcess3"/>
    <dgm:cxn modelId="{68C37CF5-5E49-4C44-993E-562C309D9998}" srcId="{E0923040-1133-42CF-8245-3478C6CA3C71}" destId="{7240752C-75EE-4208-A7C6-535BC4D92FDB}" srcOrd="1" destOrd="0" parTransId="{4BCF833A-513B-4CCF-A486-7B0A76CCA2AC}" sibTransId="{464329A4-D43E-4CA7-8D14-2CC95D335BF7}"/>
    <dgm:cxn modelId="{4E64728D-E0D0-4A82-83F4-7C6E0B80A49D}" srcId="{752D6EAB-C9ED-4A84-86A4-3B8C2119CC79}" destId="{1ED1401E-BAB1-4223-AC1F-426B0599F569}" srcOrd="1" destOrd="0" parTransId="{6D9FF226-80E0-4347-9C7C-7DD7BE267B5B}" sibTransId="{DCEB661B-053B-45F9-B116-AAE85CB258ED}"/>
    <dgm:cxn modelId="{AF79B773-A723-4469-895F-DF4023FFC1D3}" type="presOf" srcId="{4D302AE0-578B-4A0A-8334-D52EA6338EB2}" destId="{084D2AFE-7EA7-426F-90D4-1FF67FE4C85A}" srcOrd="0" destOrd="0" presId="urn:microsoft.com/office/officeart/2005/8/layout/lProcess3"/>
    <dgm:cxn modelId="{E44FF235-ACBF-4308-8585-620AB77F8B36}" type="presOf" srcId="{B9B7BCEB-2010-4B9F-B341-ED5FFEC945C5}" destId="{1DD630A5-516C-480E-A158-9897F0D57B64}" srcOrd="0" destOrd="0" presId="urn:microsoft.com/office/officeart/2005/8/layout/lProcess3"/>
    <dgm:cxn modelId="{D1541788-0589-4633-BA85-081CF8FA9566}" type="presParOf" srcId="{6C31129A-81F0-4AC0-839C-AE22F0EDE278}" destId="{F1E57B56-D644-42C3-974A-BFF0778916AA}" srcOrd="0" destOrd="0" presId="urn:microsoft.com/office/officeart/2005/8/layout/lProcess3"/>
    <dgm:cxn modelId="{EA2AD943-CA26-4354-B51E-BDF7F60F614E}" type="presParOf" srcId="{F1E57B56-D644-42C3-974A-BFF0778916AA}" destId="{670E3FF2-6581-4299-B6BD-715514846CE1}" srcOrd="0" destOrd="0" presId="urn:microsoft.com/office/officeart/2005/8/layout/lProcess3"/>
    <dgm:cxn modelId="{91F24D2A-8F45-4E27-83AC-563718CE8B97}" type="presParOf" srcId="{F1E57B56-D644-42C3-974A-BFF0778916AA}" destId="{D8F24B8A-5D45-4059-8D89-8B54709A6A40}" srcOrd="1" destOrd="0" presId="urn:microsoft.com/office/officeart/2005/8/layout/lProcess3"/>
    <dgm:cxn modelId="{1475EEFE-4C88-4594-82B1-BA79A2FC5389}" type="presParOf" srcId="{F1E57B56-D644-42C3-974A-BFF0778916AA}" destId="{084D2AFE-7EA7-426F-90D4-1FF67FE4C85A}" srcOrd="2" destOrd="0" presId="urn:microsoft.com/office/officeart/2005/8/layout/lProcess3"/>
    <dgm:cxn modelId="{38C6800A-5644-421B-A831-45AEF5472867}" type="presParOf" srcId="{F1E57B56-D644-42C3-974A-BFF0778916AA}" destId="{5E55FF46-5900-4A75-B040-5F731BB1FCBD}" srcOrd="3" destOrd="0" presId="urn:microsoft.com/office/officeart/2005/8/layout/lProcess3"/>
    <dgm:cxn modelId="{ECB06E02-85BD-4014-A6D1-B3B6DE1895E6}" type="presParOf" srcId="{F1E57B56-D644-42C3-974A-BFF0778916AA}" destId="{470090AA-4D3A-4BAE-9038-DC9084AF2968}" srcOrd="4" destOrd="0" presId="urn:microsoft.com/office/officeart/2005/8/layout/lProcess3"/>
    <dgm:cxn modelId="{C341071A-0F97-47A1-8E04-00008816A63D}" type="presParOf" srcId="{6C31129A-81F0-4AC0-839C-AE22F0EDE278}" destId="{3E4B4910-623E-428B-869D-468D3D1AA7CD}" srcOrd="1" destOrd="0" presId="urn:microsoft.com/office/officeart/2005/8/layout/lProcess3"/>
    <dgm:cxn modelId="{216BFFDD-BB5C-4EC9-B490-113E192550FD}" type="presParOf" srcId="{6C31129A-81F0-4AC0-839C-AE22F0EDE278}" destId="{A2FC7FD6-07FF-40D2-A390-E068C9332E96}" srcOrd="2" destOrd="0" presId="urn:microsoft.com/office/officeart/2005/8/layout/lProcess3"/>
    <dgm:cxn modelId="{0615A0C6-3F4F-4F14-95D2-FC0C31E61934}" type="presParOf" srcId="{A2FC7FD6-07FF-40D2-A390-E068C9332E96}" destId="{9F9B7B4C-29A7-4364-879D-B5B0C27F7C28}" srcOrd="0" destOrd="0" presId="urn:microsoft.com/office/officeart/2005/8/layout/lProcess3"/>
    <dgm:cxn modelId="{F078CD73-E844-48CB-A6DA-6C4072703BEF}" type="presParOf" srcId="{A2FC7FD6-07FF-40D2-A390-E068C9332E96}" destId="{5FBC1D99-CB06-4C56-ABC5-DA6D90F96C0A}" srcOrd="1" destOrd="0" presId="urn:microsoft.com/office/officeart/2005/8/layout/lProcess3"/>
    <dgm:cxn modelId="{AC883470-EDD0-4A4B-85D4-A446CBDA13D2}" type="presParOf" srcId="{A2FC7FD6-07FF-40D2-A390-E068C9332E96}" destId="{B1EB1DFD-33F8-4AD3-9ECE-036D1B8D2A98}" srcOrd="2" destOrd="0" presId="urn:microsoft.com/office/officeart/2005/8/layout/lProcess3"/>
    <dgm:cxn modelId="{5ECB205E-7340-4154-AAC4-327BFABFCA56}" type="presParOf" srcId="{A2FC7FD6-07FF-40D2-A390-E068C9332E96}" destId="{8D911421-5C58-4084-92ED-87DE8825BBA0}" srcOrd="3" destOrd="0" presId="urn:microsoft.com/office/officeart/2005/8/layout/lProcess3"/>
    <dgm:cxn modelId="{B59C545C-38EC-4EFD-A19A-BD089341CE5B}" type="presParOf" srcId="{A2FC7FD6-07FF-40D2-A390-E068C9332E96}" destId="{F7C94626-BEF5-4A34-9632-4A4C5A630A0C}" srcOrd="4" destOrd="0" presId="urn:microsoft.com/office/officeart/2005/8/layout/lProcess3"/>
    <dgm:cxn modelId="{8DF73ED4-7A1F-48ED-80D5-BCFD753BD686}" type="presParOf" srcId="{6C31129A-81F0-4AC0-839C-AE22F0EDE278}" destId="{F32A0C64-FF44-4191-8C33-656E1FA9AF6F}" srcOrd="3" destOrd="0" presId="urn:microsoft.com/office/officeart/2005/8/layout/lProcess3"/>
    <dgm:cxn modelId="{2CB3D70C-A60C-4C68-B3B0-E9885BFC6767}" type="presParOf" srcId="{6C31129A-81F0-4AC0-839C-AE22F0EDE278}" destId="{C692FD50-304A-4271-A338-E8B8E1917FCB}" srcOrd="4" destOrd="0" presId="urn:microsoft.com/office/officeart/2005/8/layout/lProcess3"/>
    <dgm:cxn modelId="{192FF9AF-B926-43FC-825B-929D1BEF0B68}" type="presParOf" srcId="{C692FD50-304A-4271-A338-E8B8E1917FCB}" destId="{31FA83CD-E12C-436E-863B-A0DEB924C244}" srcOrd="0" destOrd="0" presId="urn:microsoft.com/office/officeart/2005/8/layout/lProcess3"/>
    <dgm:cxn modelId="{39EC95A1-1AD2-4A4B-9341-83DBEC48CE72}" type="presParOf" srcId="{C692FD50-304A-4271-A338-E8B8E1917FCB}" destId="{DC6F4A4C-BC34-4D03-8285-E4E430038D7F}" srcOrd="1" destOrd="0" presId="urn:microsoft.com/office/officeart/2005/8/layout/lProcess3"/>
    <dgm:cxn modelId="{3667A09A-F7C2-462F-A896-C994D47BE08B}" type="presParOf" srcId="{C692FD50-304A-4271-A338-E8B8E1917FCB}" destId="{1DD630A5-516C-480E-A158-9897F0D57B64}" srcOrd="2" destOrd="0" presId="urn:microsoft.com/office/officeart/2005/8/layout/lProcess3"/>
    <dgm:cxn modelId="{A85699DD-3F29-419E-B770-C9A8DC874481}" type="presParOf" srcId="{C692FD50-304A-4271-A338-E8B8E1917FCB}" destId="{B37AA788-317C-4379-B692-A4CECD81FE22}" srcOrd="3" destOrd="0" presId="urn:microsoft.com/office/officeart/2005/8/layout/lProcess3"/>
    <dgm:cxn modelId="{BE3CCC68-6C3E-4C20-88C8-ED23C50DD42D}" type="presParOf" srcId="{C692FD50-304A-4271-A338-E8B8E1917FCB}" destId="{B9568017-147E-4BF7-9206-4D3AFFAE2B43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E3FF2-6581-4299-B6BD-715514846CE1}">
      <dsp:nvSpPr>
        <dsp:cNvPr id="0" name=""/>
        <dsp:cNvSpPr/>
      </dsp:nvSpPr>
      <dsp:spPr>
        <a:xfrm>
          <a:off x="2205" y="114609"/>
          <a:ext cx="3407568" cy="13630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/>
            <a:t>2016 </a:t>
          </a:r>
          <a:r>
            <a:rPr lang="en-GB" sz="900" kern="1200"/>
            <a:t>ORGANISATSIOONI START</a:t>
          </a:r>
          <a:endParaRPr lang="et-EE" sz="900" kern="1200"/>
        </a:p>
      </dsp:txBody>
      <dsp:txXfrm>
        <a:off x="683719" y="114609"/>
        <a:ext cx="2044541" cy="1363027"/>
      </dsp:txXfrm>
    </dsp:sp>
    <dsp:sp modelId="{084D2AFE-7EA7-426F-90D4-1FF67FE4C85A}">
      <dsp:nvSpPr>
        <dsp:cNvPr id="0" name=""/>
        <dsp:cNvSpPr/>
      </dsp:nvSpPr>
      <dsp:spPr>
        <a:xfrm>
          <a:off x="2966790" y="153989"/>
          <a:ext cx="2828282" cy="128426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baseline="0"/>
            <a:t>2017</a:t>
          </a:r>
          <a:r>
            <a:rPr lang="en-GB" sz="1100" kern="1200" baseline="0"/>
            <a:t>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TEGEVUSTE JA PROJEKTIDE KÄIVITUMINE</a:t>
          </a:r>
          <a:endParaRPr lang="et-EE" sz="800" kern="1200"/>
        </a:p>
      </dsp:txBody>
      <dsp:txXfrm>
        <a:off x="3608923" y="153989"/>
        <a:ext cx="1544016" cy="1284266"/>
      </dsp:txXfrm>
    </dsp:sp>
    <dsp:sp modelId="{470090AA-4D3A-4BAE-9038-DC9084AF2968}">
      <dsp:nvSpPr>
        <dsp:cNvPr id="0" name=""/>
        <dsp:cNvSpPr/>
      </dsp:nvSpPr>
      <dsp:spPr>
        <a:xfrm>
          <a:off x="5399112" y="153989"/>
          <a:ext cx="2828282" cy="128426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baseline="0"/>
            <a:t>2018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ALUSTATUD TEGEVUSTE JA PROJEKTIDE REALISEERUMINE, UUED EESMÄRGID</a:t>
          </a:r>
          <a:endParaRPr lang="et-EE" sz="800" kern="1200"/>
        </a:p>
      </dsp:txBody>
      <dsp:txXfrm>
        <a:off x="6041245" y="153989"/>
        <a:ext cx="1544016" cy="1284266"/>
      </dsp:txXfrm>
    </dsp:sp>
    <dsp:sp modelId="{9F9B7B4C-29A7-4364-879D-B5B0C27F7C28}">
      <dsp:nvSpPr>
        <dsp:cNvPr id="0" name=""/>
        <dsp:cNvSpPr/>
      </dsp:nvSpPr>
      <dsp:spPr>
        <a:xfrm>
          <a:off x="2205" y="1672748"/>
          <a:ext cx="3407568" cy="13630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/>
            <a:t>Mehitamine, strateegia, eelarve, analüüs</a:t>
          </a:r>
          <a:endParaRPr lang="et-EE" sz="900" kern="1200"/>
        </a:p>
      </dsp:txBody>
      <dsp:txXfrm>
        <a:off x="683719" y="1672748"/>
        <a:ext cx="2044541" cy="1363027"/>
      </dsp:txXfrm>
    </dsp:sp>
    <dsp:sp modelId="{B1EB1DFD-33F8-4AD3-9ECE-036D1B8D2A98}">
      <dsp:nvSpPr>
        <dsp:cNvPr id="0" name=""/>
        <dsp:cNvSpPr/>
      </dsp:nvSpPr>
      <dsp:spPr>
        <a:xfrm>
          <a:off x="2966790" y="1697037"/>
          <a:ext cx="2828282" cy="131444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baseline="0"/>
            <a:t>- </a:t>
          </a:r>
          <a:r>
            <a:rPr lang="en-GB" sz="860" kern="1200" baseline="0"/>
            <a:t>Analüüsiprojekt teenuste arendusvajaduste väljaselgitamiseks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60" kern="1200" baseline="0"/>
            <a:t>- VOLIS, KOVTP, KOVMEN, RPIS jätkutegevused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60" kern="1200" baseline="0"/>
            <a:t>- KOV nõustamine e-teenuste ja seotud IKT teemades, standardiseerimine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600" kern="1200"/>
        </a:p>
      </dsp:txBody>
      <dsp:txXfrm>
        <a:off x="3624015" y="1697037"/>
        <a:ext cx="1513833" cy="1314449"/>
      </dsp:txXfrm>
    </dsp:sp>
    <dsp:sp modelId="{F7C94626-BEF5-4A34-9632-4A4C5A630A0C}">
      <dsp:nvSpPr>
        <dsp:cNvPr id="0" name=""/>
        <dsp:cNvSpPr/>
      </dsp:nvSpPr>
      <dsp:spPr>
        <a:xfrm>
          <a:off x="5399112" y="1668460"/>
          <a:ext cx="2828282" cy="137160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/>
            <a:t>- Täiendavate KOV üleste e-teenuste arendus- ja kasutuselevõtuprojektide teostamine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/>
            <a:t>- KOV e-teenuste ja IKT  võrkude liitmis- ja standardprojektide realiseerimine</a:t>
          </a:r>
          <a:endParaRPr lang="et-EE" sz="1000" kern="1200"/>
        </a:p>
      </dsp:txBody>
      <dsp:txXfrm>
        <a:off x="6084914" y="1668460"/>
        <a:ext cx="1456679" cy="1371603"/>
      </dsp:txXfrm>
    </dsp:sp>
    <dsp:sp modelId="{31FA83CD-E12C-436E-863B-A0DEB924C244}">
      <dsp:nvSpPr>
        <dsp:cNvPr id="0" name=""/>
        <dsp:cNvSpPr/>
      </dsp:nvSpPr>
      <dsp:spPr>
        <a:xfrm>
          <a:off x="2205" y="3230888"/>
          <a:ext cx="3407568" cy="13630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/>
            <a:t>Praegune olukord KOV-des</a:t>
          </a:r>
          <a:endParaRPr lang="et-EE" sz="900" kern="1200"/>
        </a:p>
      </dsp:txBody>
      <dsp:txXfrm>
        <a:off x="683719" y="3230888"/>
        <a:ext cx="2044541" cy="1363027"/>
      </dsp:txXfrm>
    </dsp:sp>
    <dsp:sp modelId="{1DD630A5-516C-480E-A158-9897F0D57B64}">
      <dsp:nvSpPr>
        <dsp:cNvPr id="0" name=""/>
        <dsp:cNvSpPr/>
      </dsp:nvSpPr>
      <dsp:spPr>
        <a:xfrm>
          <a:off x="2966790" y="3249854"/>
          <a:ext cx="2828282" cy="13250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/>
            <a:t>Tekib info koordineerimine ja koostöö kesksete lahenduste loomisel ja kasutuselevõtul. KOV-d kaasatakse töösse ja nendes stardivad e-teenuste- ja IKT projektid</a:t>
          </a:r>
          <a:endParaRPr lang="et-EE" sz="1000" kern="1200"/>
        </a:p>
      </dsp:txBody>
      <dsp:txXfrm>
        <a:off x="3629338" y="3249854"/>
        <a:ext cx="1503187" cy="1325095"/>
      </dsp:txXfrm>
    </dsp:sp>
    <dsp:sp modelId="{B9568017-147E-4BF7-9206-4D3AFFAE2B43}">
      <dsp:nvSpPr>
        <dsp:cNvPr id="0" name=""/>
        <dsp:cNvSpPr/>
      </dsp:nvSpPr>
      <dsp:spPr>
        <a:xfrm>
          <a:off x="5399112" y="3238971"/>
          <a:ext cx="2828282" cy="13468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/>
            <a:t>KOV-des on realiseeritud teenusvaldkondade e-lahendused ning käivitunud on uued projektid, mille realiseerimisel on juurutatud terviklikult  vajalikud e-teenused.</a:t>
          </a:r>
          <a:endParaRPr lang="et-EE" sz="1000" kern="1200"/>
        </a:p>
      </dsp:txBody>
      <dsp:txXfrm>
        <a:off x="6072543" y="3238971"/>
        <a:ext cx="1481421" cy="1346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laadi muutmiseks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5" name="Sisu kohatäid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t-E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Pildi lisamiseks klõpsake ikooni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Muutke teksti laade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2513FD-3F77-4F72-BAB8-AE07935294F9}" type="datetimeFigureOut">
              <a:rPr lang="et-EE" smtClean="0"/>
              <a:t>25.08.2016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B6D29E-6460-4509-9F7C-74A9CED27051}" type="slidenum">
              <a:rPr lang="et-EE" smtClean="0"/>
              <a:t>‹#›</a:t>
            </a:fld>
            <a:endParaRPr lang="et-E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905272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KOV IKT koordineerimine</a:t>
            </a:r>
            <a:br>
              <a:rPr lang="et-EE" dirty="0" smtClean="0"/>
            </a:br>
            <a:r>
              <a:rPr lang="et-EE" dirty="0" smtClean="0"/>
              <a:t>EMOL-ELL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00800" cy="720080"/>
          </a:xfrm>
        </p:spPr>
        <p:txBody>
          <a:bodyPr/>
          <a:lstStyle/>
          <a:p>
            <a:r>
              <a:rPr lang="et-EE" dirty="0" smtClean="0"/>
              <a:t>Mis on üldse probleemiks?</a:t>
            </a:r>
            <a:endParaRPr lang="et-EE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132856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/>
              <a:t>Senini väljatöötatud kesksed KOV IKT teenused ei ole piisava ulatusega kasutuses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/>
              <a:t>E-teenuste arendamine omavalitsustes on väga erineva kvaliteediga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/>
              <a:t>KOV-des arendatavad elanikkonna IKT teenused ei ole üleriigiliselt koordineeritud ning seetõttu ei ole tagatud teenuste ühtlane kvaliteet ning pole välditud dubleerivad kulutused sarnastele teenustele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/>
              <a:t>Ka riigi poolt arendatud infosüsteemidel , mida KOV-d kasutavad, ei ole klienditeenuste pool arendatud ühtlaselt või puudub hoopis</a:t>
            </a:r>
          </a:p>
        </p:txBody>
      </p:sp>
    </p:spTree>
    <p:extLst>
      <p:ext uri="{BB962C8B-B14F-4D97-AF65-F5344CB8AC3E}">
        <p14:creationId xmlns:p14="http://schemas.microsoft.com/office/powerpoint/2010/main" val="297297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IKT </a:t>
            </a:r>
            <a:r>
              <a:rPr lang="en-GB" dirty="0" err="1" smtClean="0"/>
              <a:t>üksus</a:t>
            </a:r>
            <a:r>
              <a:rPr lang="en-GB" dirty="0" smtClean="0"/>
              <a:t> EMOL-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juures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Organisatsioon koondab kogu KOV IKT teenuste info ning kujundab selle pealt tarkvarade investeeringuvajadused ja arendusprojektide </a:t>
            </a:r>
            <a:r>
              <a:rPr lang="et-EE" dirty="0" smtClean="0"/>
              <a:t>käivitamise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Organisatsioon hakkab juhtima </a:t>
            </a:r>
            <a:r>
              <a:rPr lang="en-GB" dirty="0" err="1" smtClean="0"/>
              <a:t>ministeeriumite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t-EE" dirty="0" smtClean="0"/>
              <a:t>struktuurifondide </a:t>
            </a:r>
            <a:r>
              <a:rPr lang="et-EE" dirty="0"/>
              <a:t>vahenditest käivitatavaid projekte KOV IKT </a:t>
            </a:r>
            <a:r>
              <a:rPr lang="et-EE" dirty="0" smtClean="0"/>
              <a:t>suunal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 smtClean="0"/>
              <a:t>Teenuste</a:t>
            </a:r>
            <a:r>
              <a:rPr lang="en-GB" dirty="0" smtClean="0"/>
              <a:t> </a:t>
            </a:r>
            <a:r>
              <a:rPr lang="en-GB" dirty="0" err="1" smtClean="0"/>
              <a:t>kasutuselevõtmine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kvaliteedi</a:t>
            </a:r>
            <a:r>
              <a:rPr lang="en-GB" dirty="0" smtClean="0"/>
              <a:t> </a:t>
            </a:r>
            <a:r>
              <a:rPr lang="en-GB" dirty="0" err="1" smtClean="0"/>
              <a:t>järelevalve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 smtClean="0"/>
              <a:t>Töös</a:t>
            </a:r>
            <a:r>
              <a:rPr lang="en-GB" dirty="0" smtClean="0"/>
              <a:t>: </a:t>
            </a:r>
            <a:r>
              <a:rPr lang="et-EE" dirty="0" smtClean="0"/>
              <a:t>Üksuses </a:t>
            </a:r>
            <a:r>
              <a:rPr lang="en-GB" dirty="0" err="1" smtClean="0"/>
              <a:t>alates</a:t>
            </a:r>
            <a:r>
              <a:rPr lang="en-GB" dirty="0" smtClean="0"/>
              <a:t> 2017 </a:t>
            </a:r>
            <a:r>
              <a:rPr lang="et-EE" dirty="0" smtClean="0"/>
              <a:t>3 </a:t>
            </a:r>
            <a:r>
              <a:rPr lang="et-EE" dirty="0"/>
              <a:t>spetsialisti, 2 töötavad üksteist asendavate KOV IT teenuste arengute ja kasutuselevõtu üldjuhtidena, 1 omavalitsuste konsultandina teenuste koondamisega seonduva infrastruktuuri (ISKE, võrguhaldus, kasutajahaldus, majutus, lepingud, standardid, jmt) küsimustes.</a:t>
            </a:r>
          </a:p>
          <a:p>
            <a:pPr marL="13716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2685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Tegevuskava</a:t>
            </a:r>
            <a:r>
              <a:rPr lang="en-GB" dirty="0" smtClean="0"/>
              <a:t> 2016-2018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Taotluse esitamine avalike teenuste arendamise eel-, äri-ja kasutatavuse analüüside läbiviimise vooru. Plaanitava projektiga analüüsitakse teostusvõimalust (toetudes varasemale andmekorjele):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t-EE" dirty="0"/>
              <a:t>KOV-des laialdaselt kasutusel olevate tarkvarade edasiarenduste konkreetsed vajadused lähtuvalt teenuse laialdasemast kasutuselevõtust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t-EE" dirty="0"/>
              <a:t>mida tuleb lahendustesse juurde luua seoses muutustega </a:t>
            </a:r>
            <a:r>
              <a:rPr lang="et-EE" dirty="0" err="1"/>
              <a:t>eesti.ee</a:t>
            </a:r>
            <a:r>
              <a:rPr lang="et-EE" dirty="0"/>
              <a:t> keskkonnas (nt AAR-i ja teenuste vahendamise lõpetamine)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t-EE" dirty="0"/>
              <a:t>omavalitsuste poolsel e-teenuste osutamisel võimalike tarkvaralahenduste väljavalimine, mis teatud edasiarenduste juures on sobivad laialdasemalt kasutuselevõtmiseks kõikides omavalitsustes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5694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Tegevuskava</a:t>
            </a:r>
            <a:r>
              <a:rPr lang="en-GB" dirty="0"/>
              <a:t> 2016-2018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Olemasolevate Rahandusministeeriumi KOV IT teenuste edasiarendamise projektid – mida uuendada ja mis tegevused teostada lähtuvalt nende tarkvarade laialdasemast kasutuselevõtust.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 smtClean="0"/>
              <a:t>KOVTP</a:t>
            </a:r>
            <a:endParaRPr lang="et-EE" dirty="0"/>
          </a:p>
          <a:p>
            <a:pPr>
              <a:buFont typeface="Wingdings" panose="05000000000000000000" pitchFamily="2" charset="2"/>
              <a:buChar char="Ø"/>
            </a:pPr>
            <a:r>
              <a:rPr lang="et-EE" dirty="0" smtClean="0"/>
              <a:t>VOLIS</a:t>
            </a:r>
            <a:endParaRPr lang="et-EE" dirty="0"/>
          </a:p>
          <a:p>
            <a:pPr>
              <a:buFont typeface="Wingdings" panose="05000000000000000000" pitchFamily="2" charset="2"/>
              <a:buChar char="Ø"/>
            </a:pPr>
            <a:r>
              <a:rPr lang="et-EE" dirty="0" smtClean="0"/>
              <a:t>RPIS</a:t>
            </a:r>
            <a:endParaRPr lang="et-EE" dirty="0"/>
          </a:p>
          <a:p>
            <a:pPr>
              <a:buFont typeface="Wingdings" panose="05000000000000000000" pitchFamily="2" charset="2"/>
              <a:buChar char="Ø"/>
            </a:pPr>
            <a:r>
              <a:rPr lang="et-EE" dirty="0" smtClean="0"/>
              <a:t>KOVMEN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8689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Tegevuskava</a:t>
            </a:r>
            <a:r>
              <a:rPr lang="en-GB" dirty="0"/>
              <a:t> 2016-2018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Uute, keskselt arendatavate ja KOV-üleste tarkvaraprojektide </a:t>
            </a:r>
            <a:r>
              <a:rPr lang="et-EE" dirty="0" smtClean="0"/>
              <a:t>käivitamine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Koostatakse võrgu- ja kasutajatehalduse standardid 2-le KOV </a:t>
            </a:r>
            <a:r>
              <a:rPr lang="et-EE" dirty="0" smtClean="0"/>
              <a:t>tüübile</a:t>
            </a:r>
            <a:endParaRPr lang="en-GB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Kaasosalemine RIA KOV võrguseadmete uuendamise projektis, et saavutada KOV-dele kiired netiühendused.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KOV-des X-Tee 6 üleminekuga seonduvad tegevused (sh milliseid turvaserverite lahendusi valida </a:t>
            </a:r>
            <a:r>
              <a:rPr lang="et-EE" dirty="0" err="1"/>
              <a:t>KOV-ele</a:t>
            </a:r>
            <a:r>
              <a:rPr lang="et-EE" dirty="0"/>
              <a:t>, kas toetada teenusepakkujaid, või KOV-e või hoopis püstitada kesksed lahendused). </a:t>
            </a:r>
          </a:p>
          <a:p>
            <a:pPr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9070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Tegevuskava</a:t>
            </a:r>
            <a:r>
              <a:rPr lang="en-GB" dirty="0"/>
              <a:t> 2016-2018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Prioriteetse tegevusena analüüsitakse ja konsulteeritakse kõiki haldusreformi käigus liituvaid KOV-e nende teenuste ja võrguhalduse arenduste seisukohalt liitumise järgselt.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Abistatakse KOV-e liitumisega seotud IKT investeeringuprojektide </a:t>
            </a:r>
            <a:r>
              <a:rPr lang="et-EE" dirty="0" smtClean="0"/>
              <a:t>koostamisel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Analüüs, kas on vajalik eraldi struktuurivahendite meedet liitumisega seotud erakorraliste IKT teenuste koondamisega seotud investeeringuprojektide </a:t>
            </a:r>
            <a:r>
              <a:rPr lang="et-EE" dirty="0" smtClean="0"/>
              <a:t>finantseerimiseks</a:t>
            </a:r>
            <a:endParaRPr lang="en-GB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t-EE" dirty="0"/>
              <a:t>Liitunud KOV-de IKT võrgud ja kasutajatehaldus luuakse koostöös keskusega ning see tugineb loodud standardmudelitele</a:t>
            </a:r>
          </a:p>
          <a:p>
            <a:pPr marL="13716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489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Tegevuskava</a:t>
            </a:r>
            <a:r>
              <a:rPr lang="en-GB" dirty="0"/>
              <a:t> 2016-2018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94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p">
  <a:themeElements>
    <a:clrScheme name="Tipp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ipp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ipp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559</TotalTime>
  <Words>475</Words>
  <Application>Microsoft Office PowerPoint</Application>
  <PresentationFormat>Ekraaniseanss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8" baseType="lpstr">
      <vt:lpstr>Tipp</vt:lpstr>
      <vt:lpstr>KOV IKT koordineerimine EMOL-ELL</vt:lpstr>
      <vt:lpstr>IKT üksus EMOL-i juures</vt:lpstr>
      <vt:lpstr>Tegevuskava 2016-2018</vt:lpstr>
      <vt:lpstr>Tegevuskava 2016-2018</vt:lpstr>
      <vt:lpstr>Tegevuskava 2016-2018</vt:lpstr>
      <vt:lpstr>Tegevuskava 2016-2018</vt:lpstr>
      <vt:lpstr>Tegevuskava 2016-2018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KOV IKT koordineerimine EMOL-ELL</dc:title>
  <dc:creator>Henri Pook</dc:creator>
  <cp:lastModifiedBy>Henri Pook</cp:lastModifiedBy>
  <cp:revision>3</cp:revision>
  <dcterms:created xsi:type="dcterms:W3CDTF">2016-08-25T10:07:56Z</dcterms:created>
  <dcterms:modified xsi:type="dcterms:W3CDTF">2016-08-25T19:27:03Z</dcterms:modified>
</cp:coreProperties>
</file>