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7" r:id="rId3"/>
    <p:sldId id="330" r:id="rId4"/>
    <p:sldId id="328" r:id="rId5"/>
    <p:sldId id="329" r:id="rId6"/>
    <p:sldId id="334" r:id="rId7"/>
    <p:sldId id="332" r:id="rId8"/>
    <p:sldId id="333" r:id="rId9"/>
    <p:sldId id="331" r:id="rId10"/>
    <p:sldId id="335" r:id="rId11"/>
    <p:sldId id="327"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250" autoAdjust="0"/>
  </p:normalViewPr>
  <p:slideViewPr>
    <p:cSldViewPr snapToGrid="0">
      <p:cViewPr varScale="1">
        <p:scale>
          <a:sx n="122" d="100"/>
          <a:sy n="122" d="100"/>
        </p:scale>
        <p:origin x="11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t-EE"/>
          </a:p>
        </p:txBody>
      </p:sp>
      <p:sp>
        <p:nvSpPr>
          <p:cNvPr id="3" name="Kuupäeva kohatäide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719E90D4-8AE9-4C7C-9616-19837DC7CBE6}" type="datetimeFigureOut">
              <a:rPr lang="et-EE" smtClean="0"/>
              <a:t>21.03.2018</a:t>
            </a:fld>
            <a:endParaRPr lang="et-EE"/>
          </a:p>
        </p:txBody>
      </p:sp>
      <p:sp>
        <p:nvSpPr>
          <p:cNvPr id="4" name="Jaluse kohatäide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et-EE"/>
          </a:p>
        </p:txBody>
      </p:sp>
      <p:sp>
        <p:nvSpPr>
          <p:cNvPr id="5" name="Slaidinumbri kohatäide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1868C25B-9D9D-4021-BC3B-A79F8C017234}" type="slidenum">
              <a:rPr lang="et-EE" smtClean="0"/>
              <a:t>‹#›</a:t>
            </a:fld>
            <a:endParaRPr lang="et-EE"/>
          </a:p>
        </p:txBody>
      </p:sp>
    </p:spTree>
    <p:extLst>
      <p:ext uri="{BB962C8B-B14F-4D97-AF65-F5344CB8AC3E}">
        <p14:creationId xmlns:p14="http://schemas.microsoft.com/office/powerpoint/2010/main" val="735545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F8D9604D-AA3E-4F3D-B3D7-1CFCC6EDD76A}" type="datetimeFigureOut">
              <a:rPr lang="en-US" smtClean="0"/>
              <a:t>3/21/2018</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B7B95C48-75AC-44CB-859C-CA5B16841C29}" type="slidenum">
              <a:rPr lang="en-US" smtClean="0"/>
              <a:t>‹#›</a:t>
            </a:fld>
            <a:endParaRPr lang="en-US"/>
          </a:p>
        </p:txBody>
      </p:sp>
    </p:spTree>
    <p:extLst>
      <p:ext uri="{BB962C8B-B14F-4D97-AF65-F5344CB8AC3E}">
        <p14:creationId xmlns:p14="http://schemas.microsoft.com/office/powerpoint/2010/main" val="58485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679768" y="4715153"/>
            <a:ext cx="5437426" cy="4466206"/>
          </a:xfrm>
          <a:prstGeom prst="rect">
            <a:avLst/>
          </a:prstGeom>
        </p:spPr>
        <p:txBody>
          <a:bodyPr lIns="0" tIns="0" rIns="0" bIns="0"/>
          <a:lstStyle/>
          <a:p>
            <a:endParaRPr dirty="0"/>
          </a:p>
        </p:txBody>
      </p:sp>
      <p:sp>
        <p:nvSpPr>
          <p:cNvPr id="219" name="CustomShape 2"/>
          <p:cNvSpPr/>
          <p:nvPr/>
        </p:nvSpPr>
        <p:spPr>
          <a:xfrm>
            <a:off x="3850589" y="9428743"/>
            <a:ext cx="2944945" cy="495551"/>
          </a:xfrm>
          <a:prstGeom prst="rect">
            <a:avLst/>
          </a:prstGeom>
          <a:noFill/>
          <a:ln>
            <a:noFill/>
          </a:ln>
        </p:spPr>
        <p:style>
          <a:lnRef idx="0">
            <a:scrgbClr r="0" g="0" b="0"/>
          </a:lnRef>
          <a:fillRef idx="0">
            <a:scrgbClr r="0" g="0" b="0"/>
          </a:fillRef>
          <a:effectRef idx="0">
            <a:scrgbClr r="0" g="0" b="0"/>
          </a:effectRef>
          <a:fontRef idx="minor"/>
        </p:style>
        <p:txBody>
          <a:bodyPr lIns="90657" tIns="45329" rIns="90657" bIns="45329" anchor="b"/>
          <a:lstStyle/>
          <a:p>
            <a:pPr algn="r">
              <a:lnSpc>
                <a:spcPct val="100000"/>
              </a:lnSpc>
            </a:pPr>
            <a:fld id="{3FB218AE-7A32-48D8-82C8-E3C7873E1035}" type="slidenum">
              <a:rPr lang="et-EE" sz="1200">
                <a:solidFill>
                  <a:srgbClr val="000000"/>
                </a:solidFill>
              </a:rPr>
              <a:t>1</a:t>
            </a:fld>
            <a:endParaRPr dirty="0"/>
          </a:p>
        </p:txBody>
      </p:sp>
    </p:spTree>
    <p:extLst>
      <p:ext uri="{BB962C8B-B14F-4D97-AF65-F5344CB8AC3E}">
        <p14:creationId xmlns:p14="http://schemas.microsoft.com/office/powerpoint/2010/main" val="14801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3EE6F6-B394-408E-A280-CF639C8D602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164936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EE6F6-B394-408E-A280-CF639C8D602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343723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EE6F6-B394-408E-A280-CF639C8D602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421882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563" y="1604841"/>
            <a:ext cx="10971684" cy="3977484"/>
          </a:xfrm>
          <a:prstGeom prst="rect">
            <a:avLst/>
          </a:prstGeom>
        </p:spPr>
        <p:txBody>
          <a:bodyPr lIns="0" tIns="0" rIns="0" bIns="0" anchor="ctr"/>
          <a:lstStyle/>
          <a:p>
            <a:pPr algn="ctr"/>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609563" y="1604841"/>
            <a:ext cx="10971684"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609563" y="1604841"/>
            <a:ext cx="5354133"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6231904" y="1604841"/>
            <a:ext cx="5354133"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3" y="273354"/>
            <a:ext cx="10971684" cy="5308647"/>
          </a:xfrm>
          <a:prstGeom prst="rect">
            <a:avLst/>
          </a:prstGeom>
        </p:spPr>
        <p:txBody>
          <a:bodyPr lIns="0" tIns="0" rIns="0" bIns="0" anchor="ctr"/>
          <a:lstStyle/>
          <a:p>
            <a:pPr algn="ctr"/>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609563" y="1604843"/>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609563" y="3682580"/>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6231904" y="1604841"/>
            <a:ext cx="5354133"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609563" y="1604841"/>
            <a:ext cx="5354133"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6231904" y="1604843"/>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6231904" y="3682580"/>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EE6F6-B394-408E-A280-CF639C8D602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2606781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609563" y="1604843"/>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6231904" y="1604843"/>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609563" y="3682580"/>
            <a:ext cx="10971684"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563" y="1604843"/>
            <a:ext cx="10971684"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09563" y="3682580"/>
            <a:ext cx="10971684"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609563" y="1604843"/>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6231904" y="1604843"/>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6231904" y="3682580"/>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609563" y="3682580"/>
            <a:ext cx="5354133" cy="1897135"/>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3" y="273354"/>
            <a:ext cx="10971684" cy="1145009"/>
          </a:xfrm>
          <a:prstGeom prst="rect">
            <a:avLst/>
          </a:prstGeom>
        </p:spPr>
        <p:txBody>
          <a:bodyPr lIns="0" tIns="0" rIns="0" bIns="0" anchor="ctr"/>
          <a:lstStyle/>
          <a:p>
            <a:pPr algn="ctr"/>
            <a:endParaRPr lang="et-EE"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609563" y="1604841"/>
            <a:ext cx="10971684"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609563" y="1604841"/>
            <a:ext cx="10971684" cy="3977484"/>
          </a:xfrm>
          <a:prstGeom prst="rect">
            <a:avLst/>
          </a:prstGeom>
        </p:spPr>
        <p:txBody>
          <a:bodyPr lIns="0" tIns="0" rIns="0" bIns="0"/>
          <a:lstStyle/>
          <a:p>
            <a:endParaRPr lang="et-EE" sz="3200" b="0" strike="noStrike" spc="-1">
              <a:solidFill>
                <a:srgbClr val="000000"/>
              </a:solidFill>
              <a:uFill>
                <a:solidFill>
                  <a:srgbClr val="FFFFFF"/>
                </a:solidFill>
              </a:uFill>
              <a:latin typeface="Arial"/>
            </a:endParaRPr>
          </a:p>
        </p:txBody>
      </p:sp>
      <p:pic>
        <p:nvPicPr>
          <p:cNvPr id="37" name="Pilt 36"/>
          <p:cNvPicPr/>
          <p:nvPr/>
        </p:nvPicPr>
        <p:blipFill>
          <a:blip r:embed="rId2"/>
          <a:stretch/>
        </p:blipFill>
        <p:spPr>
          <a:xfrm>
            <a:off x="2772201" y="1604515"/>
            <a:ext cx="6645971" cy="3977484"/>
          </a:xfrm>
          <a:prstGeom prst="rect">
            <a:avLst/>
          </a:prstGeom>
          <a:ln>
            <a:noFill/>
          </a:ln>
        </p:spPr>
      </p:pic>
      <p:pic>
        <p:nvPicPr>
          <p:cNvPr id="38" name="Pilt 37"/>
          <p:cNvPicPr/>
          <p:nvPr/>
        </p:nvPicPr>
        <p:blipFill>
          <a:blip r:embed="rId2"/>
          <a:stretch/>
        </p:blipFill>
        <p:spPr>
          <a:xfrm>
            <a:off x="2772201" y="1604515"/>
            <a:ext cx="6645971" cy="3977484"/>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EE6F6-B394-408E-A280-CF639C8D602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78577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3EE6F6-B394-408E-A280-CF639C8D602C}"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18825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3EE6F6-B394-408E-A280-CF639C8D602C}"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220418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3EE6F6-B394-408E-A280-CF639C8D602C}"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28146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EE6F6-B394-408E-A280-CF639C8D602C}"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18942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EE6F6-B394-408E-A280-CF639C8D602C}"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188669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EE6F6-B394-408E-A280-CF639C8D602C}"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5BEEB-BC05-45A6-8E4D-6C5F6B2DC81F}" type="slidenum">
              <a:rPr lang="en-US" smtClean="0"/>
              <a:t>‹#›</a:t>
            </a:fld>
            <a:endParaRPr lang="en-US"/>
          </a:p>
        </p:txBody>
      </p:sp>
    </p:spTree>
    <p:extLst>
      <p:ext uri="{BB962C8B-B14F-4D97-AF65-F5344CB8AC3E}">
        <p14:creationId xmlns:p14="http://schemas.microsoft.com/office/powerpoint/2010/main" val="401038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FFFFFF"/>
            </a:gs>
            <a:gs pos="100000">
              <a:srgbClr val="008000"/>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EE6F6-B394-408E-A280-CF639C8D602C}" type="datetimeFigureOut">
              <a:rPr lang="en-US" smtClean="0"/>
              <a:t>3/21/2018</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5BEEB-BC05-45A6-8E4D-6C5F6B2DC81F}" type="slidenum">
              <a:rPr lang="en-US" smtClean="0"/>
              <a:t>‹#›</a:t>
            </a:fld>
            <a:endParaRPr lang="en-US"/>
          </a:p>
        </p:txBody>
      </p:sp>
    </p:spTree>
    <p:extLst>
      <p:ext uri="{BB962C8B-B14F-4D97-AF65-F5344CB8AC3E}">
        <p14:creationId xmlns:p14="http://schemas.microsoft.com/office/powerpoint/2010/main" val="49327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FFFFFF"/>
            </a:gs>
            <a:gs pos="100000">
              <a:srgbClr val="008000"/>
            </a:gs>
          </a:gsLst>
          <a:lin ang="18900000" scaled="1"/>
          <a:tileRect/>
        </a:gra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4"/>
            <a:ext cx="10971684" cy="1145009"/>
          </a:xfrm>
          <a:prstGeom prst="rect">
            <a:avLst/>
          </a:prstGeom>
        </p:spPr>
        <p:txBody>
          <a:bodyPr lIns="0" tIns="0" rIns="0" bIns="0" anchor="ctr"/>
          <a:lstStyle/>
          <a:p>
            <a:pPr algn="ctr"/>
            <a:r>
              <a:rPr lang="et-EE" sz="4400" b="0" strike="noStrike" spc="-1">
                <a:solidFill>
                  <a:srgbClr val="000000"/>
                </a:solidFill>
                <a:uFill>
                  <a:solidFill>
                    <a:srgbClr val="FFFFFF"/>
                  </a:solidFill>
                </a:uFill>
                <a:latin typeface="Arial"/>
              </a:rPr>
              <a:t>Klõpsa tiitli tekstivormingu redigeerimiseks</a:t>
            </a:r>
          </a:p>
        </p:txBody>
      </p:sp>
      <p:sp>
        <p:nvSpPr>
          <p:cNvPr id="6" name="PlaceHolder 2"/>
          <p:cNvSpPr>
            <a:spLocks noGrp="1"/>
          </p:cNvSpPr>
          <p:nvPr>
            <p:ph type="body"/>
          </p:nvPr>
        </p:nvSpPr>
        <p:spPr>
          <a:xfrm>
            <a:off x="609563" y="1604841"/>
            <a:ext cx="10971684" cy="3977484"/>
          </a:xfrm>
          <a:prstGeom prst="rect">
            <a:avLst/>
          </a:prstGeom>
        </p:spPr>
        <p:txBody>
          <a:bodyPr lIns="0" tIns="0" rIns="0" bIns="0"/>
          <a:lstStyle/>
          <a:p>
            <a:pPr marL="432000" indent="-324000">
              <a:buClr>
                <a:srgbClr val="000000"/>
              </a:buClr>
              <a:buSzPct val="45000"/>
              <a:buFont typeface="Wingdings" charset="2"/>
              <a:buChar char=""/>
            </a:pPr>
            <a:r>
              <a:rPr lang="et-EE" sz="3200" b="0" strike="noStrike" spc="-1">
                <a:solidFill>
                  <a:srgbClr val="000000"/>
                </a:solidFill>
                <a:uFill>
                  <a:solidFill>
                    <a:srgbClr val="FFFFFF"/>
                  </a:solidFill>
                </a:uFill>
                <a:latin typeface="Arial"/>
              </a:rPr>
              <a:t>Klõpsa liigenduse tekstivormingu redigeerimiseks</a:t>
            </a:r>
          </a:p>
          <a:p>
            <a:pPr marL="864000" lvl="1" indent="-324000">
              <a:buClr>
                <a:srgbClr val="000000"/>
              </a:buClr>
              <a:buSzPct val="75000"/>
              <a:buFont typeface="Symbol" charset="2"/>
              <a:buChar char=""/>
            </a:pPr>
            <a:r>
              <a:rPr lang="et-EE" sz="2800" b="0" strike="noStrike" spc="-1">
                <a:solidFill>
                  <a:srgbClr val="000000"/>
                </a:solidFill>
                <a:uFill>
                  <a:solidFill>
                    <a:srgbClr val="FFFFFF"/>
                  </a:solidFill>
                </a:uFill>
                <a:latin typeface="Arial"/>
              </a:rPr>
              <a:t>Teine liigendustase</a:t>
            </a:r>
          </a:p>
          <a:p>
            <a:pPr marL="1296000" lvl="2" indent="-288000">
              <a:buClr>
                <a:srgbClr val="000000"/>
              </a:buClr>
              <a:buSzPct val="45000"/>
              <a:buFont typeface="Wingdings" charset="2"/>
              <a:buChar char=""/>
            </a:pPr>
            <a:r>
              <a:rPr lang="et-EE" sz="2400" b="0" strike="noStrike" spc="-1">
                <a:solidFill>
                  <a:srgbClr val="000000"/>
                </a:solidFill>
                <a:uFill>
                  <a:solidFill>
                    <a:srgbClr val="FFFFFF"/>
                  </a:solidFill>
                </a:uFill>
                <a:latin typeface="Arial"/>
              </a:rPr>
              <a:t>Kolmas liigendustase</a:t>
            </a:r>
          </a:p>
          <a:p>
            <a:pPr marL="1728000" lvl="3" indent="-216000">
              <a:buClr>
                <a:srgbClr val="000000"/>
              </a:buClr>
              <a:buSzPct val="75000"/>
              <a:buFont typeface="Symbol" charset="2"/>
              <a:buChar char=""/>
            </a:pPr>
            <a:r>
              <a:rPr lang="et-EE" sz="2000" b="0" strike="noStrike" spc="-1">
                <a:solidFill>
                  <a:srgbClr val="000000"/>
                </a:solidFill>
                <a:uFill>
                  <a:solidFill>
                    <a:srgbClr val="FFFFFF"/>
                  </a:solidFill>
                </a:uFill>
                <a:latin typeface="Arial"/>
              </a:rPr>
              <a:t>Neljas liigendustase</a:t>
            </a:r>
          </a:p>
          <a:p>
            <a:pPr marL="2160000" lvl="4" indent="-216000">
              <a:buClr>
                <a:srgbClr val="000000"/>
              </a:buClr>
              <a:buSzPct val="45000"/>
              <a:buFont typeface="Wingdings" charset="2"/>
              <a:buChar char=""/>
            </a:pPr>
            <a:r>
              <a:rPr lang="et-EE" sz="2000" b="0" strike="noStrike" spc="-1">
                <a:solidFill>
                  <a:srgbClr val="000000"/>
                </a:solidFill>
                <a:uFill>
                  <a:solidFill>
                    <a:srgbClr val="FFFFFF"/>
                  </a:solidFill>
                </a:uFill>
                <a:latin typeface="Arial"/>
              </a:rPr>
              <a:t>Viies liigendustase</a:t>
            </a:r>
          </a:p>
          <a:p>
            <a:pPr marL="2592000" lvl="5" indent="-216000">
              <a:buClr>
                <a:srgbClr val="000000"/>
              </a:buClr>
              <a:buSzPct val="45000"/>
              <a:buFont typeface="Wingdings" charset="2"/>
              <a:buChar char=""/>
            </a:pPr>
            <a:r>
              <a:rPr lang="et-EE" sz="2000" b="0" strike="noStrike" spc="-1">
                <a:solidFill>
                  <a:srgbClr val="000000"/>
                </a:solidFill>
                <a:uFill>
                  <a:solidFill>
                    <a:srgbClr val="FFFFFF"/>
                  </a:solidFill>
                </a:uFill>
                <a:latin typeface="Arial"/>
              </a:rPr>
              <a:t>Kuues liigendustase</a:t>
            </a:r>
          </a:p>
          <a:p>
            <a:pPr marL="3024000" lvl="6" indent="-216000">
              <a:buClr>
                <a:srgbClr val="000000"/>
              </a:buClr>
              <a:buSzPct val="45000"/>
              <a:buFont typeface="Wingdings" charset="2"/>
              <a:buChar char=""/>
            </a:pPr>
            <a:r>
              <a:rPr lang="et-EE" sz="2000" b="0" strike="noStrike" spc="-1">
                <a:solidFill>
                  <a:srgbClr val="000000"/>
                </a:solidFill>
                <a:uFill>
                  <a:solidFill>
                    <a:srgbClr val="FFFFFF"/>
                  </a:solidFill>
                </a:uFill>
                <a:latin typeface="Arial"/>
              </a:rPr>
              <a:t>Seitsmes liigendustase</a:t>
            </a:r>
          </a:p>
        </p:txBody>
      </p:sp>
      <p:sp>
        <p:nvSpPr>
          <p:cNvPr id="2" name="PlaceHolder 3"/>
          <p:cNvSpPr>
            <a:spLocks noGrp="1"/>
          </p:cNvSpPr>
          <p:nvPr>
            <p:ph type="dt"/>
          </p:nvPr>
        </p:nvSpPr>
        <p:spPr>
          <a:xfrm>
            <a:off x="609563" y="6247906"/>
            <a:ext cx="2840124" cy="472896"/>
          </a:xfrm>
          <a:prstGeom prst="rect">
            <a:avLst/>
          </a:prstGeom>
        </p:spPr>
        <p:txBody>
          <a:bodyPr lIns="0" tIns="0" rIns="0" bIns="0"/>
          <a:lstStyle/>
          <a:p>
            <a:r>
              <a:rPr lang="et-EE" sz="1400" spc="-1">
                <a:solidFill>
                  <a:srgbClr val="000000"/>
                </a:solidFill>
                <a:uFill>
                  <a:solidFill>
                    <a:srgbClr val="FFFFFF"/>
                  </a:solidFill>
                </a:uFill>
                <a:latin typeface="Times New Roman"/>
                <a:ea typeface="DejaVu Sans"/>
                <a:cs typeface="DejaVu Sans"/>
              </a:rPr>
              <a:t>&lt;kuupäev/kellaaeg›</a:t>
            </a:r>
          </a:p>
        </p:txBody>
      </p:sp>
      <p:sp>
        <p:nvSpPr>
          <p:cNvPr id="3" name="PlaceHolder 4"/>
          <p:cNvSpPr>
            <a:spLocks noGrp="1"/>
          </p:cNvSpPr>
          <p:nvPr>
            <p:ph type="ftr"/>
          </p:nvPr>
        </p:nvSpPr>
        <p:spPr>
          <a:xfrm>
            <a:off x="4169406" y="6247906"/>
            <a:ext cx="3864189" cy="472896"/>
          </a:xfrm>
          <a:prstGeom prst="rect">
            <a:avLst/>
          </a:prstGeom>
        </p:spPr>
        <p:txBody>
          <a:bodyPr lIns="0" tIns="0" rIns="0" bIns="0"/>
          <a:lstStyle/>
          <a:p>
            <a:pPr algn="ctr"/>
            <a:r>
              <a:rPr lang="et-EE" sz="1400" spc="-1">
                <a:solidFill>
                  <a:srgbClr val="000000"/>
                </a:solidFill>
                <a:uFill>
                  <a:solidFill>
                    <a:srgbClr val="FFFFFF"/>
                  </a:solidFill>
                </a:uFill>
                <a:latin typeface="Times New Roman"/>
                <a:ea typeface="DejaVu Sans"/>
                <a:cs typeface="DejaVu Sans"/>
              </a:rPr>
              <a:t>&lt;jalus&gt;</a:t>
            </a:r>
          </a:p>
        </p:txBody>
      </p:sp>
      <p:sp>
        <p:nvSpPr>
          <p:cNvPr id="4" name="PlaceHolder 5"/>
          <p:cNvSpPr>
            <a:spLocks noGrp="1"/>
          </p:cNvSpPr>
          <p:nvPr>
            <p:ph type="sldNum"/>
          </p:nvPr>
        </p:nvSpPr>
        <p:spPr>
          <a:xfrm>
            <a:off x="8741123" y="6247906"/>
            <a:ext cx="2840124" cy="472896"/>
          </a:xfrm>
          <a:prstGeom prst="rect">
            <a:avLst/>
          </a:prstGeom>
        </p:spPr>
        <p:txBody>
          <a:bodyPr lIns="0" tIns="0" rIns="0" bIns="0"/>
          <a:lstStyle/>
          <a:p>
            <a:pPr algn="r"/>
            <a:fld id="{343BA9BF-12F0-4F11-9606-ADCFB1C43146}" type="slidenum">
              <a:rPr lang="et-EE" sz="1400" spc="-1">
                <a:solidFill>
                  <a:srgbClr val="000000"/>
                </a:solidFill>
                <a:uFill>
                  <a:solidFill>
                    <a:srgbClr val="FFFFFF"/>
                  </a:solidFill>
                </a:uFill>
                <a:latin typeface="Times New Roman"/>
                <a:ea typeface="DejaVu Sans"/>
                <a:cs typeface="DejaVu Sans"/>
              </a:rPr>
              <a:pPr algn="r"/>
              <a:t>‹#›</a:t>
            </a:fld>
            <a:endParaRPr lang="et-EE" sz="1400" spc="-1">
              <a:solidFill>
                <a:srgbClr val="000000"/>
              </a:solidFill>
              <a:uFill>
                <a:solidFill>
                  <a:srgbClr val="FFFFFF"/>
                </a:solidFill>
              </a:uFill>
              <a:latin typeface="Times New Roman"/>
              <a:ea typeface="DejaVu Sans"/>
              <a:cs typeface="DejaVu San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 name="CustomShape 1"/>
          <p:cNvSpPr/>
          <p:nvPr/>
        </p:nvSpPr>
        <p:spPr>
          <a:xfrm>
            <a:off x="843038" y="1270002"/>
            <a:ext cx="5721535" cy="37482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endParaRPr lang="et-EE" sz="3200" b="1" cap="all" dirty="0">
              <a:solidFill>
                <a:srgbClr val="800000"/>
              </a:solidFill>
              <a:latin typeface="Calibri"/>
              <a:ea typeface="DejaVu Sans"/>
            </a:endParaRPr>
          </a:p>
          <a:p>
            <a:endParaRPr lang="et-EE" sz="3200" b="1" cap="all" dirty="0">
              <a:solidFill>
                <a:srgbClr val="800000"/>
              </a:solidFill>
              <a:latin typeface="Calibri"/>
              <a:ea typeface="DejaVu Sans"/>
            </a:endParaRPr>
          </a:p>
          <a:p>
            <a:endParaRPr lang="et-EE" sz="3200" b="1" cap="all" dirty="0">
              <a:solidFill>
                <a:srgbClr val="800000"/>
              </a:solidFill>
              <a:latin typeface="Calibri"/>
              <a:ea typeface="DejaVu Sans"/>
            </a:endParaRPr>
          </a:p>
          <a:p>
            <a:endParaRPr lang="et-EE" sz="3200" b="1" cap="all" dirty="0">
              <a:solidFill>
                <a:srgbClr val="800000"/>
              </a:solidFill>
              <a:latin typeface="Calibri"/>
              <a:ea typeface="DejaVu Sans"/>
            </a:endParaRPr>
          </a:p>
          <a:p>
            <a:endParaRPr lang="et-EE" sz="4000" b="1" cap="all" dirty="0">
              <a:solidFill>
                <a:srgbClr val="800000"/>
              </a:solidFill>
              <a:latin typeface="Calibri"/>
              <a:ea typeface="DejaVu Sans"/>
            </a:endParaRPr>
          </a:p>
          <a:p>
            <a:r>
              <a:rPr lang="en-US" sz="3200" b="1" cap="all" dirty="0">
                <a:solidFill>
                  <a:srgbClr val="800000"/>
                </a:solidFill>
                <a:latin typeface="Calibri"/>
                <a:ea typeface="DejaVu Sans"/>
              </a:rPr>
              <a:t>H</a:t>
            </a:r>
            <a:r>
              <a:rPr lang="et-EE" sz="3200" b="1" cap="all" dirty="0" err="1">
                <a:solidFill>
                  <a:srgbClr val="800000"/>
                </a:solidFill>
                <a:latin typeface="Calibri"/>
                <a:ea typeface="DejaVu Sans"/>
              </a:rPr>
              <a:t>arjuMAA</a:t>
            </a:r>
            <a:r>
              <a:rPr lang="et-EE" sz="3200" b="1" cap="all" dirty="0">
                <a:solidFill>
                  <a:srgbClr val="800000"/>
                </a:solidFill>
                <a:latin typeface="Calibri"/>
                <a:ea typeface="DejaVu Sans"/>
              </a:rPr>
              <a:t> OMAVALITUSTE LIIT </a:t>
            </a:r>
          </a:p>
          <a:p>
            <a:r>
              <a:rPr lang="et-EE" sz="3200" b="1" cap="all" dirty="0">
                <a:solidFill>
                  <a:srgbClr val="800000"/>
                </a:solidFill>
                <a:latin typeface="Calibri"/>
                <a:ea typeface="DejaVu Sans"/>
              </a:rPr>
              <a:t>ning regionaaltasand</a:t>
            </a:r>
          </a:p>
          <a:p>
            <a:r>
              <a:rPr lang="et-EE" sz="3200" b="1" cap="all" dirty="0">
                <a:solidFill>
                  <a:srgbClr val="800000"/>
                </a:solidFill>
                <a:latin typeface="Calibri"/>
                <a:ea typeface="DejaVu Sans"/>
              </a:rPr>
              <a:t>TÄNA ja HOMME</a:t>
            </a:r>
            <a:endParaRPr lang="et-EE" sz="3200" b="1" cap="all" dirty="0">
              <a:solidFill>
                <a:schemeClr val="bg1">
                  <a:lumMod val="50000"/>
                </a:schemeClr>
              </a:solidFill>
              <a:latin typeface="Calibri"/>
              <a:ea typeface="DejaVu Sans"/>
            </a:endParaRPr>
          </a:p>
          <a:p>
            <a:endParaRPr lang="et-EE" sz="2400" b="1" cap="all" dirty="0">
              <a:solidFill>
                <a:schemeClr val="bg1">
                  <a:lumMod val="50000"/>
                </a:schemeClr>
              </a:solidFill>
              <a:latin typeface="Calibri"/>
              <a:ea typeface="DejaVu Sans"/>
            </a:endParaRPr>
          </a:p>
          <a:p>
            <a:endParaRPr lang="et-EE" sz="2400" b="1" cap="all" dirty="0">
              <a:solidFill>
                <a:schemeClr val="bg1">
                  <a:lumMod val="50000"/>
                </a:schemeClr>
              </a:solidFill>
              <a:latin typeface="Calibri"/>
              <a:ea typeface="DejaVu Sans"/>
            </a:endParaRPr>
          </a:p>
          <a:p>
            <a:r>
              <a:rPr lang="et-EE" sz="2400" b="1" cap="all" dirty="0">
                <a:solidFill>
                  <a:schemeClr val="bg1">
                    <a:lumMod val="50000"/>
                  </a:schemeClr>
                </a:solidFill>
                <a:latin typeface="Calibri"/>
                <a:ea typeface="DejaVu Sans"/>
              </a:rPr>
              <a:t>22.03.2018 Tallinn</a:t>
            </a:r>
          </a:p>
          <a:p>
            <a:r>
              <a:rPr lang="et-EE" sz="2400" b="1" cap="all" dirty="0">
                <a:solidFill>
                  <a:schemeClr val="bg1">
                    <a:lumMod val="50000"/>
                  </a:schemeClr>
                </a:solidFill>
                <a:latin typeface="Calibri"/>
                <a:ea typeface="DejaVu Sans"/>
              </a:rPr>
              <a:t>Joel Jesse</a:t>
            </a:r>
            <a:r>
              <a:rPr lang="et-EE" sz="2400" dirty="0">
                <a:solidFill>
                  <a:schemeClr val="bg1">
                    <a:lumMod val="50000"/>
                  </a:schemeClr>
                </a:solidFill>
                <a:latin typeface="Calibri"/>
                <a:ea typeface="DejaVu Sans"/>
              </a:rPr>
              <a:t>					      	</a:t>
            </a:r>
            <a:r>
              <a:rPr lang="et-EE" sz="2400" dirty="0">
                <a:solidFill>
                  <a:schemeClr val="bg1">
                    <a:lumMod val="65000"/>
                  </a:schemeClr>
                </a:solidFill>
                <a:latin typeface="Calibri"/>
                <a:ea typeface="DejaVu Sans"/>
              </a:rPr>
              <a:t>	</a:t>
            </a:r>
            <a:r>
              <a:rPr lang="et-EE" sz="2400" dirty="0">
                <a:solidFill>
                  <a:srgbClr val="808080"/>
                </a:solidFill>
                <a:latin typeface="Calibri"/>
                <a:ea typeface="DejaVu Sans"/>
              </a:rPr>
              <a:t>				</a:t>
            </a:r>
            <a:endParaRPr dirty="0"/>
          </a:p>
        </p:txBody>
      </p:sp>
      <p:pic>
        <p:nvPicPr>
          <p:cNvPr id="12" name="Pilt 11">
            <a:extLst>
              <a:ext uri="{FF2B5EF4-FFF2-40B4-BE49-F238E27FC236}">
                <a16:creationId xmlns:a16="http://schemas.microsoft.com/office/drawing/2014/main" id="{73D25E26-8E24-4589-AD90-3BA8B9D49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29620" cy="1270002"/>
          </a:xfrm>
          <a:prstGeom prst="rect">
            <a:avLst/>
          </a:prstGeom>
        </p:spPr>
      </p:pic>
      <p:pic>
        <p:nvPicPr>
          <p:cNvPr id="14" name="Pilt 13">
            <a:extLst>
              <a:ext uri="{FF2B5EF4-FFF2-40B4-BE49-F238E27FC236}">
                <a16:creationId xmlns:a16="http://schemas.microsoft.com/office/drawing/2014/main" id="{4F73060B-E5ED-454D-A78E-5473AA391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381" y="0"/>
            <a:ext cx="4847619" cy="6857143"/>
          </a:xfrm>
          <a:prstGeom prst="rect">
            <a:avLst/>
          </a:prstGeom>
        </p:spPr>
      </p:pic>
    </p:spTree>
    <p:extLst>
      <p:ext uri="{BB962C8B-B14F-4D97-AF65-F5344CB8AC3E}">
        <p14:creationId xmlns:p14="http://schemas.microsoft.com/office/powerpoint/2010/main" val="19426858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ksti kohatäide 2"/>
          <p:cNvSpPr>
            <a:spLocks noGrp="1"/>
          </p:cNvSpPr>
          <p:nvPr>
            <p:ph type="body"/>
          </p:nvPr>
        </p:nvSpPr>
        <p:spPr>
          <a:xfrm>
            <a:off x="2525313" y="1604844"/>
            <a:ext cx="9055937" cy="4959727"/>
          </a:xfrm>
        </p:spPr>
        <p:txBody>
          <a:bodyPr/>
          <a:lstStyle/>
          <a:p>
            <a:pPr marL="0" indent="0" algn="ctr">
              <a:buFontTx/>
              <a:buNone/>
              <a:defRPr/>
            </a:pPr>
            <a:r>
              <a:rPr lang="et-EE" b="1" dirty="0"/>
              <a:t>		</a:t>
            </a:r>
          </a:p>
          <a:p>
            <a:pPr marL="0" indent="0" algn="ctr">
              <a:buFontTx/>
              <a:buNone/>
              <a:defRPr/>
            </a:pPr>
            <a:endParaRPr lang="et-EE" b="1" dirty="0"/>
          </a:p>
          <a:p>
            <a:pPr marL="0" indent="0" algn="ctr">
              <a:buFontTx/>
              <a:buNone/>
              <a:defRPr/>
            </a:pPr>
            <a:endParaRPr lang="et-EE" b="1" dirty="0"/>
          </a:p>
          <a:p>
            <a:pPr marL="0" indent="0" algn="ctr">
              <a:buFontTx/>
              <a:buNone/>
              <a:defRPr/>
            </a:pPr>
            <a:endParaRPr lang="et-EE" b="1" dirty="0"/>
          </a:p>
          <a:p>
            <a:pPr marL="0" indent="0" algn="ctr">
              <a:buFontTx/>
              <a:buNone/>
              <a:defRPr/>
            </a:pPr>
            <a:r>
              <a:rPr lang="et-EE" sz="3200" b="1" dirty="0">
                <a:latin typeface="Calibri" panose="020F0502020204030204" pitchFamily="34" charset="0"/>
              </a:rPr>
              <a:t>TÄNAN KUULAMAST!</a:t>
            </a:r>
          </a:p>
          <a:p>
            <a:pPr marL="0" indent="0" algn="ctr">
              <a:buFontTx/>
              <a:buNone/>
              <a:defRPr/>
            </a:pPr>
            <a:r>
              <a:rPr lang="et-EE" sz="3200" b="1" dirty="0">
                <a:latin typeface="Calibri" panose="020F0502020204030204" pitchFamily="34" charset="0"/>
                <a:cs typeface="Verdana"/>
              </a:rPr>
              <a:t>Joel Jesse</a:t>
            </a:r>
          </a:p>
          <a:p>
            <a:pPr marL="0" indent="0" algn="ctr">
              <a:buFontTx/>
              <a:buNone/>
              <a:defRPr/>
            </a:pPr>
            <a:r>
              <a:rPr lang="et-EE" sz="3200" b="1" dirty="0">
                <a:latin typeface="Calibri" panose="020F0502020204030204" pitchFamily="34" charset="0"/>
                <a:cs typeface="Verdana"/>
              </a:rPr>
              <a:t>Harjumaa Omavalitsuste Liit</a:t>
            </a:r>
          </a:p>
          <a:p>
            <a:endParaRPr lang="et-EE" sz="3200" dirty="0">
              <a:latin typeface="Calibri" panose="020F0502020204030204" pitchFamily="34" charset="0"/>
            </a:endParaRPr>
          </a:p>
          <a:p>
            <a:endParaRPr lang="et-EE" sz="3200" dirty="0">
              <a:latin typeface="Calibri" panose="020F0502020204030204" pitchFamily="34" charset="0"/>
            </a:endParaRPr>
          </a:p>
          <a:p>
            <a:pPr algn="ctr"/>
            <a:r>
              <a:rPr lang="et-EE" sz="3200" b="1" u="sng" dirty="0">
                <a:solidFill>
                  <a:srgbClr val="0000FF"/>
                </a:solidFill>
                <a:cs typeface="Verdana"/>
              </a:rPr>
              <a:t>www.hol.ee</a:t>
            </a:r>
          </a:p>
          <a:p>
            <a:pPr algn="ctr"/>
            <a:endParaRPr lang="et-EE" sz="3200" dirty="0">
              <a:latin typeface="Calibri" panose="020F0502020204030204" pitchFamily="34" charset="0"/>
            </a:endParaRPr>
          </a:p>
        </p:txBody>
      </p:sp>
      <p:pic>
        <p:nvPicPr>
          <p:cNvPr id="5" name="Picture 8" descr="roh maj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0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lt 6">
            <a:extLst>
              <a:ext uri="{FF2B5EF4-FFF2-40B4-BE49-F238E27FC236}">
                <a16:creationId xmlns:a16="http://schemas.microsoft.com/office/drawing/2014/main" id="{72555ED6-26E6-470C-B77A-BA3453DC8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687" y="6131925"/>
            <a:ext cx="2308977" cy="546320"/>
          </a:xfrm>
          <a:prstGeom prst="rect">
            <a:avLst/>
          </a:prstGeom>
        </p:spPr>
      </p:pic>
    </p:spTree>
    <p:extLst>
      <p:ext uri="{BB962C8B-B14F-4D97-AF65-F5344CB8AC3E}">
        <p14:creationId xmlns:p14="http://schemas.microsoft.com/office/powerpoint/2010/main" val="417705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69F0FF7D-CDF9-4D1A-8F4C-81102C1AE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007" y="0"/>
            <a:ext cx="9697986" cy="6858000"/>
          </a:xfrm>
          <a:prstGeom prst="rect">
            <a:avLst/>
          </a:prstGeom>
        </p:spPr>
      </p:pic>
      <p:pic>
        <p:nvPicPr>
          <p:cNvPr id="2" name="Pilt 1">
            <a:extLst>
              <a:ext uri="{FF2B5EF4-FFF2-40B4-BE49-F238E27FC236}">
                <a16:creationId xmlns:a16="http://schemas.microsoft.com/office/drawing/2014/main" id="{23FEA0F0-C84F-4C89-8E95-01E6ADA6A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5" name="TextBox 4">
            <a:extLst>
              <a:ext uri="{FF2B5EF4-FFF2-40B4-BE49-F238E27FC236}">
                <a16:creationId xmlns:a16="http://schemas.microsoft.com/office/drawing/2014/main" id="{C879812D-7E3F-4726-B47F-DA2B39C3C529}"/>
              </a:ext>
            </a:extLst>
          </p:cNvPr>
          <p:cNvSpPr txBox="1"/>
          <p:nvPr/>
        </p:nvSpPr>
        <p:spPr>
          <a:xfrm>
            <a:off x="437662" y="1086338"/>
            <a:ext cx="5533292" cy="923330"/>
          </a:xfrm>
          <a:prstGeom prst="rect">
            <a:avLst/>
          </a:prstGeom>
          <a:noFill/>
        </p:spPr>
        <p:txBody>
          <a:bodyPr wrap="square" rtlCol="0">
            <a:spAutoFit/>
          </a:bodyPr>
          <a:lstStyle/>
          <a:p>
            <a:r>
              <a:rPr lang="et-EE" dirty="0"/>
              <a:t>Harju maakonna rahvaarv 610468</a:t>
            </a:r>
          </a:p>
          <a:p>
            <a:r>
              <a:rPr lang="et-EE" dirty="0"/>
              <a:t>Pindala 4338,34 km²</a:t>
            </a:r>
          </a:p>
          <a:p>
            <a:r>
              <a:rPr lang="et-EE" dirty="0"/>
              <a:t>Asustustihedus, elanikku km² 140,7</a:t>
            </a:r>
          </a:p>
        </p:txBody>
      </p:sp>
      <p:sp>
        <p:nvSpPr>
          <p:cNvPr id="8" name="TextBox 7">
            <a:extLst>
              <a:ext uri="{FF2B5EF4-FFF2-40B4-BE49-F238E27FC236}">
                <a16:creationId xmlns:a16="http://schemas.microsoft.com/office/drawing/2014/main" id="{43123E8E-6BE4-4B65-AB9C-CBCF180D61CA}"/>
              </a:ext>
            </a:extLst>
          </p:cNvPr>
          <p:cNvSpPr txBox="1"/>
          <p:nvPr/>
        </p:nvSpPr>
        <p:spPr>
          <a:xfrm>
            <a:off x="10031767" y="6264495"/>
            <a:ext cx="1999550" cy="307777"/>
          </a:xfrm>
          <a:prstGeom prst="rect">
            <a:avLst/>
          </a:prstGeom>
          <a:noFill/>
        </p:spPr>
        <p:txBody>
          <a:bodyPr wrap="square" rtlCol="0">
            <a:spAutoFit/>
          </a:bodyPr>
          <a:lstStyle/>
          <a:p>
            <a:r>
              <a:rPr lang="et-EE" sz="1400" dirty="0"/>
              <a:t>2018, Rahvastikuregister</a:t>
            </a:r>
          </a:p>
        </p:txBody>
      </p:sp>
    </p:spTree>
    <p:extLst>
      <p:ext uri="{BB962C8B-B14F-4D97-AF65-F5344CB8AC3E}">
        <p14:creationId xmlns:p14="http://schemas.microsoft.com/office/powerpoint/2010/main" val="237399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0540ACF7-4887-490D-A251-4087C9816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2" name="TextBox 1">
            <a:extLst>
              <a:ext uri="{FF2B5EF4-FFF2-40B4-BE49-F238E27FC236}">
                <a16:creationId xmlns:a16="http://schemas.microsoft.com/office/drawing/2014/main" id="{1C858A63-70FE-4AC4-815E-13C44379F04C}"/>
              </a:ext>
            </a:extLst>
          </p:cNvPr>
          <p:cNvSpPr txBox="1"/>
          <p:nvPr/>
        </p:nvSpPr>
        <p:spPr>
          <a:xfrm>
            <a:off x="969108" y="2367303"/>
            <a:ext cx="10253784" cy="1501312"/>
          </a:xfrm>
          <a:prstGeom prst="rect">
            <a:avLst/>
          </a:prstGeom>
          <a:noFill/>
        </p:spPr>
        <p:txBody>
          <a:bodyPr wrap="square" rtlCol="0">
            <a:spAutoFit/>
          </a:bodyPr>
          <a:lstStyle/>
          <a:p>
            <a:pPr algn="just"/>
            <a:r>
              <a:rPr lang="et-EE" dirty="0"/>
              <a:t>Harjumaa Omavalitsuste Liit on Harju maakonna valdade ja linnade vabatahtlik ühendus, maakondlik kohaliku omavalitsuse üksuste liit, mis on asutatud 1. aprillil 1992. Harjumaa Omavalitsuste Liitu kuuluvad kõik Harju maakonna omavalitsust. Peamiselt on HOL vajalik selleks, et  toimiks omavalitsuste vaheline koostöö ja koostegevuse areng. Olles eestvedajaks kohustuslike koostöövaldkondade korraldamisel ning arengukavandamisel ja pikaajalisel strateegilisel planeerimisel regioonis. </a:t>
            </a:r>
          </a:p>
        </p:txBody>
      </p:sp>
      <p:pic>
        <p:nvPicPr>
          <p:cNvPr id="5" name="Pilt 4">
            <a:extLst>
              <a:ext uri="{FF2B5EF4-FFF2-40B4-BE49-F238E27FC236}">
                <a16:creationId xmlns:a16="http://schemas.microsoft.com/office/drawing/2014/main" id="{D56E5F6F-3660-473B-A9A7-5EFE05B77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803" y="387239"/>
            <a:ext cx="4118551" cy="1785408"/>
          </a:xfrm>
          <a:prstGeom prst="rect">
            <a:avLst/>
          </a:prstGeom>
        </p:spPr>
      </p:pic>
      <p:sp>
        <p:nvSpPr>
          <p:cNvPr id="6" name="TextBox 5">
            <a:extLst>
              <a:ext uri="{FF2B5EF4-FFF2-40B4-BE49-F238E27FC236}">
                <a16:creationId xmlns:a16="http://schemas.microsoft.com/office/drawing/2014/main" id="{9D44083A-D400-408B-AE42-6CC9B679E3A1}"/>
              </a:ext>
            </a:extLst>
          </p:cNvPr>
          <p:cNvSpPr txBox="1"/>
          <p:nvPr/>
        </p:nvSpPr>
        <p:spPr>
          <a:xfrm>
            <a:off x="1055077" y="4063271"/>
            <a:ext cx="10527323" cy="2862322"/>
          </a:xfrm>
          <a:prstGeom prst="rect">
            <a:avLst/>
          </a:prstGeom>
          <a:noFill/>
        </p:spPr>
        <p:txBody>
          <a:bodyPr wrap="square" rtlCol="0">
            <a:spAutoFit/>
          </a:bodyPr>
          <a:lstStyle/>
          <a:p>
            <a:r>
              <a:rPr lang="et-EE" dirty="0"/>
              <a:t>Liikmeid 			16 </a:t>
            </a:r>
            <a:r>
              <a:rPr lang="et-EE" sz="1400" dirty="0"/>
              <a:t>(enne 15.10.2017 oli 23)</a:t>
            </a:r>
          </a:p>
          <a:p>
            <a:r>
              <a:rPr lang="et-EE" dirty="0"/>
              <a:t>Eelarve tulud (2017)	üle 600 000 € (liikmemaksud 292 tuh, HTM 208 tuh, …)</a:t>
            </a:r>
          </a:p>
          <a:p>
            <a:r>
              <a:rPr lang="et-EE" dirty="0"/>
              <a:t>Koosseis (2017) 		5-6 töötajat (tegevdirektor, kultuurinõunik, haridusspetsialist, raamatupidaja,				sekretär-asjaajaja, büroojuht (kuni 30.09.2017)).</a:t>
            </a:r>
          </a:p>
          <a:p>
            <a:endParaRPr lang="et-EE" dirty="0"/>
          </a:p>
          <a:p>
            <a:r>
              <a:rPr lang="et-EE" dirty="0"/>
              <a:t>Komisjonid		eelarve- ja arengukomisjon, haridus- ja kultuurikomisjon ning revisjonikomisjon</a:t>
            </a:r>
          </a:p>
          <a:p>
            <a:r>
              <a:rPr lang="et-EE" dirty="0"/>
              <a:t>Juhatus (2013-2017) 	9 liikmeline</a:t>
            </a:r>
          </a:p>
          <a:p>
            <a:r>
              <a:rPr lang="et-EE" dirty="0"/>
              <a:t>Volikogu (2013-2017)	46 liikmeline </a:t>
            </a:r>
            <a:r>
              <a:rPr lang="et-EE" sz="1400" dirty="0"/>
              <a:t>(igast omavalitusest 2 esindajat, üks volikogus ja teine vallavalitsusest)</a:t>
            </a:r>
          </a:p>
          <a:p>
            <a:endParaRPr lang="et-EE" dirty="0"/>
          </a:p>
          <a:p>
            <a:endParaRPr lang="et-EE" dirty="0"/>
          </a:p>
        </p:txBody>
      </p:sp>
    </p:spTree>
    <p:extLst>
      <p:ext uri="{BB962C8B-B14F-4D97-AF65-F5344CB8AC3E}">
        <p14:creationId xmlns:p14="http://schemas.microsoft.com/office/powerpoint/2010/main" val="118269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A5D3CAE0-11A8-40AD-9EBD-A377679AB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3" name="TextBox 2">
            <a:extLst>
              <a:ext uri="{FF2B5EF4-FFF2-40B4-BE49-F238E27FC236}">
                <a16:creationId xmlns:a16="http://schemas.microsoft.com/office/drawing/2014/main" id="{F6DFFABF-A313-481E-91E3-667438A4E1DA}"/>
              </a:ext>
            </a:extLst>
          </p:cNvPr>
          <p:cNvSpPr txBox="1"/>
          <p:nvPr/>
        </p:nvSpPr>
        <p:spPr>
          <a:xfrm>
            <a:off x="625231" y="879231"/>
            <a:ext cx="10631654" cy="5909310"/>
          </a:xfrm>
          <a:prstGeom prst="rect">
            <a:avLst/>
          </a:prstGeom>
          <a:noFill/>
        </p:spPr>
        <p:txBody>
          <a:bodyPr wrap="square" rtlCol="0">
            <a:spAutoFit/>
          </a:bodyPr>
          <a:lstStyle/>
          <a:p>
            <a:pPr algn="just"/>
            <a:r>
              <a:rPr lang="et-EE" dirty="0"/>
              <a:t>Lähtuvalt Harju maakonna kohalike omavalitsuste volikogude otsustest, Harjumaa Omavalitsuste Liidu 27.09.2017 volikogu otsusest nr 11 ja põhikirja §-st 4, võttis Harjumaa Omavalitsuste Liit peale Harju Maavalituse sulgemist maakonna omavalitsustele ühiseks täitmiseks antud ülesanded enda vastutusalasse alates 1. jaanuarist 2018. Tulenevalt sellest on Harjumaa Omavalitsuste Liidu koosseis suurenenud 6 ametikoha võrra.</a:t>
            </a:r>
          </a:p>
          <a:p>
            <a:pPr algn="just"/>
            <a:endParaRPr lang="et-EE" dirty="0"/>
          </a:p>
          <a:p>
            <a:r>
              <a:rPr lang="et-EE" dirty="0"/>
              <a:t>Eelarve tulud (2018)	</a:t>
            </a:r>
            <a:r>
              <a:rPr lang="et-EE" b="1" dirty="0"/>
              <a:t>~ 950 tuh € </a:t>
            </a:r>
            <a:r>
              <a:rPr lang="et-EE" dirty="0"/>
              <a:t>(liikmemaksud 308 tuh, HTM 213 tuh, </a:t>
            </a:r>
            <a:r>
              <a:rPr lang="et-EE" dirty="0" err="1"/>
              <a:t>RaM</a:t>
            </a:r>
            <a:r>
              <a:rPr lang="et-EE" dirty="0"/>
              <a:t> 256 tuh, TAI 32 tuh, </a:t>
            </a:r>
            <a:r>
              <a:rPr lang="et-EE" dirty="0" err="1"/>
              <a:t>SiM</a:t>
            </a:r>
            <a:r>
              <a:rPr lang="et-EE" dirty="0"/>
              <a:t> 			10 tuh, välisprojektid 14 tuh, ….).</a:t>
            </a:r>
          </a:p>
          <a:p>
            <a:r>
              <a:rPr lang="et-EE" dirty="0"/>
              <a:t>		</a:t>
            </a:r>
          </a:p>
          <a:p>
            <a:r>
              <a:rPr lang="et-EE" dirty="0"/>
              <a:t>Koosseis (2018) 		</a:t>
            </a:r>
            <a:r>
              <a:rPr lang="et-EE" b="1" i="1" dirty="0"/>
              <a:t>töötajad seisuga 31.12.2017:</a:t>
            </a:r>
            <a:r>
              <a:rPr lang="et-EE" i="1" dirty="0"/>
              <a:t>		</a:t>
            </a:r>
            <a:r>
              <a:rPr lang="et-EE" b="1" i="1" dirty="0"/>
              <a:t>2018 aastal lisandunud töötajad:</a:t>
            </a:r>
          </a:p>
          <a:p>
            <a:r>
              <a:rPr lang="et-EE" dirty="0"/>
              <a:t>11 töötajat		tegevdirektor 			arengunõunik</a:t>
            </a:r>
          </a:p>
          <a:p>
            <a:r>
              <a:rPr lang="et-EE" dirty="0"/>
              <a:t>			kultuurinõunik 			väliskoostöö nõunik</a:t>
            </a:r>
          </a:p>
          <a:p>
            <a:r>
              <a:rPr lang="et-EE" dirty="0"/>
              <a:t>			haridusnõunik			siseturvalisuse nõunik</a:t>
            </a:r>
          </a:p>
          <a:p>
            <a:r>
              <a:rPr lang="et-EE" dirty="0"/>
              <a:t>			juhiabi-haldusnõunik 		rahvatervise nõunik</a:t>
            </a:r>
          </a:p>
          <a:p>
            <a:r>
              <a:rPr lang="et-EE" dirty="0"/>
              <a:t>			raamatupidaja			jurist</a:t>
            </a:r>
          </a:p>
          <a:p>
            <a:r>
              <a:rPr lang="et-EE" dirty="0"/>
              <a:t>							KOP peaspetsialist</a:t>
            </a:r>
          </a:p>
          <a:p>
            <a:endParaRPr lang="et-EE" dirty="0"/>
          </a:p>
          <a:p>
            <a:r>
              <a:rPr lang="et-EE" dirty="0"/>
              <a:t>Komisjonid		Eelarve- ja arengukomisjon, Haridus- ja kultuurikomisjon ja Revisjonikomisjon</a:t>
            </a:r>
          </a:p>
          <a:p>
            <a:r>
              <a:rPr lang="et-EE" dirty="0"/>
              <a:t>Juhatus			5 liikmeline </a:t>
            </a:r>
            <a:r>
              <a:rPr lang="et-EE" b="1" dirty="0">
                <a:latin typeface="Roboto Condensed" panose="02000000000000000000" pitchFamily="2" charset="0"/>
                <a:ea typeface="Roboto Condensed" panose="02000000000000000000" pitchFamily="2" charset="0"/>
              </a:rPr>
              <a:t>– esimees </a:t>
            </a:r>
            <a:r>
              <a:rPr lang="et-EE" b="1" dirty="0">
                <a:solidFill>
                  <a:srgbClr val="C00000"/>
                </a:solidFill>
                <a:latin typeface="Roboto Condensed" panose="02000000000000000000" pitchFamily="2" charset="0"/>
                <a:ea typeface="Roboto Condensed" panose="02000000000000000000" pitchFamily="2" charset="0"/>
              </a:rPr>
              <a:t>Andre Sepp </a:t>
            </a:r>
            <a:r>
              <a:rPr lang="et-EE" dirty="0">
                <a:latin typeface="Roboto Condensed" panose="02000000000000000000" pitchFamily="2" charset="0"/>
                <a:ea typeface="Roboto Condensed" panose="02000000000000000000" pitchFamily="2" charset="0"/>
              </a:rPr>
              <a:t>ning juhatuse liikmed</a:t>
            </a:r>
            <a:r>
              <a:rPr lang="et-EE" b="1" dirty="0">
                <a:solidFill>
                  <a:srgbClr val="C00000"/>
                </a:solidFill>
                <a:latin typeface="Roboto Condensed" panose="02000000000000000000" pitchFamily="2" charset="0"/>
                <a:ea typeface="Roboto Condensed" panose="02000000000000000000" pitchFamily="2" charset="0"/>
              </a:rPr>
              <a:t> Mihhail </a:t>
            </a:r>
            <a:r>
              <a:rPr lang="et-EE" b="1" dirty="0" err="1">
                <a:solidFill>
                  <a:srgbClr val="C00000"/>
                </a:solidFill>
                <a:latin typeface="Roboto Condensed" panose="02000000000000000000" pitchFamily="2" charset="0"/>
                <a:ea typeface="Roboto Condensed" panose="02000000000000000000" pitchFamily="2" charset="0"/>
              </a:rPr>
              <a:t>Kõlvart</a:t>
            </a:r>
            <a:r>
              <a:rPr lang="et-EE" dirty="0">
                <a:latin typeface="Roboto Condensed" panose="02000000000000000000" pitchFamily="2" charset="0"/>
                <a:ea typeface="Roboto Condensed" panose="02000000000000000000" pitchFamily="2" charset="0"/>
              </a:rPr>
              <a:t>,</a:t>
            </a:r>
            <a:r>
              <a:rPr lang="et-EE" b="1" dirty="0">
                <a:solidFill>
                  <a:srgbClr val="C00000"/>
                </a:solidFill>
                <a:latin typeface="Roboto Condensed" panose="02000000000000000000" pitchFamily="2" charset="0"/>
                <a:ea typeface="Roboto Condensed" panose="02000000000000000000" pitchFamily="2" charset="0"/>
              </a:rPr>
              <a:t> </a:t>
            </a:r>
          </a:p>
          <a:p>
            <a:r>
              <a:rPr lang="et-EE" b="1" dirty="0">
                <a:solidFill>
                  <a:srgbClr val="C00000"/>
                </a:solidFill>
                <a:latin typeface="Roboto Condensed" panose="02000000000000000000" pitchFamily="2" charset="0"/>
                <a:ea typeface="Roboto Condensed" panose="02000000000000000000" pitchFamily="2" charset="0"/>
              </a:rPr>
              <a:t>			Mart Võrklaev</a:t>
            </a:r>
            <a:r>
              <a:rPr lang="et-EE" dirty="0">
                <a:latin typeface="Roboto Condensed" panose="02000000000000000000" pitchFamily="2" charset="0"/>
                <a:ea typeface="Roboto Condensed" panose="02000000000000000000" pitchFamily="2" charset="0"/>
              </a:rPr>
              <a:t>,</a:t>
            </a:r>
            <a:r>
              <a:rPr lang="et-EE" b="1" dirty="0">
                <a:solidFill>
                  <a:srgbClr val="C00000"/>
                </a:solidFill>
                <a:latin typeface="Roboto Condensed" panose="02000000000000000000" pitchFamily="2" charset="0"/>
                <a:ea typeface="Roboto Condensed" panose="02000000000000000000" pitchFamily="2" charset="0"/>
              </a:rPr>
              <a:t> Helle Lootsmann </a:t>
            </a:r>
            <a:r>
              <a:rPr lang="et-EE" dirty="0">
                <a:latin typeface="Roboto Condensed" panose="02000000000000000000" pitchFamily="2" charset="0"/>
                <a:ea typeface="Roboto Condensed" panose="02000000000000000000" pitchFamily="2" charset="0"/>
              </a:rPr>
              <a:t>ja</a:t>
            </a:r>
            <a:r>
              <a:rPr lang="et-EE" b="1" dirty="0">
                <a:solidFill>
                  <a:srgbClr val="C00000"/>
                </a:solidFill>
                <a:latin typeface="Roboto Condensed" panose="02000000000000000000" pitchFamily="2" charset="0"/>
                <a:ea typeface="Roboto Condensed" panose="02000000000000000000" pitchFamily="2" charset="0"/>
              </a:rPr>
              <a:t> Andres Laisk</a:t>
            </a:r>
            <a:r>
              <a:rPr lang="et-EE" dirty="0">
                <a:latin typeface="Roboto Condensed" panose="02000000000000000000" pitchFamily="2" charset="0"/>
                <a:ea typeface="Roboto Condensed" panose="02000000000000000000" pitchFamily="2" charset="0"/>
              </a:rPr>
              <a:t>.</a:t>
            </a:r>
          </a:p>
          <a:p>
            <a:r>
              <a:rPr lang="et-EE" dirty="0"/>
              <a:t>Volikogu			32 liikmeline </a:t>
            </a:r>
            <a:r>
              <a:rPr lang="et-EE" sz="1400" dirty="0"/>
              <a:t>(igast omavalitusest 2 esindajat, üks volikogus ja teine vallavalitsusest)</a:t>
            </a:r>
            <a:endParaRPr lang="et-EE" dirty="0"/>
          </a:p>
          <a:p>
            <a:pPr algn="just"/>
            <a:endParaRPr lang="et-EE" dirty="0"/>
          </a:p>
        </p:txBody>
      </p:sp>
    </p:spTree>
    <p:extLst>
      <p:ext uri="{BB962C8B-B14F-4D97-AF65-F5344CB8AC3E}">
        <p14:creationId xmlns:p14="http://schemas.microsoft.com/office/powerpoint/2010/main" val="118469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4209E9B9-0994-4CD1-B5DB-64AE31FDD6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3" name="Ristkülik 2">
            <a:extLst>
              <a:ext uri="{FF2B5EF4-FFF2-40B4-BE49-F238E27FC236}">
                <a16:creationId xmlns:a16="http://schemas.microsoft.com/office/drawing/2014/main" id="{E66A4FC3-7FDF-40A1-A52B-74C0491B714D}"/>
              </a:ext>
            </a:extLst>
          </p:cNvPr>
          <p:cNvSpPr/>
          <p:nvPr/>
        </p:nvSpPr>
        <p:spPr>
          <a:xfrm>
            <a:off x="266700" y="660399"/>
            <a:ext cx="11764616" cy="6186309"/>
          </a:xfrm>
          <a:prstGeom prst="rect">
            <a:avLst/>
          </a:prstGeom>
        </p:spPr>
        <p:txBody>
          <a:bodyPr wrap="square">
            <a:spAutoFit/>
          </a:bodyPr>
          <a:lstStyle/>
          <a:p>
            <a:pPr algn="just"/>
            <a:r>
              <a:rPr lang="et-EE" b="1" dirty="0">
                <a:latin typeface="Roboto Condensed" panose="02000000000000000000" pitchFamily="2" charset="0"/>
                <a:ea typeface="Roboto Condensed" panose="02000000000000000000" pitchFamily="2" charset="0"/>
              </a:rPr>
              <a:t>kultuurinõuniku ametikoht - </a:t>
            </a:r>
            <a:r>
              <a:rPr lang="et-EE" b="1" i="1" dirty="0">
                <a:solidFill>
                  <a:srgbClr val="C00000"/>
                </a:solidFill>
                <a:latin typeface="Roboto Condensed" panose="02000000000000000000" pitchFamily="2" charset="0"/>
                <a:ea typeface="Roboto Condensed" panose="02000000000000000000" pitchFamily="2" charset="0"/>
              </a:rPr>
              <a:t>Ruth Jürisalu</a:t>
            </a:r>
          </a:p>
          <a:p>
            <a:pPr algn="just"/>
            <a:r>
              <a:rPr lang="et-EE" dirty="0">
                <a:latin typeface="Roboto Condensed" panose="02000000000000000000" pitchFamily="2" charset="0"/>
                <a:ea typeface="Roboto Condensed" panose="02000000000000000000" pitchFamily="2" charset="0"/>
              </a:rPr>
              <a:t>Kultuurinõuniku ametikoha eesmärk on liidu kultuuri- ja hariduse valdkonna juhtimine ja korraldamine.  Büroo poolt korraldatavate ja/või finantseeritavate ürituste korraldamise tagamine ja järelevalve. Maakonna kultuuripärandi ning rahvakunsti traditsioonide säilimisele suunatud tegevused. Organisatsiooni korrektne esindamine, kultuuri- ja haridustöö valdkonnas </a:t>
            </a:r>
          </a:p>
          <a:p>
            <a:pPr algn="just"/>
            <a:endParaRPr lang="et-EE" b="1"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haridusnõuniku ametikoht  – </a:t>
            </a:r>
            <a:r>
              <a:rPr lang="et-EE" b="1" i="1" dirty="0">
                <a:solidFill>
                  <a:srgbClr val="C00000"/>
                </a:solidFill>
                <a:latin typeface="Roboto Condensed" panose="02000000000000000000" pitchFamily="2" charset="0"/>
                <a:ea typeface="Roboto Condensed" panose="02000000000000000000" pitchFamily="2" charset="0"/>
              </a:rPr>
              <a:t>Maria Mägar</a:t>
            </a:r>
          </a:p>
          <a:p>
            <a:pPr algn="just"/>
            <a:r>
              <a:rPr lang="et-EE" dirty="0">
                <a:latin typeface="Roboto Condensed" panose="02000000000000000000" pitchFamily="2" charset="0"/>
                <a:ea typeface="Roboto Condensed" panose="02000000000000000000" pitchFamily="2" charset="0"/>
              </a:rPr>
              <a:t>Haridusnõuniku ametikoha eesmärk on Harjumaa hariduspoliitika koordineerimine ja elluviimise korraldamine; ainesektsioonide töö koordineerimine; aineolümpiaadide ja teiste õppetööga seotud õpilasürituste koordineerimine ja korraldamine; alushariduskoolituste koordineerimine; haridusvaldkonnaga seotud tunnustamistegevuse koordineerimine ja haridusalase informatsiooni vahendamine. </a:t>
            </a:r>
          </a:p>
          <a:p>
            <a:pPr algn="just"/>
            <a:endParaRPr lang="et-EE" b="1"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Juhiabi-haldusnõuniku ametikoht – </a:t>
            </a:r>
            <a:r>
              <a:rPr lang="et-EE" b="1" i="1" dirty="0">
                <a:solidFill>
                  <a:srgbClr val="C00000"/>
                </a:solidFill>
                <a:latin typeface="Roboto Condensed" panose="02000000000000000000" pitchFamily="2" charset="0"/>
                <a:ea typeface="Roboto Condensed" panose="02000000000000000000" pitchFamily="2" charset="0"/>
              </a:rPr>
              <a:t>Janika Savi</a:t>
            </a:r>
          </a:p>
          <a:p>
            <a:pPr algn="just"/>
            <a:r>
              <a:rPr lang="et-EE" dirty="0">
                <a:latin typeface="Roboto Condensed" panose="02000000000000000000" pitchFamily="2" charset="0"/>
                <a:ea typeface="Roboto Condensed" panose="02000000000000000000" pitchFamily="2" charset="0"/>
              </a:rPr>
              <a:t>Omavalitsusliidu asjaajamise, dokumendihalduse ning arhiivindusalase töö korraldamine, teenistujate efektiivne majanduslik teenindamine ja varade efektiivne haldamine. Telefoni-, läbipääsu- ja valvesüsteemide ning mobiilside- ja võrguteenuste korraldamine. Liidu tegevuseks vajalike materjalide ja inventari soetamine ning kauba tellimine. Töötervishoiu ja tööohutuse alase tegevuse korraldamine.</a:t>
            </a:r>
          </a:p>
          <a:p>
            <a:pPr algn="just"/>
            <a:endParaRPr lang="et-EE" b="1"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raamatupidaja ametikoht – </a:t>
            </a:r>
            <a:r>
              <a:rPr lang="et-EE" b="1" i="1" dirty="0">
                <a:solidFill>
                  <a:srgbClr val="C00000"/>
                </a:solidFill>
                <a:latin typeface="Roboto Condensed" panose="02000000000000000000" pitchFamily="2" charset="0"/>
                <a:ea typeface="Roboto Condensed" panose="02000000000000000000" pitchFamily="2" charset="0"/>
              </a:rPr>
              <a:t>Ene Millert</a:t>
            </a:r>
            <a:endParaRPr lang="et-EE" i="1" dirty="0">
              <a:solidFill>
                <a:srgbClr val="FF0000"/>
              </a:solidFill>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Raamatupidaja ametikoha eesmärk on liidu juhtimisarvestuse süsteemi rakendamine ja arendamine, eelarve koostamise ja muutmise koordineerimine, eelarve täitmise jälgimine, kontroll ja analüüs, varade arvestus, raamatupidamise algdokumentide kontroll, algdokumendile finantsarvestuses ja –juhtimises kasutatavate kontolaiendite määramine ning raamatupidamise dokumendikäibe korraldamine.</a:t>
            </a:r>
          </a:p>
        </p:txBody>
      </p:sp>
    </p:spTree>
    <p:extLst>
      <p:ext uri="{BB962C8B-B14F-4D97-AF65-F5344CB8AC3E}">
        <p14:creationId xmlns:p14="http://schemas.microsoft.com/office/powerpoint/2010/main" val="222906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a:extLst>
              <a:ext uri="{FF2B5EF4-FFF2-40B4-BE49-F238E27FC236}">
                <a16:creationId xmlns:a16="http://schemas.microsoft.com/office/drawing/2014/main" id="{749513FD-7832-412D-9DAD-896B6B0F1136}"/>
              </a:ext>
            </a:extLst>
          </p:cNvPr>
          <p:cNvSpPr/>
          <p:nvPr/>
        </p:nvSpPr>
        <p:spPr>
          <a:xfrm>
            <a:off x="279400" y="482600"/>
            <a:ext cx="11455400" cy="6186309"/>
          </a:xfrm>
          <a:prstGeom prst="rect">
            <a:avLst/>
          </a:prstGeom>
        </p:spPr>
        <p:txBody>
          <a:bodyPr wrap="square">
            <a:spAutoFit/>
          </a:bodyPr>
          <a:lstStyle/>
          <a:p>
            <a:endParaRPr lang="et-EE" dirty="0"/>
          </a:p>
          <a:p>
            <a:pPr algn="just"/>
            <a:endParaRPr lang="et-EE" b="1"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arengunõuniku ametikoht – </a:t>
            </a:r>
            <a:r>
              <a:rPr lang="et-EE" b="1" i="1" dirty="0">
                <a:solidFill>
                  <a:srgbClr val="C00000"/>
                </a:solidFill>
                <a:latin typeface="Roboto Condensed" panose="02000000000000000000" pitchFamily="2" charset="0"/>
                <a:ea typeface="Roboto Condensed" panose="02000000000000000000" pitchFamily="2" charset="0"/>
              </a:rPr>
              <a:t>Tiina Beldsinsky</a:t>
            </a:r>
          </a:p>
          <a:p>
            <a:pPr algn="just"/>
            <a:r>
              <a:rPr lang="et-EE" dirty="0">
                <a:latin typeface="Roboto Condensed" panose="02000000000000000000" pitchFamily="2" charset="0"/>
                <a:ea typeface="Roboto Condensed" panose="02000000000000000000" pitchFamily="2" charset="0"/>
              </a:rPr>
              <a:t>Arengunõuniku ametikoha eesmärk on tagada omavalitsuste liidu regionaalarengualaste ülesannete täitmine, sh arengu ja arengusuundade kavandamine ja ettepanekute tegemine, arengustrateegiate koostamine ja uuendamine, regionaalarengu programmide rakendamise koordineerimine, ettevõtlus- taristu-, majandusalaste ja väliskoostööga seonduvate ülesannete täitmine ning osalemine riiklike arengudokumentide ja maakonnaplaneeringute koostamisel.</a:t>
            </a:r>
          </a:p>
          <a:p>
            <a:pPr algn="just"/>
            <a:endParaRPr lang="et-EE" b="1"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väliskoostöö nõuniku ametikoht – </a:t>
            </a:r>
            <a:r>
              <a:rPr lang="et-EE" b="1" i="1" dirty="0">
                <a:solidFill>
                  <a:srgbClr val="C00000"/>
                </a:solidFill>
                <a:latin typeface="Roboto Condensed" panose="02000000000000000000" pitchFamily="2" charset="0"/>
                <a:ea typeface="Roboto Condensed" panose="02000000000000000000" pitchFamily="2" charset="0"/>
              </a:rPr>
              <a:t>Kaarel Kose</a:t>
            </a:r>
          </a:p>
          <a:p>
            <a:pPr algn="just"/>
            <a:r>
              <a:rPr lang="et-EE" dirty="0">
                <a:latin typeface="Roboto Condensed" panose="02000000000000000000" pitchFamily="2" charset="0"/>
                <a:ea typeface="Roboto Condensed" panose="02000000000000000000" pitchFamily="2" charset="0"/>
              </a:rPr>
              <a:t>Välissuhete korraldamine, koordineerimine ja arendamine, välisprojektide ettevalmistamine ja täitmine ning omavalitsuste liidu suhtlemise korraldamine meediaga.</a:t>
            </a:r>
          </a:p>
          <a:p>
            <a:pPr algn="just"/>
            <a:endParaRPr lang="et-EE" b="1"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siseturvalisuse nõuniku ametikoht – </a:t>
            </a:r>
            <a:r>
              <a:rPr lang="et-EE" b="1" i="1" dirty="0">
                <a:solidFill>
                  <a:srgbClr val="C00000"/>
                </a:solidFill>
                <a:latin typeface="Roboto Condensed" panose="02000000000000000000" pitchFamily="2" charset="0"/>
                <a:ea typeface="Roboto Condensed" panose="02000000000000000000" pitchFamily="2" charset="0"/>
              </a:rPr>
              <a:t>Maie Liblik</a:t>
            </a:r>
          </a:p>
          <a:p>
            <a:pPr algn="just"/>
            <a:r>
              <a:rPr lang="et-EE" dirty="0">
                <a:latin typeface="Roboto Condensed" panose="02000000000000000000" pitchFamily="2" charset="0"/>
                <a:ea typeface="Roboto Condensed" panose="02000000000000000000" pitchFamily="2" charset="0"/>
              </a:rPr>
              <a:t>Siseturvalisuse nõuniku ametikoha eesmärk on maakonna siseturvalisuse alase koostööd ja tegevuste korraldamine ning maakonna arengustrateegiate koostamise ja uuendamise tagamine ning regionaalseks arenguks oluliste programmide juhtimine, projektide käivitamine ja rakendamine.</a:t>
            </a:r>
          </a:p>
          <a:p>
            <a:pPr algn="just"/>
            <a:endParaRPr lang="et-EE"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rahvatervise nõuniku ametikoht – </a:t>
            </a:r>
            <a:r>
              <a:rPr lang="et-EE" b="1" i="1" dirty="0">
                <a:solidFill>
                  <a:srgbClr val="C00000"/>
                </a:solidFill>
                <a:latin typeface="Roboto Condensed" panose="02000000000000000000" pitchFamily="2" charset="0"/>
                <a:ea typeface="Roboto Condensed" panose="02000000000000000000" pitchFamily="2" charset="0"/>
              </a:rPr>
              <a:t>Kerli Tamm</a:t>
            </a:r>
            <a:endParaRPr lang="et-EE" b="1" i="1" dirty="0">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Rahvatervise nõuniku ametikoha eesmärk on tagada maakonnas tervist ja heaolu toetava elukeskkonna kujundamine, sh terviseedenduslike ülesannete täitmine ja koordineerimine. Aidata kaasa tervishoiupoliitika elluviimisele maakonnas ning  muude õigusaktidega omavalituste liidule pandud rahvatervise valdkonna ülesannete täitmisele.</a:t>
            </a:r>
          </a:p>
          <a:p>
            <a:pPr algn="just"/>
            <a:endParaRPr lang="et-EE" dirty="0">
              <a:latin typeface="Roboto Condensed" panose="02000000000000000000" pitchFamily="2" charset="0"/>
              <a:ea typeface="Roboto Condensed" panose="02000000000000000000" pitchFamily="2" charset="0"/>
            </a:endParaRPr>
          </a:p>
        </p:txBody>
      </p:sp>
      <p:pic>
        <p:nvPicPr>
          <p:cNvPr id="3" name="Pilt 2">
            <a:extLst>
              <a:ext uri="{FF2B5EF4-FFF2-40B4-BE49-F238E27FC236}">
                <a16:creationId xmlns:a16="http://schemas.microsoft.com/office/drawing/2014/main" id="{DD549796-5601-45B8-BBE6-0F4FACB90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Tree>
    <p:extLst>
      <p:ext uri="{BB962C8B-B14F-4D97-AF65-F5344CB8AC3E}">
        <p14:creationId xmlns:p14="http://schemas.microsoft.com/office/powerpoint/2010/main" val="205837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11BCE892-2357-412B-AD26-CEB31C049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3" name="Ristkülik 2">
            <a:extLst>
              <a:ext uri="{FF2B5EF4-FFF2-40B4-BE49-F238E27FC236}">
                <a16:creationId xmlns:a16="http://schemas.microsoft.com/office/drawing/2014/main" id="{0CDA0C76-AC3E-43C8-852A-3A56F98ED653}"/>
              </a:ext>
            </a:extLst>
          </p:cNvPr>
          <p:cNvSpPr/>
          <p:nvPr/>
        </p:nvSpPr>
        <p:spPr>
          <a:xfrm>
            <a:off x="266700" y="660399"/>
            <a:ext cx="11480800" cy="6093976"/>
          </a:xfrm>
          <a:prstGeom prst="rect">
            <a:avLst/>
          </a:prstGeom>
        </p:spPr>
        <p:txBody>
          <a:bodyPr wrap="square">
            <a:spAutoFit/>
          </a:bodyPr>
          <a:lstStyle/>
          <a:p>
            <a:endParaRPr lang="et-EE" dirty="0"/>
          </a:p>
          <a:p>
            <a:pPr algn="just"/>
            <a:r>
              <a:rPr lang="et-EE" b="1" dirty="0">
                <a:latin typeface="Roboto Condensed" panose="02000000000000000000" pitchFamily="2" charset="0"/>
                <a:ea typeface="Roboto Condensed" panose="02000000000000000000" pitchFamily="2" charset="0"/>
              </a:rPr>
              <a:t>juristi ametikoht – </a:t>
            </a:r>
            <a:r>
              <a:rPr lang="et-EE" b="1" i="1" dirty="0">
                <a:solidFill>
                  <a:srgbClr val="C00000"/>
                </a:solidFill>
                <a:latin typeface="Roboto Condensed" panose="02000000000000000000" pitchFamily="2" charset="0"/>
                <a:ea typeface="Roboto Condensed" panose="02000000000000000000" pitchFamily="2" charset="0"/>
              </a:rPr>
              <a:t>Kristjan Kenapea</a:t>
            </a:r>
          </a:p>
          <a:p>
            <a:pPr algn="just"/>
            <a:r>
              <a:rPr lang="et-EE" dirty="0">
                <a:latin typeface="Roboto Condensed" panose="02000000000000000000" pitchFamily="2" charset="0"/>
                <a:ea typeface="Roboto Condensed" panose="02000000000000000000" pitchFamily="2" charset="0"/>
              </a:rPr>
              <a:t>Juristi ametikoha eesmärk on tagada omavalitsuste liidu tegevuse seaduslikkus ning õigusalase teenindamise korraldamine, esindamine kohtus. Omavalitsuste liidule edastatud õigusaktide eelnõudele arvamuse kujundamine. Omavalituste liidu funktsioonide küsimustes õigusliku analüüsi teostamine. Õigusabi osutamine omavalitsuste liidu teenistujatele.</a:t>
            </a:r>
          </a:p>
          <a:p>
            <a:pPr algn="just"/>
            <a:endParaRPr lang="et-EE" dirty="0">
              <a:latin typeface="Roboto Condensed" panose="02000000000000000000" pitchFamily="2" charset="0"/>
              <a:ea typeface="Roboto Condensed" panose="02000000000000000000" pitchFamily="2" charset="0"/>
            </a:endParaRPr>
          </a:p>
          <a:p>
            <a:pPr algn="just"/>
            <a:r>
              <a:rPr lang="et-EE" b="1" dirty="0">
                <a:latin typeface="Roboto Condensed" panose="02000000000000000000" pitchFamily="2" charset="0"/>
                <a:ea typeface="Roboto Condensed" panose="02000000000000000000" pitchFamily="2" charset="0"/>
              </a:rPr>
              <a:t>KOP peaspetsialisti ametikoht – </a:t>
            </a:r>
            <a:r>
              <a:rPr lang="et-EE" b="1" i="1" dirty="0">
                <a:solidFill>
                  <a:srgbClr val="C00000"/>
                </a:solidFill>
                <a:latin typeface="Roboto Condensed" panose="02000000000000000000" pitchFamily="2" charset="0"/>
                <a:ea typeface="Roboto Condensed" panose="02000000000000000000" pitchFamily="2" charset="0"/>
              </a:rPr>
              <a:t>Maret Välja </a:t>
            </a:r>
          </a:p>
          <a:p>
            <a:pPr algn="just"/>
            <a:r>
              <a:rPr lang="et-EE" dirty="0">
                <a:latin typeface="Roboto Condensed" panose="02000000000000000000" pitchFamily="2" charset="0"/>
                <a:ea typeface="Roboto Condensed" panose="02000000000000000000" pitchFamily="2" charset="0"/>
              </a:rPr>
              <a:t>Kohaliku kogukonna arengule suunatud riiklike meetmete rakendamine maakonnas (KOP).</a:t>
            </a:r>
          </a:p>
          <a:p>
            <a:pPr algn="just"/>
            <a:endParaRPr lang="et-EE" dirty="0">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 - - - - - - - - - - - - - - - - - - - - - - - - - - - - - - - - - - - - - - - - - - - - - - - - - - - - - - - - - - - - - - - - - - - - - - - - - - - - - - - - - - - - - - - - - - - - - - - -  </a:t>
            </a:r>
          </a:p>
          <a:p>
            <a:pPr algn="just"/>
            <a:endParaRPr lang="et-EE" dirty="0">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Harjumaa Omavalituste Liit võttis uuest aastas üle Harju maakonna sümboolika ning jätkas teenetemärkide väljaandmist. </a:t>
            </a:r>
          </a:p>
          <a:p>
            <a:pPr algn="just"/>
            <a:endParaRPr lang="et-EE" dirty="0">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Jätkame traditsiooniliste ühisüritustega – Vabariigi aastapäeva vastuvõtt (21.02.2018 </a:t>
            </a:r>
            <a:r>
              <a:rPr lang="et-EE" dirty="0" err="1">
                <a:latin typeface="Roboto Condensed" panose="02000000000000000000" pitchFamily="2" charset="0"/>
                <a:ea typeface="Roboto Condensed" panose="02000000000000000000" pitchFamily="2" charset="0"/>
              </a:rPr>
              <a:t>Kumna</a:t>
            </a:r>
            <a:r>
              <a:rPr lang="et-EE" dirty="0">
                <a:latin typeface="Roboto Condensed" panose="02000000000000000000" pitchFamily="2" charset="0"/>
                <a:ea typeface="Roboto Condensed" panose="02000000000000000000" pitchFamily="2" charset="0"/>
              </a:rPr>
              <a:t> mõisas), </a:t>
            </a:r>
            <a:r>
              <a:rPr lang="fi-FI" dirty="0">
                <a:latin typeface="Roboto Condensed" panose="02000000000000000000" pitchFamily="2" charset="0"/>
                <a:ea typeface="Roboto Condensed" panose="02000000000000000000" pitchFamily="2" charset="0"/>
              </a:rPr>
              <a:t>Eesti kaunis kodu</a:t>
            </a:r>
            <a:r>
              <a:rPr lang="et-EE" dirty="0">
                <a:latin typeface="Roboto Condensed" panose="02000000000000000000" pitchFamily="2" charset="0"/>
                <a:ea typeface="Roboto Condensed" panose="02000000000000000000" pitchFamily="2" charset="0"/>
              </a:rPr>
              <a:t> konkurss, Harjumaa laulu- ja tantsupidu (02.06.2018 Viimsis staadionil), Harju Maakaitsepäev (22.-23.06.2018 Tallinnas), Harjumaa ball (30.12.2018).</a:t>
            </a:r>
          </a:p>
          <a:p>
            <a:pPr algn="just"/>
            <a:endParaRPr lang="et-EE" dirty="0">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Moodustame maakondliku liikluskomisjoni, siseturvalisuse nõukogu ja tervisenõukogu.</a:t>
            </a:r>
          </a:p>
          <a:p>
            <a:pPr algn="just"/>
            <a:endParaRPr lang="et-EE" dirty="0">
              <a:latin typeface="Roboto Condensed" panose="02000000000000000000" pitchFamily="2" charset="0"/>
              <a:ea typeface="Roboto Condensed" panose="02000000000000000000" pitchFamily="2" charset="0"/>
            </a:endParaRPr>
          </a:p>
          <a:p>
            <a:pPr algn="just"/>
            <a:r>
              <a:rPr lang="et-EE" dirty="0">
                <a:latin typeface="Roboto Condensed" panose="02000000000000000000" pitchFamily="2" charset="0"/>
                <a:ea typeface="Roboto Condensed" panose="02000000000000000000" pitchFamily="2" charset="0"/>
              </a:rPr>
              <a:t>Liidu ülesandeks saab ühtlasi regionaalsete investeeringutoetuste andmise programmi menetlemine ning kogukondliku turvalisuse programmi ja kohaliku omaalgatuse programmi rakendamine.</a:t>
            </a:r>
          </a:p>
        </p:txBody>
      </p:sp>
    </p:spTree>
    <p:extLst>
      <p:ext uri="{BB962C8B-B14F-4D97-AF65-F5344CB8AC3E}">
        <p14:creationId xmlns:p14="http://schemas.microsoft.com/office/powerpoint/2010/main" val="339924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29EA6D95-2E9B-4AB6-AA32-E813F5DB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592" y="660399"/>
            <a:ext cx="8427724" cy="5956493"/>
          </a:xfrm>
          <a:prstGeom prst="rect">
            <a:avLst/>
          </a:prstGeom>
        </p:spPr>
      </p:pic>
      <p:pic>
        <p:nvPicPr>
          <p:cNvPr id="2" name="Pilt 1">
            <a:extLst>
              <a:ext uri="{FF2B5EF4-FFF2-40B4-BE49-F238E27FC236}">
                <a16:creationId xmlns:a16="http://schemas.microsoft.com/office/drawing/2014/main" id="{FAA427B2-3627-4B51-B674-BE7DF7CD7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3" name="TextBox 2">
            <a:extLst>
              <a:ext uri="{FF2B5EF4-FFF2-40B4-BE49-F238E27FC236}">
                <a16:creationId xmlns:a16="http://schemas.microsoft.com/office/drawing/2014/main" id="{9C87EC96-7AC4-4331-B15E-03B4C76C1FF2}"/>
              </a:ext>
            </a:extLst>
          </p:cNvPr>
          <p:cNvSpPr txBox="1"/>
          <p:nvPr/>
        </p:nvSpPr>
        <p:spPr>
          <a:xfrm>
            <a:off x="3842257" y="154417"/>
            <a:ext cx="4881865" cy="523220"/>
          </a:xfrm>
          <a:prstGeom prst="rect">
            <a:avLst/>
          </a:prstGeom>
          <a:noFill/>
        </p:spPr>
        <p:txBody>
          <a:bodyPr wrap="square" rtlCol="0">
            <a:spAutoFit/>
          </a:bodyPr>
          <a:lstStyle/>
          <a:p>
            <a:r>
              <a:rPr lang="et-EE" sz="2800" dirty="0"/>
              <a:t>Kuidas oli ja mis on muutunud?</a:t>
            </a:r>
          </a:p>
        </p:txBody>
      </p:sp>
      <p:sp>
        <p:nvSpPr>
          <p:cNvPr id="8" name="Ristkülik 7">
            <a:extLst>
              <a:ext uri="{FF2B5EF4-FFF2-40B4-BE49-F238E27FC236}">
                <a16:creationId xmlns:a16="http://schemas.microsoft.com/office/drawing/2014/main" id="{D43E124C-F1E8-4040-B0C0-2BEE2CE0D926}"/>
              </a:ext>
            </a:extLst>
          </p:cNvPr>
          <p:cNvSpPr/>
          <p:nvPr/>
        </p:nvSpPr>
        <p:spPr>
          <a:xfrm>
            <a:off x="251927" y="1446246"/>
            <a:ext cx="5844073" cy="5170646"/>
          </a:xfrm>
          <a:prstGeom prst="rect">
            <a:avLst/>
          </a:prstGeom>
        </p:spPr>
        <p:txBody>
          <a:bodyPr wrap="square">
            <a:spAutoFit/>
          </a:bodyPr>
          <a:lstStyle/>
          <a:p>
            <a:r>
              <a:rPr lang="et-EE" dirty="0">
                <a:solidFill>
                  <a:srgbClr val="000000"/>
                </a:solidFill>
                <a:latin typeface="Roboto Cn" pitchFamily="2" charset="0"/>
              </a:rPr>
              <a:t>Enne haldusreformi oli 213 omavalitsust, nüüd </a:t>
            </a:r>
            <a:r>
              <a:rPr lang="et-EE" b="1" dirty="0">
                <a:solidFill>
                  <a:srgbClr val="000000"/>
                </a:solidFill>
                <a:latin typeface="Roboto Cn" pitchFamily="2" charset="0"/>
              </a:rPr>
              <a:t>79</a:t>
            </a:r>
            <a:r>
              <a:rPr lang="et-EE" dirty="0">
                <a:solidFill>
                  <a:srgbClr val="000000"/>
                </a:solidFill>
                <a:latin typeface="Roboto Cn" pitchFamily="2" charset="0"/>
              </a:rPr>
              <a:t>. </a:t>
            </a:r>
          </a:p>
          <a:p>
            <a:endParaRPr lang="et-EE" dirty="0">
              <a:solidFill>
                <a:srgbClr val="000000"/>
              </a:solidFill>
              <a:latin typeface="Roboto Cn" pitchFamily="2" charset="0"/>
            </a:endParaRPr>
          </a:p>
          <a:p>
            <a:r>
              <a:rPr lang="et-EE" dirty="0">
                <a:solidFill>
                  <a:srgbClr val="000000"/>
                </a:solidFill>
                <a:latin typeface="Roboto Cn" pitchFamily="2" charset="0"/>
              </a:rPr>
              <a:t>Paljudes maakondades üldjuhul </a:t>
            </a:r>
            <a:r>
              <a:rPr lang="et-EE" b="1" dirty="0">
                <a:solidFill>
                  <a:srgbClr val="000000"/>
                </a:solidFill>
                <a:latin typeface="Roboto Cn" pitchFamily="2" charset="0"/>
              </a:rPr>
              <a:t>3-4</a:t>
            </a:r>
            <a:r>
              <a:rPr lang="et-EE" dirty="0">
                <a:solidFill>
                  <a:srgbClr val="000000"/>
                </a:solidFill>
                <a:latin typeface="Roboto Cn" pitchFamily="2" charset="0"/>
              </a:rPr>
              <a:t> omavalitsust, Hiiumaal 1, sama võiksime öelda Saaremaa kohta, kuna ülejäänud kaks omavalitsust on eraldi paiknevad saared.</a:t>
            </a:r>
          </a:p>
          <a:p>
            <a:endParaRPr lang="et-EE" dirty="0">
              <a:solidFill>
                <a:srgbClr val="000000"/>
              </a:solidFill>
              <a:latin typeface="Roboto Cn" pitchFamily="2" charset="0"/>
            </a:endParaRPr>
          </a:p>
          <a:p>
            <a:r>
              <a:rPr lang="et-EE" dirty="0">
                <a:solidFill>
                  <a:srgbClr val="000000"/>
                </a:solidFill>
                <a:latin typeface="Roboto Cn" pitchFamily="2" charset="0"/>
              </a:rPr>
              <a:t>Enne 2018. aastat oli 15 maavalitsust </a:t>
            </a:r>
          </a:p>
          <a:p>
            <a:r>
              <a:rPr lang="et-EE" dirty="0">
                <a:solidFill>
                  <a:srgbClr val="000000"/>
                </a:solidFill>
                <a:latin typeface="Roboto Cn" pitchFamily="2" charset="0"/>
              </a:rPr>
              <a:t>ja 15 omavalitsuste liitu.</a:t>
            </a:r>
          </a:p>
          <a:p>
            <a:endParaRPr lang="et-EE" dirty="0">
              <a:solidFill>
                <a:srgbClr val="000000"/>
              </a:solidFill>
              <a:latin typeface="Roboto Cn" pitchFamily="2" charset="0"/>
            </a:endParaRPr>
          </a:p>
          <a:p>
            <a:r>
              <a:rPr lang="et-EE" dirty="0">
                <a:solidFill>
                  <a:srgbClr val="000000"/>
                </a:solidFill>
                <a:latin typeface="Roboto Cn" pitchFamily="2" charset="0"/>
              </a:rPr>
              <a:t>Maavalitsused on tänaseks oma uksed </a:t>
            </a:r>
          </a:p>
          <a:p>
            <a:r>
              <a:rPr lang="et-EE" dirty="0">
                <a:solidFill>
                  <a:srgbClr val="000000"/>
                </a:solidFill>
                <a:latin typeface="Roboto Cn" pitchFamily="2" charset="0"/>
              </a:rPr>
              <a:t>sulgenud ning seda on teinud ka </a:t>
            </a:r>
          </a:p>
          <a:p>
            <a:r>
              <a:rPr lang="et-EE" dirty="0">
                <a:solidFill>
                  <a:srgbClr val="000000"/>
                </a:solidFill>
                <a:latin typeface="Roboto Cn" pitchFamily="2" charset="0"/>
              </a:rPr>
              <a:t>osad omavalitsuste liidud. </a:t>
            </a:r>
          </a:p>
          <a:p>
            <a:endParaRPr lang="et-EE" dirty="0">
              <a:solidFill>
                <a:srgbClr val="000000"/>
              </a:solidFill>
              <a:latin typeface="Roboto Cn" pitchFamily="2" charset="0"/>
            </a:endParaRPr>
          </a:p>
          <a:p>
            <a:r>
              <a:rPr lang="et-EE" dirty="0">
                <a:solidFill>
                  <a:srgbClr val="000000"/>
                </a:solidFill>
                <a:latin typeface="Roboto Cn" pitchFamily="2" charset="0"/>
              </a:rPr>
              <a:t>Osades maakondades on liitude asemele </a:t>
            </a:r>
          </a:p>
          <a:p>
            <a:r>
              <a:rPr lang="et-EE" dirty="0">
                <a:solidFill>
                  <a:srgbClr val="000000"/>
                </a:solidFill>
                <a:latin typeface="Roboto Cn" pitchFamily="2" charset="0"/>
              </a:rPr>
              <a:t>moodustatud uued sihtasutused või </a:t>
            </a:r>
          </a:p>
          <a:p>
            <a:r>
              <a:rPr lang="et-EE" dirty="0">
                <a:solidFill>
                  <a:srgbClr val="000000"/>
                </a:solidFill>
                <a:latin typeface="Roboto Cn" pitchFamily="2" charset="0"/>
              </a:rPr>
              <a:t>on ühiseks täitmiseks võetud ülesanded delegeeritud. </a:t>
            </a:r>
          </a:p>
          <a:p>
            <a:endParaRPr lang="et-EE" dirty="0">
              <a:solidFill>
                <a:srgbClr val="000000"/>
              </a:solidFill>
              <a:latin typeface="Roboto Cn" pitchFamily="2" charset="0"/>
            </a:endParaRPr>
          </a:p>
          <a:p>
            <a:r>
              <a:rPr lang="et-EE" sz="2400" b="1" dirty="0">
                <a:solidFill>
                  <a:srgbClr val="000000"/>
                </a:solidFill>
                <a:latin typeface="Roboto Cn" pitchFamily="2" charset="0"/>
              </a:rPr>
              <a:t>Kuidas edasi? </a:t>
            </a:r>
            <a:endParaRPr lang="et-EE" sz="2400" b="1" dirty="0">
              <a:solidFill>
                <a:srgbClr val="ED1C24"/>
              </a:solidFill>
              <a:latin typeface="Roboto Cn" pitchFamily="2" charset="0"/>
            </a:endParaRPr>
          </a:p>
        </p:txBody>
      </p:sp>
    </p:spTree>
    <p:extLst>
      <p:ext uri="{BB962C8B-B14F-4D97-AF65-F5344CB8AC3E}">
        <p14:creationId xmlns:p14="http://schemas.microsoft.com/office/powerpoint/2010/main" val="247187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DFE6E3CE-A8A1-4631-BE9B-3526F280A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308" y="1327059"/>
            <a:ext cx="5356653" cy="3776786"/>
          </a:xfrm>
          <a:prstGeom prst="rect">
            <a:avLst/>
          </a:prstGeom>
        </p:spPr>
      </p:pic>
      <p:pic>
        <p:nvPicPr>
          <p:cNvPr id="2" name="Pilt 1">
            <a:extLst>
              <a:ext uri="{FF2B5EF4-FFF2-40B4-BE49-F238E27FC236}">
                <a16:creationId xmlns:a16="http://schemas.microsoft.com/office/drawing/2014/main" id="{FAA427B2-3627-4B51-B674-BE7DF7CD7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4" y="114079"/>
            <a:ext cx="2308977" cy="546320"/>
          </a:xfrm>
          <a:prstGeom prst="rect">
            <a:avLst/>
          </a:prstGeom>
        </p:spPr>
      </p:pic>
      <p:sp>
        <p:nvSpPr>
          <p:cNvPr id="5" name="TextBox 4">
            <a:extLst>
              <a:ext uri="{FF2B5EF4-FFF2-40B4-BE49-F238E27FC236}">
                <a16:creationId xmlns:a16="http://schemas.microsoft.com/office/drawing/2014/main" id="{FA8F8CDB-9559-4343-9AA2-FDD66A0B5B0B}"/>
              </a:ext>
            </a:extLst>
          </p:cNvPr>
          <p:cNvSpPr txBox="1"/>
          <p:nvPr/>
        </p:nvSpPr>
        <p:spPr>
          <a:xfrm>
            <a:off x="0" y="916566"/>
            <a:ext cx="11952514" cy="5909310"/>
          </a:xfrm>
          <a:prstGeom prst="rect">
            <a:avLst/>
          </a:prstGeom>
          <a:noFill/>
        </p:spPr>
        <p:txBody>
          <a:bodyPr wrap="square" rtlCol="0">
            <a:spAutoFit/>
          </a:bodyPr>
          <a:lstStyle/>
          <a:p>
            <a:r>
              <a:rPr lang="et-EE" sz="1400" b="1" dirty="0"/>
              <a:t>Regionaalne tasand ehk horisontaalne tasand on vajalik, kuna seob ja tasakaalustab omavalitsuste ja riigi huve piirkonnas.</a:t>
            </a:r>
            <a:r>
              <a:rPr lang="et-EE" sz="1400" dirty="0"/>
              <a:t> </a:t>
            </a:r>
          </a:p>
          <a:p>
            <a:r>
              <a:rPr lang="et-EE" sz="1400" dirty="0"/>
              <a:t>Ilma regionaalse tasandita näeksid omavalitused kitsalt oma piirkonda ja riigi valitsemine koonduks nö „silotornidesse“, kus omavaheline koostöö ja </a:t>
            </a:r>
          </a:p>
          <a:p>
            <a:r>
              <a:rPr lang="et-EE" sz="1400" dirty="0"/>
              <a:t>ühiste eesmärkide realiseerimine oleks väga keeruline, kui mitte võimatu, sest iga omavalitsus ja/või valdkond peaks ainult oma teemasid ja muresid olulisteks. </a:t>
            </a:r>
            <a:r>
              <a:rPr lang="et-EE" sz="1400" b="1" dirty="0"/>
              <a:t>Suur pilt puuduks!</a:t>
            </a:r>
          </a:p>
          <a:p>
            <a:endParaRPr lang="et-EE" sz="1400" dirty="0"/>
          </a:p>
          <a:p>
            <a:r>
              <a:rPr lang="et-EE" sz="1400" dirty="0"/>
              <a:t>Lähitulevikus tuleks ühendada maakondlikud omavalituste liidud ja moodustada </a:t>
            </a:r>
          </a:p>
          <a:p>
            <a:r>
              <a:rPr lang="et-EE" sz="1400" b="1" dirty="0"/>
              <a:t>mitut maakonda haldavad regionaalsed omavalituste liidud</a:t>
            </a:r>
            <a:r>
              <a:rPr lang="et-EE" sz="1400" dirty="0"/>
              <a:t>. Ühtlasi tuleks kaaluda teiste </a:t>
            </a:r>
          </a:p>
          <a:p>
            <a:r>
              <a:rPr lang="et-EE" sz="1400" dirty="0"/>
              <a:t>maakondlike organisatsioonide (nt ühistranspordikeskuste, maakondlik arenduskeskuste, </a:t>
            </a:r>
          </a:p>
          <a:p>
            <a:r>
              <a:rPr lang="et-EE" sz="1400" dirty="0"/>
              <a:t>ühisteenuste keskus jne) ühendamist regionaalsete liitudega üheks organisatsiooniks. </a:t>
            </a:r>
          </a:p>
          <a:p>
            <a:endParaRPr lang="et-EE" sz="1000" b="1" dirty="0"/>
          </a:p>
          <a:p>
            <a:r>
              <a:rPr lang="et-EE" sz="1400" b="1" dirty="0"/>
              <a:t>Eestis oleks mõistlik moodustada kuni 6 (kuus) regionaalset omavalituste liitu,</a:t>
            </a:r>
            <a:r>
              <a:rPr lang="et-EE" sz="1400" dirty="0"/>
              <a:t> </a:t>
            </a:r>
          </a:p>
          <a:p>
            <a:r>
              <a:rPr lang="et-EE" sz="1400" dirty="0"/>
              <a:t>mis võiksid saada edaspidi võrreldes tänaste liitudega ülesandeid veelgi juurde, </a:t>
            </a:r>
          </a:p>
          <a:p>
            <a:r>
              <a:rPr lang="et-EE" sz="1400" dirty="0"/>
              <a:t>sh omandaksid investeerimisvõimekuse regiooni arengu kavandamiseks ja elluviimiseks.</a:t>
            </a:r>
          </a:p>
          <a:p>
            <a:r>
              <a:rPr lang="et-EE" sz="1400" u="sng" dirty="0"/>
              <a:t>Ühtlasi peaksime arutama avalik õigusliku juriidilise staatuse andmise küsimust</a:t>
            </a:r>
            <a:r>
              <a:rPr lang="et-EE" sz="1400" dirty="0"/>
              <a:t>, </a:t>
            </a:r>
          </a:p>
          <a:p>
            <a:r>
              <a:rPr lang="et-EE" sz="1400" dirty="0"/>
              <a:t>kuna liidud täidavad avalikke ülesandeid ja ühtlasi võimaldaks tuua ruumilise </a:t>
            </a:r>
          </a:p>
          <a:p>
            <a:r>
              <a:rPr lang="et-EE" sz="1400" dirty="0"/>
              <a:t>planeerimise tagasi regionaalsele tasandile.</a:t>
            </a:r>
          </a:p>
          <a:p>
            <a:endParaRPr lang="et-EE" dirty="0"/>
          </a:p>
          <a:p>
            <a:r>
              <a:rPr lang="et-EE" sz="1400" b="1" dirty="0"/>
              <a:t>Regionaalsed omavalitsuste liidud oleksid tegevuste ja poliitika ellurakendajad ning üleriigiline liit poliitika kujundaja.</a:t>
            </a:r>
          </a:p>
          <a:p>
            <a:endParaRPr lang="et-EE" sz="1000" dirty="0"/>
          </a:p>
          <a:p>
            <a:r>
              <a:rPr lang="et-EE" sz="1400" b="1" dirty="0"/>
              <a:t>Regionaalset jaotust ei saa teha üksnes matemaatiliselt </a:t>
            </a:r>
            <a:r>
              <a:rPr lang="et-EE" sz="1400" dirty="0"/>
              <a:t>kajastavaid andmeid silmas pidades. Regionaalse jaotuse kavandamisel, mis töötaks edukalt ja pikaajaliselt, peab arvestama paljusid muid aspekte – geograafilise asendi ühtsus (loogiline paiknemine ja sidusus – inimeste liikumine, keskused jne), </a:t>
            </a:r>
          </a:p>
          <a:p>
            <a:r>
              <a:rPr lang="et-EE" sz="1400" dirty="0"/>
              <a:t>ajaloolised piirid, piirkondade ühishuvid, kultuuriline sidusus ja identiteet, sotsiaal-majanduslikud tingimused jne.</a:t>
            </a:r>
          </a:p>
          <a:p>
            <a:endParaRPr lang="et-EE" sz="1000" dirty="0"/>
          </a:p>
          <a:p>
            <a:r>
              <a:rPr lang="et-EE" sz="1400" b="1" dirty="0"/>
              <a:t>Sama regionaalset jaotus oleks mõistlik rakenda üleriigiliselt kõigile riigiasutustele</a:t>
            </a:r>
            <a:r>
              <a:rPr lang="et-EE" sz="1400" dirty="0"/>
              <a:t> (nt PPA, Päästeamet, Maanteeamet, Keskkonnaamet jne).</a:t>
            </a:r>
          </a:p>
          <a:p>
            <a:endParaRPr lang="et-EE" sz="1600" dirty="0"/>
          </a:p>
          <a:p>
            <a:r>
              <a:rPr lang="et-EE" b="1" dirty="0"/>
              <a:t>Selline lähenemine muudaks nii kohaliku- kui ka riigivalitsemise selgemaks, loogilisemaks ja arusaadavamaks, nii riigile, omavalitustele kui ka kodanikele. </a:t>
            </a:r>
          </a:p>
        </p:txBody>
      </p:sp>
      <p:sp>
        <p:nvSpPr>
          <p:cNvPr id="3" name="TextBox 2">
            <a:extLst>
              <a:ext uri="{FF2B5EF4-FFF2-40B4-BE49-F238E27FC236}">
                <a16:creationId xmlns:a16="http://schemas.microsoft.com/office/drawing/2014/main" id="{9C87EC96-7AC4-4331-B15E-03B4C76C1FF2}"/>
              </a:ext>
            </a:extLst>
          </p:cNvPr>
          <p:cNvSpPr txBox="1"/>
          <p:nvPr/>
        </p:nvSpPr>
        <p:spPr>
          <a:xfrm>
            <a:off x="3842258" y="321798"/>
            <a:ext cx="2508738" cy="523220"/>
          </a:xfrm>
          <a:prstGeom prst="rect">
            <a:avLst/>
          </a:prstGeom>
          <a:noFill/>
        </p:spPr>
        <p:txBody>
          <a:bodyPr wrap="square" rtlCol="0">
            <a:spAutoFit/>
          </a:bodyPr>
          <a:lstStyle/>
          <a:p>
            <a:r>
              <a:rPr lang="et-EE" sz="2800" dirty="0"/>
              <a:t>Kuidas edasi?</a:t>
            </a:r>
          </a:p>
        </p:txBody>
      </p:sp>
    </p:spTree>
    <p:extLst>
      <p:ext uri="{BB962C8B-B14F-4D97-AF65-F5344CB8AC3E}">
        <p14:creationId xmlns:p14="http://schemas.microsoft.com/office/powerpoint/2010/main" val="3222069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5581</TotalTime>
  <Words>1109</Words>
  <Application>Microsoft Office PowerPoint</Application>
  <PresentationFormat>Laiekraan</PresentationFormat>
  <Paragraphs>133</Paragraphs>
  <Slides>10</Slides>
  <Notes>1</Notes>
  <HiddenSlides>0</HiddenSlides>
  <MMClips>0</MMClips>
  <ScaleCrop>false</ScaleCrop>
  <HeadingPairs>
    <vt:vector size="6" baseType="variant">
      <vt:variant>
        <vt:lpstr>Kasutatud fondid</vt:lpstr>
      </vt:variant>
      <vt:variant>
        <vt:i4>10</vt:i4>
      </vt:variant>
      <vt:variant>
        <vt:lpstr>Kujundus</vt:lpstr>
      </vt:variant>
      <vt:variant>
        <vt:i4>2</vt:i4>
      </vt:variant>
      <vt:variant>
        <vt:lpstr>Slaidipealkirjad</vt:lpstr>
      </vt:variant>
      <vt:variant>
        <vt:i4>10</vt:i4>
      </vt:variant>
    </vt:vector>
  </HeadingPairs>
  <TitlesOfParts>
    <vt:vector size="22" baseType="lpstr">
      <vt:lpstr>Arial</vt:lpstr>
      <vt:lpstr>Calibri</vt:lpstr>
      <vt:lpstr>Calibri Light</vt:lpstr>
      <vt:lpstr>DejaVu Sans</vt:lpstr>
      <vt:lpstr>Roboto Cn</vt:lpstr>
      <vt:lpstr>Roboto Condensed</vt:lpstr>
      <vt:lpstr>Symbol</vt:lpstr>
      <vt:lpstr>Times New Roman</vt:lpstr>
      <vt:lpstr>Verdana</vt:lpstr>
      <vt:lpstr>Wingdings</vt:lpstr>
      <vt:lpstr>Office Theme</vt:lpstr>
      <vt:lpstr>1_Office Theme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Kairi Mänd</dc:creator>
  <cp:lastModifiedBy>Joel Jesse</cp:lastModifiedBy>
  <cp:revision>135</cp:revision>
  <cp:lastPrinted>2018-03-13T06:18:47Z</cp:lastPrinted>
  <dcterms:created xsi:type="dcterms:W3CDTF">2015-06-14T16:38:42Z</dcterms:created>
  <dcterms:modified xsi:type="dcterms:W3CDTF">2018-03-21T14:01:01Z</dcterms:modified>
</cp:coreProperties>
</file>