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61"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AA9"/>
    <a:srgbClr val="000BA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68" d="100"/>
          <a:sy n="68" d="100"/>
        </p:scale>
        <p:origin x="69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558122E-358B-43E3-8FAC-9593B29F5CE2}"/>
              </a:ext>
            </a:extLst>
          </p:cNvPr>
          <p:cNvSpPr/>
          <p:nvPr userDrawn="1"/>
        </p:nvSpPr>
        <p:spPr>
          <a:xfrm>
            <a:off x="0" y="0"/>
            <a:ext cx="12192000" cy="5114925"/>
          </a:xfrm>
          <a:prstGeom prst="rect">
            <a:avLst/>
          </a:prstGeom>
          <a:solidFill>
            <a:srgbClr val="007AA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5106E2CC-200D-4F3E-9448-F1AC2C0E223F}"/>
              </a:ext>
            </a:extLst>
          </p:cNvPr>
          <p:cNvSpPr>
            <a:spLocks noGrp="1"/>
          </p:cNvSpPr>
          <p:nvPr>
            <p:ph type="ctrTitle"/>
          </p:nvPr>
        </p:nvSpPr>
        <p:spPr>
          <a:xfrm>
            <a:off x="1524000" y="1440390"/>
            <a:ext cx="9144000" cy="1780257"/>
          </a:xfrm>
        </p:spPr>
        <p:txBody>
          <a:bodyPr anchor="b"/>
          <a:lstStyle>
            <a:lvl1pPr algn="ctr">
              <a:defRPr sz="6000">
                <a:solidFill>
                  <a:schemeClr val="bg1"/>
                </a:solidFill>
              </a:defRPr>
            </a:lvl1pPr>
          </a:lstStyle>
          <a:p>
            <a:r>
              <a:rPr lang="en-US"/>
              <a:t>Click to edit Master title style</a:t>
            </a:r>
            <a:endParaRPr lang="en-GB" dirty="0"/>
          </a:p>
        </p:txBody>
      </p:sp>
      <p:sp>
        <p:nvSpPr>
          <p:cNvPr id="3" name="Subtitle 2">
            <a:extLst>
              <a:ext uri="{FF2B5EF4-FFF2-40B4-BE49-F238E27FC236}">
                <a16:creationId xmlns:a16="http://schemas.microsoft.com/office/drawing/2014/main" id="{77B497E5-23DC-4B41-9959-28F1090033ED}"/>
              </a:ext>
            </a:extLst>
          </p:cNvPr>
          <p:cNvSpPr>
            <a:spLocks noGrp="1"/>
          </p:cNvSpPr>
          <p:nvPr>
            <p:ph type="subTitle" idx="1"/>
          </p:nvPr>
        </p:nvSpPr>
        <p:spPr>
          <a:xfrm>
            <a:off x="1524000" y="3683332"/>
            <a:ext cx="9144000" cy="1121308"/>
          </a:xfrm>
        </p:spPr>
        <p:txBody>
          <a:bodyPr/>
          <a:lstStyle>
            <a:lvl1pPr marL="0" indent="0" algn="ctr">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dirty="0"/>
          </a:p>
        </p:txBody>
      </p:sp>
      <p:sp>
        <p:nvSpPr>
          <p:cNvPr id="9" name="Rectangle 8">
            <a:extLst>
              <a:ext uri="{FF2B5EF4-FFF2-40B4-BE49-F238E27FC236}">
                <a16:creationId xmlns:a16="http://schemas.microsoft.com/office/drawing/2014/main" id="{DF216BAA-B163-41E4-8BAC-EF7328AAB26F}"/>
              </a:ext>
            </a:extLst>
          </p:cNvPr>
          <p:cNvSpPr/>
          <p:nvPr userDrawn="1"/>
        </p:nvSpPr>
        <p:spPr>
          <a:xfrm>
            <a:off x="0" y="5114925"/>
            <a:ext cx="12192000" cy="152400"/>
          </a:xfrm>
          <a:prstGeom prst="rect">
            <a:avLst/>
          </a:prstGeom>
          <a:solidFill>
            <a:srgbClr val="F473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A216E31F-18F5-44C3-939C-CA7552C92D9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71575" y="5267325"/>
            <a:ext cx="9848850" cy="1590675"/>
          </a:xfrm>
          <a:prstGeom prst="rect">
            <a:avLst/>
          </a:prstGeom>
        </p:spPr>
      </p:pic>
    </p:spTree>
    <p:extLst>
      <p:ext uri="{BB962C8B-B14F-4D97-AF65-F5344CB8AC3E}">
        <p14:creationId xmlns:p14="http://schemas.microsoft.com/office/powerpoint/2010/main" val="21003103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F80D70-81CC-4299-8623-F1D3CBEE984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DDC2320-3E9B-425D-BCB9-4F2313C47945}"/>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pic>
        <p:nvPicPr>
          <p:cNvPr id="8" name="Picture 7">
            <a:extLst>
              <a:ext uri="{FF2B5EF4-FFF2-40B4-BE49-F238E27FC236}">
                <a16:creationId xmlns:a16="http://schemas.microsoft.com/office/drawing/2014/main" id="{1FA96241-B093-4266-A07E-CC56E9EB31B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262331" y="6223325"/>
            <a:ext cx="3929669" cy="634675"/>
          </a:xfrm>
          <a:prstGeom prst="rect">
            <a:avLst/>
          </a:prstGeom>
        </p:spPr>
      </p:pic>
      <p:pic>
        <p:nvPicPr>
          <p:cNvPr id="9" name="Picture 8">
            <a:extLst>
              <a:ext uri="{FF2B5EF4-FFF2-40B4-BE49-F238E27FC236}">
                <a16:creationId xmlns:a16="http://schemas.microsoft.com/office/drawing/2014/main" id="{1289EAD9-F190-48F5-A9FF-24E4D0BFC60A}"/>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9049"/>
            <a:ext cx="12192000" cy="1036955"/>
          </a:xfrm>
          <a:prstGeom prst="rect">
            <a:avLst/>
          </a:prstGeom>
        </p:spPr>
      </p:pic>
      <p:sp>
        <p:nvSpPr>
          <p:cNvPr id="10" name="Rectangle 9">
            <a:extLst>
              <a:ext uri="{FF2B5EF4-FFF2-40B4-BE49-F238E27FC236}">
                <a16:creationId xmlns:a16="http://schemas.microsoft.com/office/drawing/2014/main" id="{55A4FFA5-9CB6-4FEB-93E5-B3D994ABEE92}"/>
              </a:ext>
            </a:extLst>
          </p:cNvPr>
          <p:cNvSpPr/>
          <p:nvPr userDrawn="1"/>
        </p:nvSpPr>
        <p:spPr>
          <a:xfrm>
            <a:off x="0" y="875506"/>
            <a:ext cx="12192000" cy="152400"/>
          </a:xfrm>
          <a:prstGeom prst="rect">
            <a:avLst/>
          </a:prstGeom>
          <a:solidFill>
            <a:srgbClr val="F473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8199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069808-A0BE-49CB-9958-ABD48EB32E9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38330E3-ACF1-4004-9265-9FEE62FB76D6}"/>
              </a:ext>
            </a:extLst>
          </p:cNvPr>
          <p:cNvSpPr>
            <a:spLocks noGrp="1"/>
          </p:cNvSpPr>
          <p:nvPr>
            <p:ph sz="half" idx="1"/>
          </p:nvPr>
        </p:nvSpPr>
        <p:spPr>
          <a:xfrm>
            <a:off x="838200" y="2327565"/>
            <a:ext cx="5181600" cy="378253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5AFC56DA-C6EB-4BA3-9830-AD303F4758D7}"/>
              </a:ext>
            </a:extLst>
          </p:cNvPr>
          <p:cNvSpPr>
            <a:spLocks noGrp="1"/>
          </p:cNvSpPr>
          <p:nvPr>
            <p:ph sz="half" idx="2"/>
          </p:nvPr>
        </p:nvSpPr>
        <p:spPr>
          <a:xfrm>
            <a:off x="6172200" y="2327563"/>
            <a:ext cx="5181600" cy="378253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pic>
        <p:nvPicPr>
          <p:cNvPr id="9" name="Picture 8">
            <a:extLst>
              <a:ext uri="{FF2B5EF4-FFF2-40B4-BE49-F238E27FC236}">
                <a16:creationId xmlns:a16="http://schemas.microsoft.com/office/drawing/2014/main" id="{18F36A03-379C-4598-AC62-506BC9F456F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9049"/>
            <a:ext cx="12192000" cy="1036955"/>
          </a:xfrm>
          <a:prstGeom prst="rect">
            <a:avLst/>
          </a:prstGeom>
        </p:spPr>
      </p:pic>
      <p:sp>
        <p:nvSpPr>
          <p:cNvPr id="10" name="Rectangle 9">
            <a:extLst>
              <a:ext uri="{FF2B5EF4-FFF2-40B4-BE49-F238E27FC236}">
                <a16:creationId xmlns:a16="http://schemas.microsoft.com/office/drawing/2014/main" id="{F222ABA2-476D-4020-8FFC-C8D7B7AB0599}"/>
              </a:ext>
            </a:extLst>
          </p:cNvPr>
          <p:cNvSpPr/>
          <p:nvPr userDrawn="1"/>
        </p:nvSpPr>
        <p:spPr>
          <a:xfrm>
            <a:off x="0" y="875506"/>
            <a:ext cx="12192000" cy="152400"/>
          </a:xfrm>
          <a:prstGeom prst="rect">
            <a:avLst/>
          </a:prstGeom>
          <a:solidFill>
            <a:srgbClr val="F473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090F33F3-577C-42A7-914C-BA952F507A32}"/>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262331" y="6223325"/>
            <a:ext cx="3929669" cy="634675"/>
          </a:xfrm>
          <a:prstGeom prst="rect">
            <a:avLst/>
          </a:prstGeom>
        </p:spPr>
      </p:pic>
    </p:spTree>
    <p:extLst>
      <p:ext uri="{BB962C8B-B14F-4D97-AF65-F5344CB8AC3E}">
        <p14:creationId xmlns:p14="http://schemas.microsoft.com/office/powerpoint/2010/main" val="19874017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7CB7F1-AC63-482C-B49E-F42F6F417E5B}"/>
              </a:ext>
            </a:extLst>
          </p:cNvPr>
          <p:cNvSpPr>
            <a:spLocks noGrp="1"/>
          </p:cNvSpPr>
          <p:nvPr>
            <p:ph type="title"/>
          </p:nvPr>
        </p:nvSpPr>
        <p:spPr/>
        <p:txBody>
          <a:bodyPr/>
          <a:lstStyle/>
          <a:p>
            <a:r>
              <a:rPr lang="en-US"/>
              <a:t>Click to edit Master title style</a:t>
            </a:r>
            <a:endParaRPr lang="en-GB"/>
          </a:p>
        </p:txBody>
      </p:sp>
      <p:pic>
        <p:nvPicPr>
          <p:cNvPr id="7" name="Picture 6">
            <a:extLst>
              <a:ext uri="{FF2B5EF4-FFF2-40B4-BE49-F238E27FC236}">
                <a16:creationId xmlns:a16="http://schemas.microsoft.com/office/drawing/2014/main" id="{9CAD41C5-0D09-47B3-B1D1-93532DAB101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9049"/>
            <a:ext cx="12192000" cy="1036955"/>
          </a:xfrm>
          <a:prstGeom prst="rect">
            <a:avLst/>
          </a:prstGeom>
        </p:spPr>
      </p:pic>
      <p:sp>
        <p:nvSpPr>
          <p:cNvPr id="8" name="Rectangle 7">
            <a:extLst>
              <a:ext uri="{FF2B5EF4-FFF2-40B4-BE49-F238E27FC236}">
                <a16:creationId xmlns:a16="http://schemas.microsoft.com/office/drawing/2014/main" id="{47880350-4023-44DA-A879-6DB26C526181}"/>
              </a:ext>
            </a:extLst>
          </p:cNvPr>
          <p:cNvSpPr/>
          <p:nvPr userDrawn="1"/>
        </p:nvSpPr>
        <p:spPr>
          <a:xfrm>
            <a:off x="0" y="875506"/>
            <a:ext cx="12192000" cy="152400"/>
          </a:xfrm>
          <a:prstGeom prst="rect">
            <a:avLst/>
          </a:prstGeom>
          <a:solidFill>
            <a:srgbClr val="F473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a:extLst>
              <a:ext uri="{FF2B5EF4-FFF2-40B4-BE49-F238E27FC236}">
                <a16:creationId xmlns:a16="http://schemas.microsoft.com/office/drawing/2014/main" id="{A42BB8DD-BBF5-4602-BC68-B2C266ED3165}"/>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262331" y="6223325"/>
            <a:ext cx="3929669" cy="634675"/>
          </a:xfrm>
          <a:prstGeom prst="rect">
            <a:avLst/>
          </a:prstGeom>
        </p:spPr>
      </p:pic>
    </p:spTree>
    <p:extLst>
      <p:ext uri="{BB962C8B-B14F-4D97-AF65-F5344CB8AC3E}">
        <p14:creationId xmlns:p14="http://schemas.microsoft.com/office/powerpoint/2010/main" val="3339732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C2984A68-D3E6-4EB5-85C2-6D2EE6DC552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9049"/>
            <a:ext cx="12192000" cy="1036955"/>
          </a:xfrm>
          <a:prstGeom prst="rect">
            <a:avLst/>
          </a:prstGeom>
        </p:spPr>
      </p:pic>
      <p:sp>
        <p:nvSpPr>
          <p:cNvPr id="7" name="Rectangle 6">
            <a:extLst>
              <a:ext uri="{FF2B5EF4-FFF2-40B4-BE49-F238E27FC236}">
                <a16:creationId xmlns:a16="http://schemas.microsoft.com/office/drawing/2014/main" id="{DFC37FF9-BE97-4DE6-B648-A7E61C9826E4}"/>
              </a:ext>
            </a:extLst>
          </p:cNvPr>
          <p:cNvSpPr/>
          <p:nvPr userDrawn="1"/>
        </p:nvSpPr>
        <p:spPr>
          <a:xfrm>
            <a:off x="0" y="875506"/>
            <a:ext cx="12192000" cy="152400"/>
          </a:xfrm>
          <a:prstGeom prst="rect">
            <a:avLst/>
          </a:prstGeom>
          <a:solidFill>
            <a:srgbClr val="F473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a:extLst>
              <a:ext uri="{FF2B5EF4-FFF2-40B4-BE49-F238E27FC236}">
                <a16:creationId xmlns:a16="http://schemas.microsoft.com/office/drawing/2014/main" id="{EA377156-4895-4ED7-B40D-84509AC55DBB}"/>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262331" y="6223325"/>
            <a:ext cx="3929669" cy="634675"/>
          </a:xfrm>
          <a:prstGeom prst="rect">
            <a:avLst/>
          </a:prstGeom>
        </p:spPr>
      </p:pic>
    </p:spTree>
    <p:extLst>
      <p:ext uri="{BB962C8B-B14F-4D97-AF65-F5344CB8AC3E}">
        <p14:creationId xmlns:p14="http://schemas.microsoft.com/office/powerpoint/2010/main" val="247954717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33E1E69-84C8-49E7-9DCF-68E61A9A5DB8}"/>
              </a:ext>
            </a:extLst>
          </p:cNvPr>
          <p:cNvSpPr>
            <a:spLocks noGrp="1"/>
          </p:cNvSpPr>
          <p:nvPr>
            <p:ph type="title"/>
          </p:nvPr>
        </p:nvSpPr>
        <p:spPr>
          <a:xfrm>
            <a:off x="838200" y="1163782"/>
            <a:ext cx="10515600" cy="942087"/>
          </a:xfrm>
          <a:prstGeom prst="rect">
            <a:avLst/>
          </a:prstGeom>
        </p:spPr>
        <p:txBody>
          <a:bodyPr vert="horz" lIns="91440" tIns="45720" rIns="91440" bIns="45720" rtlCol="0" anchor="ctr">
            <a:normAutofit/>
          </a:bodyPr>
          <a:lstStyle/>
          <a:p>
            <a:r>
              <a:rPr lang="en-US"/>
              <a:t>Click to edit Master title style</a:t>
            </a:r>
            <a:endParaRPr lang="en-GB" dirty="0"/>
          </a:p>
        </p:txBody>
      </p:sp>
      <p:sp>
        <p:nvSpPr>
          <p:cNvPr id="3" name="Text Placeholder 2">
            <a:extLst>
              <a:ext uri="{FF2B5EF4-FFF2-40B4-BE49-F238E27FC236}">
                <a16:creationId xmlns:a16="http://schemas.microsoft.com/office/drawing/2014/main" id="{1D3940E3-FB85-4A6D-A6DA-7BAF54200227}"/>
              </a:ext>
            </a:extLst>
          </p:cNvPr>
          <p:cNvSpPr>
            <a:spLocks noGrp="1"/>
          </p:cNvSpPr>
          <p:nvPr>
            <p:ph type="body" idx="1"/>
          </p:nvPr>
        </p:nvSpPr>
        <p:spPr>
          <a:xfrm>
            <a:off x="838200" y="2302625"/>
            <a:ext cx="10515600" cy="3671534"/>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4292340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4" r:id="rId4"/>
    <p:sldLayoutId id="2147483655" r:id="rId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4E2C1E-CFE6-40A2-8855-CD39F8696B48}"/>
              </a:ext>
            </a:extLst>
          </p:cNvPr>
          <p:cNvSpPr>
            <a:spLocks noGrp="1"/>
          </p:cNvSpPr>
          <p:nvPr>
            <p:ph type="ctrTitle"/>
          </p:nvPr>
        </p:nvSpPr>
        <p:spPr/>
        <p:txBody>
          <a:bodyPr/>
          <a:lstStyle/>
          <a:p>
            <a:r>
              <a:rPr lang="et-EE" dirty="0">
                <a:solidFill>
                  <a:schemeClr val="bg1"/>
                </a:solidFill>
              </a:rPr>
              <a:t>Projekt SUMBA</a:t>
            </a:r>
            <a:endParaRPr lang="en-GB" dirty="0">
              <a:solidFill>
                <a:schemeClr val="bg1"/>
              </a:solidFill>
            </a:endParaRPr>
          </a:p>
        </p:txBody>
      </p:sp>
      <p:sp>
        <p:nvSpPr>
          <p:cNvPr id="3" name="Subtitle 2">
            <a:extLst>
              <a:ext uri="{FF2B5EF4-FFF2-40B4-BE49-F238E27FC236}">
                <a16:creationId xmlns:a16="http://schemas.microsoft.com/office/drawing/2014/main" id="{952F9C2A-3C3F-43BC-BB0E-987546F8545C}"/>
              </a:ext>
            </a:extLst>
          </p:cNvPr>
          <p:cNvSpPr>
            <a:spLocks noGrp="1"/>
          </p:cNvSpPr>
          <p:nvPr>
            <p:ph type="subTitle" idx="1"/>
          </p:nvPr>
        </p:nvSpPr>
        <p:spPr/>
        <p:txBody>
          <a:bodyPr>
            <a:normAutofit/>
          </a:bodyPr>
          <a:lstStyle/>
          <a:p>
            <a:r>
              <a:rPr lang="et-EE" dirty="0"/>
              <a:t>Harjumaa Omavalitsuste Liit</a:t>
            </a:r>
          </a:p>
          <a:p>
            <a:r>
              <a:rPr lang="et-EE" dirty="0"/>
              <a:t>Kaarel Kose</a:t>
            </a:r>
          </a:p>
        </p:txBody>
      </p:sp>
    </p:spTree>
    <p:extLst>
      <p:ext uri="{BB962C8B-B14F-4D97-AF65-F5344CB8AC3E}">
        <p14:creationId xmlns:p14="http://schemas.microsoft.com/office/powerpoint/2010/main" val="537889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DD6A6F-FEFA-4D43-A62E-87D1970794CB}"/>
              </a:ext>
            </a:extLst>
          </p:cNvPr>
          <p:cNvSpPr>
            <a:spLocks noGrp="1"/>
          </p:cNvSpPr>
          <p:nvPr>
            <p:ph type="title"/>
          </p:nvPr>
        </p:nvSpPr>
        <p:spPr/>
        <p:txBody>
          <a:bodyPr>
            <a:normAutofit fontScale="90000"/>
          </a:bodyPr>
          <a:lstStyle/>
          <a:p>
            <a:r>
              <a:rPr lang="et-EE" dirty="0"/>
              <a:t>Jätkusuutlik linnaliikuvus ja pendelränne Läänemere linnades </a:t>
            </a:r>
            <a:r>
              <a:rPr lang="en-US" dirty="0"/>
              <a:t>(SUMBA)</a:t>
            </a:r>
            <a:endParaRPr lang="en-GB" dirty="0"/>
          </a:p>
        </p:txBody>
      </p:sp>
      <p:sp>
        <p:nvSpPr>
          <p:cNvPr id="3" name="Content Placeholder 2">
            <a:extLst>
              <a:ext uri="{FF2B5EF4-FFF2-40B4-BE49-F238E27FC236}">
                <a16:creationId xmlns:a16="http://schemas.microsoft.com/office/drawing/2014/main" id="{5ED9BBFE-F15A-4011-B945-6C17635EA44B}"/>
              </a:ext>
            </a:extLst>
          </p:cNvPr>
          <p:cNvSpPr>
            <a:spLocks noGrp="1"/>
          </p:cNvSpPr>
          <p:nvPr>
            <p:ph idx="1"/>
          </p:nvPr>
        </p:nvSpPr>
        <p:spPr>
          <a:xfrm>
            <a:off x="838200" y="2302625"/>
            <a:ext cx="10515600" cy="3957498"/>
          </a:xfrm>
        </p:spPr>
        <p:txBody>
          <a:bodyPr>
            <a:normAutofit fontScale="85000" lnSpcReduction="20000"/>
          </a:bodyPr>
          <a:lstStyle/>
          <a:p>
            <a:pPr marL="0" indent="0">
              <a:buNone/>
            </a:pPr>
            <a:r>
              <a:rPr lang="et-EE" dirty="0"/>
              <a:t>Kestus: oktoober 2017 kuni september 2020</a:t>
            </a:r>
          </a:p>
          <a:p>
            <a:pPr marL="0" indent="0">
              <a:buNone/>
            </a:pPr>
            <a:endParaRPr lang="et-EE" dirty="0"/>
          </a:p>
          <a:p>
            <a:pPr marL="0" indent="0">
              <a:buNone/>
            </a:pPr>
            <a:r>
              <a:rPr lang="et-EE" dirty="0"/>
              <a:t>Partnerid: Tallinna linn; Harju Omavalitsuste liit; Tartu linnavalitsus; Balti Keskkonnafoorum Eesti; Hamburgi linn, </a:t>
            </a:r>
            <a:r>
              <a:rPr lang="et-EE" dirty="0" err="1"/>
              <a:t>Altona</a:t>
            </a:r>
            <a:r>
              <a:rPr lang="et-EE" dirty="0"/>
              <a:t> linnaosa; Saksamaa Avaruskeskus (DLR); Riia linn; Balti </a:t>
            </a:r>
            <a:r>
              <a:rPr lang="et-EE" dirty="0" err="1"/>
              <a:t>Keskkonnafooum</a:t>
            </a:r>
            <a:r>
              <a:rPr lang="et-EE" dirty="0"/>
              <a:t> Läti; </a:t>
            </a:r>
            <a:r>
              <a:rPr lang="et-EE" dirty="0" err="1"/>
              <a:t>Växjö</a:t>
            </a:r>
            <a:r>
              <a:rPr lang="et-EE" dirty="0"/>
              <a:t> linn; Šiauliai omavalitsus; </a:t>
            </a:r>
            <a:r>
              <a:rPr lang="et-EE" dirty="0" err="1"/>
              <a:t>Olszytni</a:t>
            </a:r>
            <a:r>
              <a:rPr lang="et-EE" dirty="0"/>
              <a:t> linn; </a:t>
            </a:r>
            <a:r>
              <a:rPr lang="et-EE" dirty="0" err="1"/>
              <a:t>Earth</a:t>
            </a:r>
            <a:r>
              <a:rPr lang="et-EE" dirty="0"/>
              <a:t> and </a:t>
            </a:r>
            <a:r>
              <a:rPr lang="et-EE" dirty="0" err="1"/>
              <a:t>People</a:t>
            </a:r>
            <a:r>
              <a:rPr lang="et-EE" dirty="0"/>
              <a:t> </a:t>
            </a:r>
            <a:r>
              <a:rPr lang="et-EE" dirty="0" err="1"/>
              <a:t>Foundation</a:t>
            </a:r>
            <a:r>
              <a:rPr lang="et-EE" dirty="0"/>
              <a:t> (Poola)</a:t>
            </a:r>
          </a:p>
          <a:p>
            <a:pPr marL="0" indent="0">
              <a:buNone/>
            </a:pPr>
            <a:endParaRPr lang="et-EE" dirty="0"/>
          </a:p>
          <a:p>
            <a:pPr marL="0" indent="0">
              <a:buNone/>
            </a:pPr>
            <a:r>
              <a:rPr lang="et-EE" dirty="0"/>
              <a:t>Rahastaja: Euroopa Regionaalarengu Fond (INTERREG Läänemere programm)</a:t>
            </a:r>
          </a:p>
          <a:p>
            <a:pPr marL="0" indent="0">
              <a:buNone/>
            </a:pPr>
            <a:endParaRPr lang="et-EE" dirty="0"/>
          </a:p>
          <a:p>
            <a:pPr marL="0" indent="0">
              <a:buNone/>
            </a:pPr>
            <a:r>
              <a:rPr lang="et-EE" dirty="0"/>
              <a:t>Projekti kogueelarve: 3,1 miljonit eurot, millest Euroopa Regionaalarengu Fondi toetus on 2,5 miljonit eurot</a:t>
            </a:r>
          </a:p>
        </p:txBody>
      </p:sp>
    </p:spTree>
    <p:extLst>
      <p:ext uri="{BB962C8B-B14F-4D97-AF65-F5344CB8AC3E}">
        <p14:creationId xmlns:p14="http://schemas.microsoft.com/office/powerpoint/2010/main" val="40766682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DD6A6F-FEFA-4D43-A62E-87D1970794CB}"/>
              </a:ext>
            </a:extLst>
          </p:cNvPr>
          <p:cNvSpPr>
            <a:spLocks noGrp="1"/>
          </p:cNvSpPr>
          <p:nvPr>
            <p:ph type="title"/>
          </p:nvPr>
        </p:nvSpPr>
        <p:spPr/>
        <p:txBody>
          <a:bodyPr>
            <a:normAutofit fontScale="90000"/>
          </a:bodyPr>
          <a:lstStyle/>
          <a:p>
            <a:r>
              <a:rPr lang="et-EE" dirty="0"/>
              <a:t>Jätkusuutlik linnaliikuvus ja pendelränne Läänemere linnades </a:t>
            </a:r>
            <a:r>
              <a:rPr lang="en-US" dirty="0"/>
              <a:t>(SUMBA)</a:t>
            </a:r>
            <a:endParaRPr lang="en-GB" dirty="0"/>
          </a:p>
        </p:txBody>
      </p:sp>
      <p:sp>
        <p:nvSpPr>
          <p:cNvPr id="3" name="Content Placeholder 2">
            <a:extLst>
              <a:ext uri="{FF2B5EF4-FFF2-40B4-BE49-F238E27FC236}">
                <a16:creationId xmlns:a16="http://schemas.microsoft.com/office/drawing/2014/main" id="{5ED9BBFE-F15A-4011-B945-6C17635EA44B}"/>
              </a:ext>
            </a:extLst>
          </p:cNvPr>
          <p:cNvSpPr>
            <a:spLocks noGrp="1"/>
          </p:cNvSpPr>
          <p:nvPr>
            <p:ph idx="1"/>
          </p:nvPr>
        </p:nvSpPr>
        <p:spPr>
          <a:xfrm>
            <a:off x="838200" y="2302625"/>
            <a:ext cx="10515600" cy="3957498"/>
          </a:xfrm>
        </p:spPr>
        <p:txBody>
          <a:bodyPr>
            <a:normAutofit/>
          </a:bodyPr>
          <a:lstStyle/>
          <a:p>
            <a:pPr marL="0" indent="0">
              <a:buNone/>
            </a:pPr>
            <a:r>
              <a:rPr lang="et-EE" dirty="0"/>
              <a:t>SUMBA keskendub keskuslinnade ja neid ümbritsevate omavalitsuste vahelisele sundliikumisele kuues Läänemere piirkonna riigis. Tegevused hõlmavad olukorra kaardistamist, hindamist, modelleerimist ja tulevikustsenaariumide väljatöötamist koostöös keskuslinna ja seda ümbritsevate omavalitsustega. </a:t>
            </a:r>
          </a:p>
          <a:p>
            <a:pPr marL="0" indent="0">
              <a:buNone/>
            </a:pPr>
            <a:endParaRPr lang="et-EE" dirty="0"/>
          </a:p>
          <a:p>
            <a:pPr marL="0" indent="0">
              <a:buNone/>
            </a:pPr>
            <a:r>
              <a:rPr lang="et-EE" dirty="0"/>
              <a:t>Projekti fookuses on eri transpordiviiside sujuv ühildamine, milles on kombineeritud erinevad liikumisvahendid (rong, buss, auto, ratas) ja -võimalused (</a:t>
            </a:r>
            <a:r>
              <a:rPr lang="et-EE" dirty="0" err="1"/>
              <a:t>pargi&amp;reisi</a:t>
            </a:r>
            <a:r>
              <a:rPr lang="et-EE" dirty="0"/>
              <a:t> parklad, ühistranspordisõlmed).</a:t>
            </a:r>
          </a:p>
          <a:p>
            <a:pPr marL="0" indent="0">
              <a:buNone/>
            </a:pPr>
            <a:endParaRPr lang="et-EE" dirty="0"/>
          </a:p>
        </p:txBody>
      </p:sp>
    </p:spTree>
    <p:extLst>
      <p:ext uri="{BB962C8B-B14F-4D97-AF65-F5344CB8AC3E}">
        <p14:creationId xmlns:p14="http://schemas.microsoft.com/office/powerpoint/2010/main" val="13786194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DD6A6F-FEFA-4D43-A62E-87D1970794CB}"/>
              </a:ext>
            </a:extLst>
          </p:cNvPr>
          <p:cNvSpPr>
            <a:spLocks noGrp="1"/>
          </p:cNvSpPr>
          <p:nvPr>
            <p:ph type="title"/>
          </p:nvPr>
        </p:nvSpPr>
        <p:spPr/>
        <p:txBody>
          <a:bodyPr>
            <a:normAutofit/>
          </a:bodyPr>
          <a:lstStyle/>
          <a:p>
            <a:r>
              <a:rPr lang="et-EE" dirty="0"/>
              <a:t>SUMBA tegevused Tallinnas ja Harjumaal</a:t>
            </a:r>
            <a:endParaRPr lang="en-GB" dirty="0"/>
          </a:p>
        </p:txBody>
      </p:sp>
      <p:sp>
        <p:nvSpPr>
          <p:cNvPr id="3" name="Content Placeholder 2">
            <a:extLst>
              <a:ext uri="{FF2B5EF4-FFF2-40B4-BE49-F238E27FC236}">
                <a16:creationId xmlns:a16="http://schemas.microsoft.com/office/drawing/2014/main" id="{5ED9BBFE-F15A-4011-B945-6C17635EA44B}"/>
              </a:ext>
            </a:extLst>
          </p:cNvPr>
          <p:cNvSpPr>
            <a:spLocks noGrp="1"/>
          </p:cNvSpPr>
          <p:nvPr>
            <p:ph idx="1"/>
          </p:nvPr>
        </p:nvSpPr>
        <p:spPr>
          <a:xfrm>
            <a:off x="838200" y="2302625"/>
            <a:ext cx="10515600" cy="3957498"/>
          </a:xfrm>
        </p:spPr>
        <p:txBody>
          <a:bodyPr>
            <a:normAutofit/>
          </a:bodyPr>
          <a:lstStyle/>
          <a:p>
            <a:pPr marL="0" indent="0">
              <a:buNone/>
            </a:pPr>
            <a:r>
              <a:rPr lang="et-EE" dirty="0"/>
              <a:t>Projekti Tallinna ja Harjumaa tegevused on tihedalt seotud </a:t>
            </a:r>
            <a:r>
              <a:rPr lang="et-EE" dirty="0" err="1"/>
              <a:t>SUMPi</a:t>
            </a:r>
            <a:r>
              <a:rPr lang="et-EE" dirty="0"/>
              <a:t> protsessiga – aitavad sundliikumisega seotud teemades rohkem detailidesse minna ning panustavad kaasamisega seotud tegevustesse. </a:t>
            </a:r>
          </a:p>
          <a:p>
            <a:pPr marL="0" indent="0">
              <a:buNone/>
            </a:pPr>
            <a:r>
              <a:rPr lang="et-EE" dirty="0"/>
              <a:t>Üheks näiteks 1. veebruaril toimunud ’Tallinna piirkonna säästva linnalise liikuvuse kava 2035 - linnapiirkonna liikuvus- ja arengusuunad’ 50 osalejaga seminar, kus osalesid Tallinna linna ja ümbritsevate valdade esindajad ning Maanteeameti ja Põhja Regiooni ÜTK eksperdid.</a:t>
            </a:r>
          </a:p>
        </p:txBody>
      </p:sp>
    </p:spTree>
    <p:extLst>
      <p:ext uri="{BB962C8B-B14F-4D97-AF65-F5344CB8AC3E}">
        <p14:creationId xmlns:p14="http://schemas.microsoft.com/office/powerpoint/2010/main" val="30416387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DD6A6F-FEFA-4D43-A62E-87D1970794CB}"/>
              </a:ext>
            </a:extLst>
          </p:cNvPr>
          <p:cNvSpPr>
            <a:spLocks noGrp="1"/>
          </p:cNvSpPr>
          <p:nvPr>
            <p:ph type="title"/>
          </p:nvPr>
        </p:nvSpPr>
        <p:spPr/>
        <p:txBody>
          <a:bodyPr>
            <a:normAutofit/>
          </a:bodyPr>
          <a:lstStyle/>
          <a:p>
            <a:r>
              <a:rPr lang="et-EE" dirty="0"/>
              <a:t>SUMBA tegevused Tallinnas ja Harjumaal</a:t>
            </a:r>
            <a:endParaRPr lang="en-GB" dirty="0"/>
          </a:p>
        </p:txBody>
      </p:sp>
      <p:sp>
        <p:nvSpPr>
          <p:cNvPr id="3" name="Content Placeholder 2">
            <a:extLst>
              <a:ext uri="{FF2B5EF4-FFF2-40B4-BE49-F238E27FC236}">
                <a16:creationId xmlns:a16="http://schemas.microsoft.com/office/drawing/2014/main" id="{5ED9BBFE-F15A-4011-B945-6C17635EA44B}"/>
              </a:ext>
            </a:extLst>
          </p:cNvPr>
          <p:cNvSpPr>
            <a:spLocks noGrp="1"/>
          </p:cNvSpPr>
          <p:nvPr>
            <p:ph idx="1"/>
          </p:nvPr>
        </p:nvSpPr>
        <p:spPr>
          <a:xfrm>
            <a:off x="838200" y="2302625"/>
            <a:ext cx="10515600" cy="3957498"/>
          </a:xfrm>
        </p:spPr>
        <p:txBody>
          <a:bodyPr>
            <a:normAutofit fontScale="92500"/>
          </a:bodyPr>
          <a:lstStyle/>
          <a:p>
            <a:pPr lvl="0"/>
            <a:r>
              <a:rPr lang="et-EE" dirty="0"/>
              <a:t>Harjumaa omavalitsuste ning Kohila ja Rapla kaasamisega seotud tegevused, sh tulevikustsenaariumide kaardistamine</a:t>
            </a:r>
          </a:p>
          <a:p>
            <a:pPr lvl="0"/>
            <a:r>
              <a:rPr lang="et-EE" dirty="0"/>
              <a:t>Tallinn-Harju transpordisüsteemi modelleerimine – maht täpsustamisel. Tuleb arvestada eelarvelisi ja ajalisi piiranguid. Näiteks kitsendada tegevust Tallinna ja Harjumaa ühistranspordisüsteemi koostoime modelleerimisele. Projektis eelarvelisi vahendeid modelleerimiseks ja lisaandmete genereerimiseks kokku 140 000 EUR. Tegevust toetab omapoolse </a:t>
            </a:r>
            <a:r>
              <a:rPr lang="et-EE" i="1" dirty="0" err="1"/>
              <a:t>know</a:t>
            </a:r>
            <a:r>
              <a:rPr lang="et-EE" i="1" dirty="0"/>
              <a:t> </a:t>
            </a:r>
            <a:r>
              <a:rPr lang="et-EE" i="1" dirty="0" err="1"/>
              <a:t>how</a:t>
            </a:r>
            <a:r>
              <a:rPr lang="et-EE" dirty="0" err="1"/>
              <a:t>-ga</a:t>
            </a:r>
            <a:r>
              <a:rPr lang="et-EE" dirty="0"/>
              <a:t> German </a:t>
            </a:r>
            <a:r>
              <a:rPr lang="et-EE" dirty="0" err="1"/>
              <a:t>Aerospace</a:t>
            </a:r>
            <a:r>
              <a:rPr lang="et-EE" dirty="0"/>
              <a:t> </a:t>
            </a:r>
            <a:r>
              <a:rPr lang="et-EE" dirty="0" err="1"/>
              <a:t>Centre</a:t>
            </a:r>
            <a:r>
              <a:rPr lang="et-EE" dirty="0"/>
              <a:t> (DLR).</a:t>
            </a:r>
          </a:p>
          <a:p>
            <a:pPr lvl="0"/>
            <a:r>
              <a:rPr lang="et-EE" dirty="0" err="1"/>
              <a:t>Kergrööbastranspordi</a:t>
            </a:r>
            <a:r>
              <a:rPr lang="et-EE" dirty="0"/>
              <a:t> tasuvusuuringu läbiviimine. Uuringu tähtaeg märts 2019. </a:t>
            </a:r>
          </a:p>
          <a:p>
            <a:pPr marL="0" indent="0">
              <a:buNone/>
            </a:pPr>
            <a:endParaRPr lang="et-EE" dirty="0"/>
          </a:p>
        </p:txBody>
      </p:sp>
    </p:spTree>
    <p:extLst>
      <p:ext uri="{BB962C8B-B14F-4D97-AF65-F5344CB8AC3E}">
        <p14:creationId xmlns:p14="http://schemas.microsoft.com/office/powerpoint/2010/main" val="101886569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DBCD4B48-5391-4B8B-BFA0-A198FE845B8D}" vid="{CD01FCE1-8156-4B80-BF2C-1E81244D4825}"/>
    </a:ext>
  </a:extLst>
</a:theme>
</file>

<file path=docProps/app.xml><?xml version="1.0" encoding="utf-8"?>
<Properties xmlns="http://schemas.openxmlformats.org/officeDocument/2006/extended-properties" xmlns:vt="http://schemas.openxmlformats.org/officeDocument/2006/docPropsVTypes">
  <Template>presentation_SUMBA</Template>
  <TotalTime>14</TotalTime>
  <Words>292</Words>
  <Application>Microsoft Office PowerPoint</Application>
  <PresentationFormat>Laiekraan</PresentationFormat>
  <Paragraphs>22</Paragraphs>
  <Slides>5</Slides>
  <Notes>0</Notes>
  <HiddenSlides>0</HiddenSlides>
  <MMClips>0</MMClips>
  <ScaleCrop>false</ScaleCrop>
  <HeadingPairs>
    <vt:vector size="6" baseType="variant">
      <vt:variant>
        <vt:lpstr>Kasutatud fondid</vt:lpstr>
      </vt:variant>
      <vt:variant>
        <vt:i4>3</vt:i4>
      </vt:variant>
      <vt:variant>
        <vt:lpstr>Kujundus</vt:lpstr>
      </vt:variant>
      <vt:variant>
        <vt:i4>1</vt:i4>
      </vt:variant>
      <vt:variant>
        <vt:lpstr>Slaidipealkirjad</vt:lpstr>
      </vt:variant>
      <vt:variant>
        <vt:i4>5</vt:i4>
      </vt:variant>
    </vt:vector>
  </HeadingPairs>
  <TitlesOfParts>
    <vt:vector size="9" baseType="lpstr">
      <vt:lpstr>Arial</vt:lpstr>
      <vt:lpstr>Calibri</vt:lpstr>
      <vt:lpstr>Calibri Light</vt:lpstr>
      <vt:lpstr>Office Theme</vt:lpstr>
      <vt:lpstr>Projekt SUMBA</vt:lpstr>
      <vt:lpstr>Jätkusuutlik linnaliikuvus ja pendelränne Läänemere linnades (SUMBA)</vt:lpstr>
      <vt:lpstr>Jätkusuutlik linnaliikuvus ja pendelränne Läänemere linnades (SUMBA)</vt:lpstr>
      <vt:lpstr>SUMBA tegevused Tallinnas ja Harjumaal</vt:lpstr>
      <vt:lpstr>SUMBA tegevused Tallinnas ja Harjumaal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Cairit</dc:creator>
  <cp:lastModifiedBy>Kaarel Kose</cp:lastModifiedBy>
  <cp:revision>4</cp:revision>
  <dcterms:created xsi:type="dcterms:W3CDTF">2018-02-16T10:46:14Z</dcterms:created>
  <dcterms:modified xsi:type="dcterms:W3CDTF">2018-02-21T06:52:46Z</dcterms:modified>
</cp:coreProperties>
</file>