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4" r:id="rId3"/>
    <p:sldId id="363" r:id="rId4"/>
    <p:sldId id="346" r:id="rId5"/>
    <p:sldId id="347" r:id="rId6"/>
    <p:sldId id="360" r:id="rId7"/>
    <p:sldId id="348" r:id="rId8"/>
    <p:sldId id="349" r:id="rId9"/>
    <p:sldId id="352" r:id="rId10"/>
    <p:sldId id="361" r:id="rId11"/>
    <p:sldId id="362" r:id="rId12"/>
    <p:sldId id="334" r:id="rId13"/>
    <p:sldId id="343" r:id="rId14"/>
    <p:sldId id="345" r:id="rId15"/>
    <p:sldId id="355" r:id="rId16"/>
    <p:sldId id="303" r:id="rId17"/>
    <p:sldId id="333" r:id="rId18"/>
    <p:sldId id="344" r:id="rId19"/>
    <p:sldId id="283" r:id="rId20"/>
  </p:sldIdLst>
  <p:sldSz cx="9144000" cy="6858000" type="screen4x3"/>
  <p:notesSz cx="7099300" cy="10223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9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157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1748"/>
          </a:xfrm>
          <a:prstGeom prst="rect">
            <a:avLst/>
          </a:prstGeom>
        </p:spPr>
        <p:txBody>
          <a:bodyPr vert="horz" lIns="94691" tIns="47346" rIns="94691" bIns="47346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4020507" y="0"/>
            <a:ext cx="3077137" cy="511748"/>
          </a:xfrm>
          <a:prstGeom prst="rect">
            <a:avLst/>
          </a:prstGeom>
        </p:spPr>
        <p:txBody>
          <a:bodyPr vert="horz" lIns="94691" tIns="47346" rIns="94691" bIns="47346" rtlCol="0"/>
          <a:lstStyle>
            <a:lvl1pPr algn="r">
              <a:defRPr sz="1200"/>
            </a:lvl1pPr>
          </a:lstStyle>
          <a:p>
            <a:fld id="{30992D45-0D9C-4279-965B-9A1F6A25198A}" type="datetimeFigureOut">
              <a:rPr lang="fi-FI" smtClean="0"/>
              <a:t>22.3.2018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711752"/>
            <a:ext cx="3077137" cy="511748"/>
          </a:xfrm>
          <a:prstGeom prst="rect">
            <a:avLst/>
          </a:prstGeom>
        </p:spPr>
        <p:txBody>
          <a:bodyPr vert="horz" lIns="94691" tIns="47346" rIns="94691" bIns="47346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4020507" y="9711752"/>
            <a:ext cx="3077137" cy="511748"/>
          </a:xfrm>
          <a:prstGeom prst="rect">
            <a:avLst/>
          </a:prstGeom>
        </p:spPr>
        <p:txBody>
          <a:bodyPr vert="horz" lIns="94691" tIns="47346" rIns="94691" bIns="47346" rtlCol="0" anchor="b"/>
          <a:lstStyle>
            <a:lvl1pPr algn="r">
              <a:defRPr sz="1200"/>
            </a:lvl1pPr>
          </a:lstStyle>
          <a:p>
            <a:fld id="{092B21FF-F2F1-4FAC-944B-ADD7E724CC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405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363" cy="511175"/>
          </a:xfrm>
          <a:prstGeom prst="rect">
            <a:avLst/>
          </a:prstGeom>
        </p:spPr>
        <p:txBody>
          <a:bodyPr vert="horz" lIns="94691" tIns="47346" rIns="94691" bIns="473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6" y="0"/>
            <a:ext cx="3076363" cy="511175"/>
          </a:xfrm>
          <a:prstGeom prst="rect">
            <a:avLst/>
          </a:prstGeom>
        </p:spPr>
        <p:txBody>
          <a:bodyPr vert="horz" lIns="94691" tIns="47346" rIns="94691" bIns="47346" rtlCol="0"/>
          <a:lstStyle>
            <a:lvl1pPr algn="r">
              <a:defRPr sz="1200"/>
            </a:lvl1pPr>
          </a:lstStyle>
          <a:p>
            <a:fld id="{0A622175-E0D1-8241-A965-B976EC72D388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91" tIns="47346" rIns="94691" bIns="473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56164"/>
            <a:ext cx="5679440" cy="4600575"/>
          </a:xfrm>
          <a:prstGeom prst="rect">
            <a:avLst/>
          </a:prstGeom>
        </p:spPr>
        <p:txBody>
          <a:bodyPr vert="horz" lIns="94691" tIns="47346" rIns="94691" bIns="47346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10550"/>
            <a:ext cx="3076363" cy="511175"/>
          </a:xfrm>
          <a:prstGeom prst="rect">
            <a:avLst/>
          </a:prstGeom>
        </p:spPr>
        <p:txBody>
          <a:bodyPr vert="horz" lIns="94691" tIns="47346" rIns="94691" bIns="473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6" y="9710550"/>
            <a:ext cx="3076363" cy="511175"/>
          </a:xfrm>
          <a:prstGeom prst="rect">
            <a:avLst/>
          </a:prstGeom>
        </p:spPr>
        <p:txBody>
          <a:bodyPr vert="horz" lIns="94691" tIns="47346" rIns="94691" bIns="47346" rtlCol="0" anchor="b"/>
          <a:lstStyle>
            <a:lvl1pPr algn="r">
              <a:defRPr sz="1200"/>
            </a:lvl1pPr>
          </a:lstStyle>
          <a:p>
            <a:fld id="{A6C2A98D-2B28-0342-B96D-A0A4EF1D1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63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3458">
              <a:defRPr/>
            </a:pPr>
            <a:fld id="{50F790B4-EDB5-4E48-81A6-7954372AB040}" type="slidenum">
              <a:rPr lang="en-GB">
                <a:solidFill>
                  <a:prstClr val="black"/>
                </a:solidFill>
                <a:latin typeface="Calibri"/>
              </a:rPr>
              <a:pPr defTabSz="473458">
                <a:defRPr/>
              </a:pPr>
              <a:t>9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8631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790B4-EDB5-4E48-81A6-7954372AB040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992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339" y="1757271"/>
            <a:ext cx="4069370" cy="3334622"/>
          </a:xfrm>
          <a:prstGeom prst="rect">
            <a:avLst/>
          </a:prstGeom>
        </p:spPr>
      </p:pic>
      <p:sp>
        <p:nvSpPr>
          <p:cNvPr id="5" name="Rectangle 6"/>
          <p:cNvSpPr/>
          <p:nvPr userDrawn="1"/>
        </p:nvSpPr>
        <p:spPr>
          <a:xfrm rot="159379">
            <a:off x="-678006" y="5872051"/>
            <a:ext cx="10363200" cy="269109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7B62"/>
              </a:solidFill>
            </a:endParaRP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408" y="6131840"/>
            <a:ext cx="3684592" cy="72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29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314"/>
            <a:ext cx="6677294" cy="114698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94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94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199" y="378546"/>
            <a:ext cx="1102680" cy="903585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66" y="6047702"/>
            <a:ext cx="3684592" cy="72616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9175"/>
            <a:ext cx="4041775" cy="3844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9175"/>
            <a:ext cx="4040188" cy="3844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07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314"/>
            <a:ext cx="6677294" cy="114698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199" y="378546"/>
            <a:ext cx="1102680" cy="903585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5" y="6048836"/>
            <a:ext cx="3684592" cy="72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85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199" y="378546"/>
            <a:ext cx="1102680" cy="903585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" y="5984883"/>
            <a:ext cx="3684592" cy="72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66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315"/>
            <a:ext cx="3008313" cy="124858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2900"/>
            <a:ext cx="3008313" cy="451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199" y="378546"/>
            <a:ext cx="1102680" cy="903585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408" y="6093852"/>
            <a:ext cx="3684592" cy="7261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12900"/>
            <a:ext cx="5111750" cy="45132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2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2776" y="4746139"/>
            <a:ext cx="5305424" cy="548044"/>
          </a:xfr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2776" y="680641"/>
            <a:ext cx="5305424" cy="39790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199" y="378546"/>
            <a:ext cx="1102680" cy="903585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5" y="6102167"/>
            <a:ext cx="3684592" cy="72616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2776" y="5323855"/>
            <a:ext cx="5305424" cy="7783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75793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/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2164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63539"/>
            <a:ext cx="914400" cy="91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199" y="378547"/>
            <a:ext cx="1102680" cy="903585"/>
          </a:xfrm>
          <a:prstGeom prst="rect">
            <a:avLst/>
          </a:prstGeom>
        </p:spPr>
      </p:pic>
      <p:sp>
        <p:nvSpPr>
          <p:cNvPr id="9" name="Rectangle 6"/>
          <p:cNvSpPr/>
          <p:nvPr userDrawn="1"/>
        </p:nvSpPr>
        <p:spPr>
          <a:xfrm rot="159379">
            <a:off x="-678006" y="5692438"/>
            <a:ext cx="10363200" cy="269109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7B62"/>
              </a:solidFill>
            </a:endParaRPr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465" y="5902869"/>
            <a:ext cx="3684592" cy="72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9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/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377249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63539"/>
            <a:ext cx="91440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199" y="378547"/>
            <a:ext cx="1102680" cy="903585"/>
          </a:xfrm>
          <a:prstGeom prst="rect">
            <a:avLst/>
          </a:prstGeom>
        </p:spPr>
      </p:pic>
      <p:sp>
        <p:nvSpPr>
          <p:cNvPr id="14" name="Rectangle 6"/>
          <p:cNvSpPr/>
          <p:nvPr userDrawn="1"/>
        </p:nvSpPr>
        <p:spPr>
          <a:xfrm rot="159379">
            <a:off x="-751487" y="5828511"/>
            <a:ext cx="10363200" cy="269109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7B62"/>
              </a:solidFill>
            </a:endParaRPr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408" y="6048156"/>
            <a:ext cx="3684592" cy="72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02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/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069521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63539"/>
            <a:ext cx="91440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199" y="378547"/>
            <a:ext cx="1102680" cy="903585"/>
          </a:xfrm>
          <a:prstGeom prst="rect">
            <a:avLst/>
          </a:prstGeom>
        </p:spPr>
      </p:pic>
      <p:sp>
        <p:nvSpPr>
          <p:cNvPr id="9" name="Rectangle 6"/>
          <p:cNvSpPr/>
          <p:nvPr userDrawn="1"/>
        </p:nvSpPr>
        <p:spPr>
          <a:xfrm rot="159379">
            <a:off x="-678008" y="5643083"/>
            <a:ext cx="10363200" cy="269109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7B62"/>
              </a:solidFill>
            </a:endParaRP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465" y="5902869"/>
            <a:ext cx="3684592" cy="72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02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/ Yello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63539"/>
            <a:ext cx="91440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199" y="378547"/>
            <a:ext cx="1102680" cy="903585"/>
          </a:xfrm>
          <a:prstGeom prst="rect">
            <a:avLst/>
          </a:prstGeom>
        </p:spPr>
      </p:pic>
      <p:sp>
        <p:nvSpPr>
          <p:cNvPr id="15" name="Rectangle 6"/>
          <p:cNvSpPr/>
          <p:nvPr userDrawn="1"/>
        </p:nvSpPr>
        <p:spPr>
          <a:xfrm rot="159379">
            <a:off x="-689146" y="5795850"/>
            <a:ext cx="10363200" cy="269109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7B62"/>
              </a:solidFill>
            </a:endParaRP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408" y="6092980"/>
            <a:ext cx="3684592" cy="72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02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314"/>
            <a:ext cx="6891290" cy="119778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199" y="378546"/>
            <a:ext cx="1102680" cy="903585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15" y="6066526"/>
            <a:ext cx="3684592" cy="7261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8000"/>
            <a:ext cx="8229600" cy="43481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9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/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59379">
            <a:off x="-715731" y="1200270"/>
            <a:ext cx="10363200" cy="5728421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7B6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79" y="2209394"/>
            <a:ext cx="8229600" cy="35480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1C4AC72-FEBE-B44B-A815-01B12BA827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199" y="378546"/>
            <a:ext cx="1102680" cy="903585"/>
          </a:xfrm>
          <a:prstGeom prst="rect">
            <a:avLst/>
          </a:prstGeom>
        </p:spPr>
      </p:pic>
      <p:sp>
        <p:nvSpPr>
          <p:cNvPr id="9" name="Rectangle 6"/>
          <p:cNvSpPr/>
          <p:nvPr userDrawn="1"/>
        </p:nvSpPr>
        <p:spPr>
          <a:xfrm rot="159379">
            <a:off x="-715732" y="6171411"/>
            <a:ext cx="10363200" cy="269109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7B62"/>
              </a:solidFill>
            </a:endParaRPr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51" y="6175832"/>
            <a:ext cx="3684592" cy="726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314"/>
            <a:ext cx="6891290" cy="119778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69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199" y="378546"/>
            <a:ext cx="1102680" cy="903585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44" y="5907087"/>
            <a:ext cx="3684592" cy="72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36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314"/>
            <a:ext cx="6677294" cy="114698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199" y="378546"/>
            <a:ext cx="1102680" cy="903585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30" y="6060629"/>
            <a:ext cx="3684592" cy="72616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89100"/>
            <a:ext cx="4038600" cy="4437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89100"/>
            <a:ext cx="4038600" cy="4437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799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8300"/>
            <a:ext cx="6677294" cy="1181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8000"/>
            <a:ext cx="82296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1C4AC72-FEBE-B44B-A815-01B12BA827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4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0" r:id="rId3"/>
    <p:sldLayoutId id="2147483661" r:id="rId4"/>
    <p:sldLayoutId id="2147483662" r:id="rId5"/>
    <p:sldLayoutId id="2147483650" r:id="rId6"/>
    <p:sldLayoutId id="2147483664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5629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1934" y="215921"/>
            <a:ext cx="8229600" cy="694191"/>
          </a:xfrm>
        </p:spPr>
        <p:txBody>
          <a:bodyPr>
            <a:normAutofit/>
          </a:bodyPr>
          <a:lstStyle/>
          <a:p>
            <a:pPr algn="ctr"/>
            <a:r>
              <a:rPr lang="et-EE" sz="3200" dirty="0"/>
              <a:t>Kaudsed majandusmõjud </a:t>
            </a:r>
            <a:r>
              <a:rPr lang="en-US" sz="3200" dirty="0"/>
              <a:t>– </a:t>
            </a:r>
            <a:r>
              <a:rPr lang="et-EE" sz="3200" dirty="0"/>
              <a:t>tulemused</a:t>
            </a:r>
            <a:endParaRPr lang="en-US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18335" y="1110421"/>
            <a:ext cx="8507329" cy="61751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t-EE" b="1" dirty="0"/>
              <a:t>Kokkuvõte laiematest majandusmõjudest SKT-</a:t>
            </a:r>
            <a:r>
              <a:rPr lang="et-EE" b="1" dirty="0" err="1"/>
              <a:t>sse</a:t>
            </a:r>
            <a:r>
              <a:rPr lang="et-EE" b="1" dirty="0"/>
              <a:t> mõjutegurite järgi.</a:t>
            </a:r>
            <a:endParaRPr lang="en-US" b="1" dirty="0"/>
          </a:p>
          <a:p>
            <a:pPr marL="0" indent="0">
              <a:buNone/>
            </a:pPr>
            <a:r>
              <a:rPr lang="et-EE" sz="2900" b="1" dirty="0"/>
              <a:t>Madalad ja baasalternatiivid.</a:t>
            </a:r>
            <a:endParaRPr lang="en-US" sz="2900" dirty="0"/>
          </a:p>
          <a:p>
            <a:pPr lvl="1">
              <a:buNone/>
            </a:pPr>
            <a:endParaRPr lang="en-US" dirty="0"/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8F5943CE-8399-437F-94E2-32DEDAABED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974860"/>
              </p:ext>
            </p:extLst>
          </p:nvPr>
        </p:nvGraphicFramePr>
        <p:xfrm>
          <a:off x="681214" y="1729987"/>
          <a:ext cx="7386453" cy="2818428"/>
        </p:xfrm>
        <a:graphic>
          <a:graphicData uri="http://schemas.openxmlformats.org/drawingml/2006/table">
            <a:tbl>
              <a:tblPr firstRow="1" firstCol="1" bandRow="1"/>
              <a:tblGrid>
                <a:gridCol w="2742396">
                  <a:extLst>
                    <a:ext uri="{9D8B030D-6E8A-4147-A177-3AD203B41FA5}">
                      <a16:colId xmlns:a16="http://schemas.microsoft.com/office/drawing/2014/main" val="3893263401"/>
                    </a:ext>
                  </a:extLst>
                </a:gridCol>
                <a:gridCol w="1049917">
                  <a:extLst>
                    <a:ext uri="{9D8B030D-6E8A-4147-A177-3AD203B41FA5}">
                      <a16:colId xmlns:a16="http://schemas.microsoft.com/office/drawing/2014/main" val="1114771511"/>
                    </a:ext>
                  </a:extLst>
                </a:gridCol>
                <a:gridCol w="1192042">
                  <a:extLst>
                    <a:ext uri="{9D8B030D-6E8A-4147-A177-3AD203B41FA5}">
                      <a16:colId xmlns:a16="http://schemas.microsoft.com/office/drawing/2014/main" val="2640992385"/>
                    </a:ext>
                  </a:extLst>
                </a:gridCol>
                <a:gridCol w="1201049">
                  <a:extLst>
                    <a:ext uri="{9D8B030D-6E8A-4147-A177-3AD203B41FA5}">
                      <a16:colId xmlns:a16="http://schemas.microsoft.com/office/drawing/2014/main" val="4273563837"/>
                    </a:ext>
                  </a:extLst>
                </a:gridCol>
                <a:gridCol w="1201049">
                  <a:extLst>
                    <a:ext uri="{9D8B030D-6E8A-4147-A177-3AD203B41FA5}">
                      <a16:colId xmlns:a16="http://schemas.microsoft.com/office/drawing/2014/main" val="630801768"/>
                    </a:ext>
                  </a:extLst>
                </a:gridCol>
              </a:tblGrid>
              <a:tr h="36915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t-EE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mõjutegur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i-FI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M€ </a:t>
                      </a:r>
                      <a:r>
                        <a:rPr lang="fi-FI" sz="18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p.a</a:t>
                      </a:r>
                      <a:r>
                        <a:rPr lang="fi-FI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t-EE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aasta </a:t>
                      </a:r>
                      <a:r>
                        <a:rPr lang="fi-FI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2050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i-FI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M€ 30 </a:t>
                      </a:r>
                      <a:r>
                        <a:rPr lang="et-EE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aastat diskonteeritud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856350"/>
                  </a:ext>
                </a:extLst>
              </a:tr>
              <a:tr h="36915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i-FI" sz="18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</a:t>
                      </a:r>
                      <a:r>
                        <a:rPr lang="fi-FI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i-FI" sz="18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Base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i-FI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 </a:t>
                      </a:r>
                      <a:endParaRPr lang="fi-F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i-FI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Base</a:t>
                      </a:r>
                      <a:endParaRPr lang="fi-F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345454"/>
                  </a:ext>
                </a:extLst>
              </a:tr>
              <a:tr h="36915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Aglomeratsiooni mõju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214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1 821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3 642</a:t>
                      </a:r>
                      <a:endParaRPr lang="fi-F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548859"/>
                  </a:ext>
                </a:extLst>
              </a:tr>
              <a:tr h="36915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Tööjõu pakkumine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fi-F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983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983</a:t>
                      </a:r>
                      <a:endParaRPr lang="fi-F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56951"/>
                  </a:ext>
                </a:extLst>
              </a:tr>
              <a:tr h="36915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Töö ümberpaiknemine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fi-F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fi-F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1 096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2 192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508603"/>
                  </a:ext>
                </a:extLst>
              </a:tr>
              <a:tr h="36915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Konkurents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fi-F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fi-F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904134"/>
                  </a:ext>
                </a:extLst>
              </a:tr>
              <a:tr h="36915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169</a:t>
                      </a:r>
                      <a:endParaRPr lang="fi-F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281</a:t>
                      </a:r>
                      <a:endParaRPr lang="fi-F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4 010</a:t>
                      </a:r>
                      <a:endParaRPr lang="fi-F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6 928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794193"/>
                  </a:ext>
                </a:extLst>
              </a:tr>
            </a:tbl>
          </a:graphicData>
        </a:graphic>
      </p:graphicFrame>
      <p:sp>
        <p:nvSpPr>
          <p:cNvPr id="5" name="Suorakulmio 4">
            <a:extLst>
              <a:ext uri="{FF2B5EF4-FFF2-40B4-BE49-F238E27FC236}">
                <a16:creationId xmlns:a16="http://schemas.microsoft.com/office/drawing/2014/main" id="{F4115D09-2F8A-46A6-BC11-055800FE0730}"/>
              </a:ext>
            </a:extLst>
          </p:cNvPr>
          <p:cNvSpPr/>
          <p:nvPr/>
        </p:nvSpPr>
        <p:spPr>
          <a:xfrm>
            <a:off x="583951" y="4530047"/>
            <a:ext cx="7732983" cy="1638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t-EE" sz="1400" dirty="0"/>
              <a:t>Kaudsemate majanduslike mõjude uuring keskendub </a:t>
            </a:r>
            <a:r>
              <a:rPr lang="et-EE" sz="1400" dirty="0">
                <a:solidFill>
                  <a:srgbClr val="0070C0"/>
                </a:solidFill>
              </a:rPr>
              <a:t>Soome ja Eesti majanduse kasvule </a:t>
            </a:r>
            <a:r>
              <a:rPr lang="et-EE" sz="1400" dirty="0"/>
              <a:t>ja </a:t>
            </a:r>
            <a:r>
              <a:rPr lang="et-EE" sz="1400" dirty="0">
                <a:solidFill>
                  <a:srgbClr val="0070C0"/>
                </a:solidFill>
              </a:rPr>
              <a:t>makropiirkonna arengule</a:t>
            </a:r>
            <a:r>
              <a:rPr lang="et-EE" sz="1400" dirty="0"/>
              <a:t>.</a:t>
            </a:r>
          </a:p>
          <a:p>
            <a:pPr>
              <a:spcAft>
                <a:spcPts val="300"/>
              </a:spcAft>
            </a:pPr>
            <a:r>
              <a:rPr lang="et-EE" sz="1400" dirty="0"/>
              <a:t> Kaudsed majandusmõjud on </a:t>
            </a:r>
            <a:r>
              <a:rPr lang="et-EE" sz="1400" dirty="0">
                <a:solidFill>
                  <a:srgbClr val="0070C0"/>
                </a:solidFill>
              </a:rPr>
              <a:t>kokku 6 928 miljonit eurot</a:t>
            </a:r>
            <a:r>
              <a:rPr lang="et-EE" sz="1400" dirty="0"/>
              <a:t>. </a:t>
            </a:r>
            <a:r>
              <a:rPr lang="et-EE" sz="1400" dirty="0">
                <a:solidFill>
                  <a:srgbClr val="0070C0"/>
                </a:solidFill>
              </a:rPr>
              <a:t>Aglomeratsiooni mõju </a:t>
            </a:r>
            <a:r>
              <a:rPr lang="et-EE" sz="1400" dirty="0"/>
              <a:t>on </a:t>
            </a:r>
            <a:r>
              <a:rPr lang="et-EE" sz="1400" dirty="0">
                <a:solidFill>
                  <a:srgbClr val="0070C0"/>
                </a:solidFill>
              </a:rPr>
              <a:t>kõige olulisem positiivne majanduslik mõju</a:t>
            </a:r>
            <a:r>
              <a:rPr lang="et-EE" sz="1400" dirty="0"/>
              <a:t>. Nende hulka kuuluvad näiteks </a:t>
            </a:r>
            <a:r>
              <a:rPr lang="et-EE" sz="1400" dirty="0">
                <a:solidFill>
                  <a:srgbClr val="0070C0"/>
                </a:solidFill>
              </a:rPr>
              <a:t>maa hind </a:t>
            </a:r>
            <a:r>
              <a:rPr lang="et-EE" sz="1400" dirty="0"/>
              <a:t>ja </a:t>
            </a:r>
            <a:r>
              <a:rPr lang="et-EE" sz="1400" dirty="0">
                <a:solidFill>
                  <a:srgbClr val="0070C0"/>
                </a:solidFill>
              </a:rPr>
              <a:t>tööjõu liikuvus</a:t>
            </a:r>
            <a:r>
              <a:rPr lang="et-EE" sz="1400" dirty="0"/>
              <a:t>, mis tuleneb Helsingi ja Tallinna kaksiklinna arengust. Kaudsed majandusmõjud</a:t>
            </a:r>
            <a:r>
              <a:rPr lang="et-EE" sz="1400" dirty="0">
                <a:solidFill>
                  <a:srgbClr val="0070C0"/>
                </a:solidFill>
              </a:rPr>
              <a:t> laienevad suurelt mõlemale riigile. </a:t>
            </a:r>
            <a:r>
              <a:rPr lang="et-EE" sz="1400" dirty="0"/>
              <a:t>Kaudsete majandusmõjude hindamiseks on vaja metodoloogia arendamist, kuna modelleerimiseks puudub rahvusvaheline standard.</a:t>
            </a:r>
          </a:p>
        </p:txBody>
      </p:sp>
      <p:sp>
        <p:nvSpPr>
          <p:cNvPr id="6" name="Ellipsi 5"/>
          <p:cNvSpPr/>
          <p:nvPr/>
        </p:nvSpPr>
        <p:spPr>
          <a:xfrm>
            <a:off x="6984565" y="4163402"/>
            <a:ext cx="971335" cy="395057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745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/>
              <a:t>Kokkuvõte</a:t>
            </a:r>
            <a:r>
              <a:rPr lang="en-GB" dirty="0"/>
              <a:t> E</a:t>
            </a:r>
            <a:r>
              <a:rPr lang="et-EE" dirty="0"/>
              <a:t>L</a:t>
            </a:r>
            <a:r>
              <a:rPr lang="en-GB" dirty="0"/>
              <a:t> &amp; FIN/EST </a:t>
            </a:r>
            <a:r>
              <a:rPr lang="et-EE" dirty="0"/>
              <a:t>toetustest ja subsiidiumitest</a:t>
            </a:r>
            <a:endParaRPr lang="en-GB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902" y="1778000"/>
            <a:ext cx="8224196" cy="434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59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73E9D9-04DA-4662-BA64-67FC87FD5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79" y="122464"/>
            <a:ext cx="7388678" cy="1655536"/>
          </a:xfrm>
        </p:spPr>
        <p:txBody>
          <a:bodyPr>
            <a:normAutofit fontScale="90000"/>
          </a:bodyPr>
          <a:lstStyle/>
          <a:p>
            <a:r>
              <a:rPr lang="fi-FI" sz="3600" dirty="0"/>
              <a:t>FinEst Link </a:t>
            </a:r>
            <a:r>
              <a:rPr lang="et-EE" sz="3600" dirty="0"/>
              <a:t>on suutnud lahendada planeeritud võtmeküsimused</a:t>
            </a:r>
            <a:br>
              <a:rPr lang="et-EE" sz="3600" dirty="0"/>
            </a:br>
            <a:endParaRPr lang="fi-FI" sz="36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4F947-294D-4059-98E1-A75661D98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779" y="1647371"/>
            <a:ext cx="8768441" cy="4697158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t-EE" dirty="0"/>
              <a:t>Reisimisvõimaluste täiustamine, et hõlbustada Helsingi ja Tallinna igapäevast pendelrännet. </a:t>
            </a:r>
            <a:r>
              <a:rPr lang="et-EE" dirty="0" err="1">
                <a:solidFill>
                  <a:srgbClr val="0070C0"/>
                </a:solidFill>
              </a:rPr>
              <a:t>KPId</a:t>
            </a:r>
            <a:r>
              <a:rPr lang="et-EE" dirty="0">
                <a:solidFill>
                  <a:srgbClr val="0070C0"/>
                </a:solidFill>
              </a:rPr>
              <a:t>:</a:t>
            </a:r>
          </a:p>
          <a:p>
            <a:pPr marL="914400" lvl="1" indent="-514350">
              <a:spcBef>
                <a:spcPts val="0"/>
              </a:spcBef>
            </a:pPr>
            <a:r>
              <a:rPr lang="et-EE" sz="2500" dirty="0">
                <a:solidFill>
                  <a:srgbClr val="0070C0"/>
                </a:solidFill>
              </a:rPr>
              <a:t>reisiaeg ca. 30 min</a:t>
            </a:r>
          </a:p>
          <a:p>
            <a:pPr marL="914400" lvl="1" indent="-514350">
              <a:spcBef>
                <a:spcPts val="0"/>
              </a:spcBef>
            </a:pPr>
            <a:r>
              <a:rPr lang="et-EE" sz="2500" dirty="0">
                <a:solidFill>
                  <a:srgbClr val="0070C0"/>
                </a:solidFill>
              </a:rPr>
              <a:t>Reisirongid tihedusega 20 min tipptunnil lisaks autoreisirong, veoautorong ning kaubarongid </a:t>
            </a:r>
          </a:p>
          <a:p>
            <a:pPr marL="914400" lvl="1" indent="-514350">
              <a:spcBef>
                <a:spcPts val="0"/>
              </a:spcBef>
            </a:pPr>
            <a:r>
              <a:rPr lang="et-EE" sz="2500" dirty="0">
                <a:solidFill>
                  <a:srgbClr val="0070C0"/>
                </a:solidFill>
              </a:rPr>
              <a:t>Pilet 18€ / 480 € kuukaart, 70 €/auto, 450 €/veoauto</a:t>
            </a:r>
          </a:p>
          <a:p>
            <a:pPr marL="514350" indent="-514350">
              <a:buFont typeface="+mj-lt"/>
              <a:buAutoNum type="arabicPeriod"/>
            </a:pPr>
            <a:r>
              <a:rPr lang="et-EE" dirty="0"/>
              <a:t>Sujuvad </a:t>
            </a:r>
            <a:r>
              <a:rPr lang="et-EE" u="sng" dirty="0"/>
              <a:t>reisiahelad</a:t>
            </a:r>
            <a:r>
              <a:rPr lang="et-EE" dirty="0"/>
              <a:t> ja integreeritus transpordisüsteemidega. </a:t>
            </a:r>
            <a:r>
              <a:rPr lang="et-EE" dirty="0" err="1">
                <a:solidFill>
                  <a:srgbClr val="0070C0"/>
                </a:solidFill>
              </a:rPr>
              <a:t>KPId</a:t>
            </a:r>
            <a:r>
              <a:rPr lang="et-EE" dirty="0">
                <a:solidFill>
                  <a:srgbClr val="0070C0"/>
                </a:solidFill>
              </a:rPr>
              <a:t>:</a:t>
            </a:r>
          </a:p>
          <a:p>
            <a:pPr marL="914400" lvl="1" indent="-514350">
              <a:spcBef>
                <a:spcPts val="0"/>
              </a:spcBef>
            </a:pPr>
            <a:r>
              <a:rPr lang="et-EE" sz="2500" dirty="0">
                <a:solidFill>
                  <a:srgbClr val="0070C0"/>
                </a:solidFill>
              </a:rPr>
              <a:t>Integreerimine Soome raudteevõrguga, võimalusel ka Airport Rail </a:t>
            </a:r>
            <a:r>
              <a:rPr lang="et-EE" sz="2500" dirty="0" err="1">
                <a:solidFill>
                  <a:srgbClr val="0070C0"/>
                </a:solidFill>
              </a:rPr>
              <a:t>Line</a:t>
            </a:r>
            <a:r>
              <a:rPr lang="et-EE" sz="2500" dirty="0">
                <a:solidFill>
                  <a:srgbClr val="0070C0"/>
                </a:solidFill>
              </a:rPr>
              <a:t> ja </a:t>
            </a:r>
            <a:r>
              <a:rPr lang="et-EE" sz="2500" dirty="0" err="1">
                <a:solidFill>
                  <a:srgbClr val="0070C0"/>
                </a:solidFill>
              </a:rPr>
              <a:t>Arctic</a:t>
            </a:r>
            <a:r>
              <a:rPr lang="et-EE" sz="2500" dirty="0">
                <a:solidFill>
                  <a:srgbClr val="0070C0"/>
                </a:solidFill>
              </a:rPr>
              <a:t> Rail ning Eesti raudteevõrguga, sealhulgas Rail Baltica.</a:t>
            </a:r>
          </a:p>
          <a:p>
            <a:pPr marL="914400" lvl="1" indent="-514350">
              <a:spcBef>
                <a:spcPts val="0"/>
              </a:spcBef>
            </a:pPr>
            <a:r>
              <a:rPr lang="et-EE" sz="2500" dirty="0">
                <a:solidFill>
                  <a:srgbClr val="0070C0"/>
                </a:solidFill>
              </a:rPr>
              <a:t>Integreeritus mõlema linna lennujaamade ja ühistranspordisüsteemidega. </a:t>
            </a:r>
          </a:p>
          <a:p>
            <a:pPr marL="514350" indent="-514350">
              <a:buFont typeface="+mj-lt"/>
              <a:buAutoNum type="arabicPeriod"/>
            </a:pPr>
            <a:r>
              <a:rPr lang="et-EE" dirty="0"/>
              <a:t>Tõhusamad </a:t>
            </a:r>
            <a:r>
              <a:rPr lang="et-EE" u="sng" dirty="0"/>
              <a:t>kaubatranspordi</a:t>
            </a:r>
            <a:r>
              <a:rPr lang="et-EE" dirty="0"/>
              <a:t> ahelad. </a:t>
            </a:r>
            <a:r>
              <a:rPr lang="et-EE" dirty="0" err="1">
                <a:solidFill>
                  <a:srgbClr val="0070C0"/>
                </a:solidFill>
              </a:rPr>
              <a:t>KPId</a:t>
            </a:r>
            <a:r>
              <a:rPr lang="et-EE" dirty="0">
                <a:solidFill>
                  <a:srgbClr val="0070C0"/>
                </a:solidFill>
              </a:rPr>
              <a:t>:</a:t>
            </a:r>
          </a:p>
          <a:p>
            <a:pPr marL="914400" lvl="1" indent="-514350">
              <a:spcBef>
                <a:spcPts val="0"/>
              </a:spcBef>
            </a:pPr>
            <a:r>
              <a:rPr lang="et-EE" sz="2500" dirty="0">
                <a:solidFill>
                  <a:srgbClr val="0070C0"/>
                </a:solidFill>
              </a:rPr>
              <a:t>Hind, sagedus, usaldusväärsus ja tarnetähtajad võimaldavad reisijate- ja kaubaveo </a:t>
            </a:r>
            <a:r>
              <a:rPr lang="et-EE" sz="2500" dirty="0" err="1">
                <a:solidFill>
                  <a:srgbClr val="0070C0"/>
                </a:solidFill>
              </a:rPr>
              <a:t>mitmeliigilisi</a:t>
            </a:r>
            <a:r>
              <a:rPr lang="et-EE" sz="2500" dirty="0">
                <a:solidFill>
                  <a:srgbClr val="0070C0"/>
                </a:solidFill>
              </a:rPr>
              <a:t> ja rahvusvahelisi reisiahelaid.</a:t>
            </a:r>
          </a:p>
          <a:p>
            <a:pPr marL="514350" indent="-514350">
              <a:buFont typeface="+mj-lt"/>
              <a:buAutoNum type="arabicPeriod"/>
            </a:pPr>
            <a:r>
              <a:rPr lang="et-EE" dirty="0"/>
              <a:t>Paranenud </a:t>
            </a:r>
            <a:r>
              <a:rPr lang="et-EE" u="sng" dirty="0"/>
              <a:t>keskkonnasäästlikkus</a:t>
            </a:r>
            <a:r>
              <a:rPr lang="et-EE" dirty="0"/>
              <a:t>. </a:t>
            </a:r>
            <a:r>
              <a:rPr lang="et-EE" dirty="0" err="1">
                <a:solidFill>
                  <a:srgbClr val="0070C0"/>
                </a:solidFill>
              </a:rPr>
              <a:t>KPId</a:t>
            </a:r>
            <a:r>
              <a:rPr lang="et-EE" dirty="0">
                <a:solidFill>
                  <a:srgbClr val="0070C0"/>
                </a:solidFill>
              </a:rPr>
              <a:t>:</a:t>
            </a:r>
          </a:p>
          <a:p>
            <a:pPr marL="914400" lvl="1" indent="-514350">
              <a:spcBef>
                <a:spcPts val="0"/>
              </a:spcBef>
            </a:pPr>
            <a:r>
              <a:rPr lang="et-EE" sz="2500" dirty="0">
                <a:solidFill>
                  <a:srgbClr val="0070C0"/>
                </a:solidFill>
              </a:rPr>
              <a:t>paranenud energiatõhusus, tervislik linnakeskkond ning CO2 ja NOX-i madalamad heitkogused, mis tulenevad transpordiliigi ümbersuunamisest (</a:t>
            </a:r>
            <a:r>
              <a:rPr lang="et-EE" sz="2500" dirty="0" err="1">
                <a:solidFill>
                  <a:srgbClr val="0070C0"/>
                </a:solidFill>
              </a:rPr>
              <a:t>modal</a:t>
            </a:r>
            <a:r>
              <a:rPr lang="et-EE" sz="2500" dirty="0">
                <a:solidFill>
                  <a:srgbClr val="0070C0"/>
                </a:solidFill>
              </a:rPr>
              <a:t> </a:t>
            </a:r>
            <a:r>
              <a:rPr lang="et-EE" sz="2500" dirty="0" err="1">
                <a:solidFill>
                  <a:srgbClr val="0070C0"/>
                </a:solidFill>
              </a:rPr>
              <a:t>shift</a:t>
            </a:r>
            <a:r>
              <a:rPr lang="et-EE" sz="2500" dirty="0">
                <a:solidFill>
                  <a:srgbClr val="0070C0"/>
                </a:solidFill>
              </a:rPr>
              <a:t>) elektriraudteedele  ja vähemat veokiliiklust linnakeskustes.</a:t>
            </a:r>
            <a:endParaRPr lang="et-EE" sz="2500" i="1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t-EE" dirty="0"/>
              <a:t>Paranenud </a:t>
            </a:r>
            <a:r>
              <a:rPr lang="et-EE" u="sng" dirty="0"/>
              <a:t>ohutus ja turvalisus</a:t>
            </a:r>
            <a:r>
              <a:rPr lang="et-EE" dirty="0"/>
              <a:t>. </a:t>
            </a:r>
            <a:r>
              <a:rPr lang="et-EE" dirty="0" err="1">
                <a:solidFill>
                  <a:srgbClr val="0070C0"/>
                </a:solidFill>
              </a:rPr>
              <a:t>KPId</a:t>
            </a:r>
            <a:r>
              <a:rPr lang="et-EE" dirty="0">
                <a:solidFill>
                  <a:srgbClr val="0070C0"/>
                </a:solidFill>
              </a:rPr>
              <a:t>:</a:t>
            </a:r>
          </a:p>
          <a:p>
            <a:pPr marL="914400" lvl="1" indent="-514350">
              <a:spcBef>
                <a:spcPts val="0"/>
              </a:spcBef>
            </a:pPr>
            <a:r>
              <a:rPr lang="et-EE" sz="2500" dirty="0">
                <a:solidFill>
                  <a:srgbClr val="0070C0"/>
                </a:solidFill>
              </a:rPr>
              <a:t>Transpordisüsteemi riskitaseme langus. Vähem veoautosid linnakeskustes ja vähem laevu Soome lahes. Tunnelis on kõrge ohutusstandard.</a:t>
            </a:r>
          </a:p>
          <a:p>
            <a:pPr marL="514350" indent="-514350">
              <a:buFont typeface="+mj-lt"/>
              <a:buAutoNum type="arabicPeriod"/>
            </a:pPr>
            <a:r>
              <a:rPr lang="et-EE" u="sng" dirty="0"/>
              <a:t>Majanduslik toimetulek</a:t>
            </a:r>
            <a:r>
              <a:rPr lang="et-EE" dirty="0"/>
              <a:t>. </a:t>
            </a:r>
            <a:r>
              <a:rPr lang="et-EE" dirty="0" err="1">
                <a:solidFill>
                  <a:srgbClr val="0070C0"/>
                </a:solidFill>
              </a:rPr>
              <a:t>KPId</a:t>
            </a:r>
            <a:r>
              <a:rPr lang="et-EE" dirty="0">
                <a:solidFill>
                  <a:srgbClr val="0070C0"/>
                </a:solidFill>
              </a:rPr>
              <a:t>: </a:t>
            </a:r>
          </a:p>
          <a:p>
            <a:pPr marL="914400" lvl="1" indent="-514350">
              <a:spcBef>
                <a:spcPts val="0"/>
              </a:spcBef>
            </a:pPr>
            <a:r>
              <a:rPr lang="et-EE" sz="2500" dirty="0">
                <a:solidFill>
                  <a:srgbClr val="0070C0"/>
                </a:solidFill>
              </a:rPr>
              <a:t>Kavandatud on finantsmudel, milles transpordioperaatori tulud katavad kõik tegevuskulud ja projekti rakendusmudel põhineb investeerimismaksumuse minimaalsel avalikul toetusel.</a:t>
            </a:r>
          </a:p>
        </p:txBody>
      </p:sp>
    </p:spTree>
    <p:extLst>
      <p:ext uri="{BB962C8B-B14F-4D97-AF65-F5344CB8AC3E}">
        <p14:creationId xmlns:p14="http://schemas.microsoft.com/office/powerpoint/2010/main" val="3690067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364314"/>
            <a:ext cx="7127421" cy="1197786"/>
          </a:xfrm>
        </p:spPr>
        <p:txBody>
          <a:bodyPr>
            <a:noAutofit/>
          </a:bodyPr>
          <a:lstStyle/>
          <a:p>
            <a:r>
              <a:rPr lang="et-EE" sz="3200" dirty="0"/>
              <a:t>Tallinn-Helsingi raudteetunnel ja Rail Baltica Moodustavad Euroopa Värava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42901" y="1733550"/>
            <a:ext cx="5905584" cy="4348163"/>
          </a:xfrm>
        </p:spPr>
        <p:txBody>
          <a:bodyPr>
            <a:normAutofit fontScale="62500" lnSpcReduction="20000"/>
          </a:bodyPr>
          <a:lstStyle/>
          <a:p>
            <a:r>
              <a:rPr lang="et-EE" dirty="0"/>
              <a:t>Tallinn-Helsingi tunneli visioon </a:t>
            </a:r>
            <a:r>
              <a:rPr lang="et-EE" dirty="0">
                <a:solidFill>
                  <a:srgbClr val="0070C0"/>
                </a:solidFill>
              </a:rPr>
              <a:t>eeldab</a:t>
            </a:r>
            <a:r>
              <a:rPr lang="et-EE" dirty="0"/>
              <a:t> Rail Balticat.</a:t>
            </a:r>
          </a:p>
          <a:p>
            <a:r>
              <a:rPr lang="et-EE" dirty="0"/>
              <a:t>Euroopa Värav (</a:t>
            </a:r>
            <a:r>
              <a:rPr lang="et-EE" dirty="0" err="1"/>
              <a:t>European</a:t>
            </a:r>
            <a:r>
              <a:rPr lang="et-EE" dirty="0"/>
              <a:t> </a:t>
            </a:r>
            <a:r>
              <a:rPr lang="et-EE" dirty="0" err="1"/>
              <a:t>Gateway</a:t>
            </a:r>
            <a:r>
              <a:rPr lang="et-EE" dirty="0"/>
              <a:t>) ühendab Soome Lahega eraldatud </a:t>
            </a:r>
            <a:r>
              <a:rPr lang="et-EE" dirty="0">
                <a:solidFill>
                  <a:srgbClr val="0070C0"/>
                </a:solidFill>
              </a:rPr>
              <a:t>intensiivse piiriülese piirkonna kahe pealinna vahel</a:t>
            </a:r>
            <a:r>
              <a:rPr lang="et-EE" dirty="0"/>
              <a:t>. Paremad ühendused on vajalikud, et võimaldada linnade </a:t>
            </a:r>
            <a:r>
              <a:rPr lang="et-EE" dirty="0">
                <a:solidFill>
                  <a:srgbClr val="0070C0"/>
                </a:solidFill>
              </a:rPr>
              <a:t>täit metropolilist arengut</a:t>
            </a:r>
            <a:r>
              <a:rPr lang="et-EE" dirty="0"/>
              <a:t>.</a:t>
            </a:r>
          </a:p>
          <a:p>
            <a:r>
              <a:rPr lang="et-EE" dirty="0"/>
              <a:t>Euroopa Värav pakub inimestele ja ettevõtetele paremat juurdepääsu </a:t>
            </a:r>
            <a:r>
              <a:rPr lang="et-EE" dirty="0">
                <a:solidFill>
                  <a:srgbClr val="0070C0"/>
                </a:solidFill>
              </a:rPr>
              <a:t>EL </a:t>
            </a:r>
            <a:r>
              <a:rPr lang="et-EE" dirty="0"/>
              <a:t>transpordi </a:t>
            </a:r>
            <a:r>
              <a:rPr lang="et-EE" dirty="0" err="1"/>
              <a:t>keskvõrgustiku</a:t>
            </a:r>
            <a:r>
              <a:rPr lang="et-EE" dirty="0"/>
              <a:t>, </a:t>
            </a:r>
            <a:r>
              <a:rPr lang="et-EE" dirty="0" err="1">
                <a:solidFill>
                  <a:srgbClr val="0070C0"/>
                </a:solidFill>
              </a:rPr>
              <a:t>Kaug</a:t>
            </a:r>
            <a:r>
              <a:rPr lang="et-EE" dirty="0">
                <a:solidFill>
                  <a:srgbClr val="0070C0"/>
                </a:solidFill>
              </a:rPr>
              <a:t>-Põhja, Musta Mere piirkonna</a:t>
            </a:r>
            <a:r>
              <a:rPr lang="et-EE" dirty="0"/>
              <a:t> ja </a:t>
            </a:r>
            <a:r>
              <a:rPr lang="et-EE" dirty="0">
                <a:solidFill>
                  <a:srgbClr val="0070C0"/>
                </a:solidFill>
              </a:rPr>
              <a:t>Aasia</a:t>
            </a:r>
            <a:r>
              <a:rPr lang="et-EE" dirty="0"/>
              <a:t> suunal</a:t>
            </a:r>
          </a:p>
          <a:p>
            <a:r>
              <a:rPr lang="et-EE" dirty="0"/>
              <a:t>Kaubaveod moodustavad ligikaudu </a:t>
            </a:r>
            <a:r>
              <a:rPr lang="et-EE" dirty="0">
                <a:solidFill>
                  <a:srgbClr val="0070C0"/>
                </a:solidFill>
              </a:rPr>
              <a:t>30% tunneli käibest</a:t>
            </a:r>
            <a:r>
              <a:rPr lang="et-EE" dirty="0"/>
              <a:t>.</a:t>
            </a:r>
          </a:p>
          <a:p>
            <a:r>
              <a:rPr lang="et-EE" dirty="0"/>
              <a:t>Helsingis, mis on </a:t>
            </a:r>
            <a:r>
              <a:rPr lang="et-EE" dirty="0">
                <a:solidFill>
                  <a:srgbClr val="0070C0"/>
                </a:solidFill>
              </a:rPr>
              <a:t>üleriigiline </a:t>
            </a:r>
            <a:r>
              <a:rPr lang="et-EE" dirty="0" err="1">
                <a:solidFill>
                  <a:srgbClr val="0070C0"/>
                </a:solidFill>
              </a:rPr>
              <a:t>multimodaalne</a:t>
            </a:r>
            <a:r>
              <a:rPr lang="et-EE" dirty="0">
                <a:solidFill>
                  <a:srgbClr val="0070C0"/>
                </a:solidFill>
              </a:rPr>
              <a:t> transpordi sõlmpunkt</a:t>
            </a:r>
            <a:r>
              <a:rPr lang="et-EE" dirty="0"/>
              <a:t>, tuleb Euroopa 1435 mm rööpmelaius sünkroniseerida Airport Rail </a:t>
            </a:r>
            <a:r>
              <a:rPr lang="et-EE" dirty="0" err="1"/>
              <a:t>Line</a:t>
            </a:r>
            <a:r>
              <a:rPr lang="et-EE" dirty="0"/>
              <a:t> ja kaubaterminalidega Soome 1524 mm raudteesüsteemi. </a:t>
            </a:r>
          </a:p>
          <a:p>
            <a:pPr marL="0" indent="0">
              <a:buNone/>
            </a:pPr>
            <a:endParaRPr lang="en-GB" dirty="0"/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84" y="1715794"/>
            <a:ext cx="2895516" cy="34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18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/>
              <a:t>Strateegiline positsioneerimine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3775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804DB8-5FA6-402F-BA85-C3120FF0A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7498"/>
            <a:ext cx="6891290" cy="1197786"/>
          </a:xfrm>
        </p:spPr>
        <p:txBody>
          <a:bodyPr>
            <a:normAutofit/>
          </a:bodyPr>
          <a:lstStyle/>
          <a:p>
            <a:r>
              <a:rPr lang="et-EE" dirty="0"/>
              <a:t>Kokkuvõte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C2E415D-215B-4C88-BC9D-0B43A550C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595" y="1265385"/>
            <a:ext cx="8600090" cy="4931229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t-EE" sz="1600" dirty="0"/>
              <a:t>FinEst Link  projekti </a:t>
            </a:r>
            <a:r>
              <a:rPr lang="et-EE" sz="1600" dirty="0">
                <a:solidFill>
                  <a:srgbClr val="0070C0"/>
                </a:solidFill>
              </a:rPr>
              <a:t>visioon</a:t>
            </a:r>
            <a:r>
              <a:rPr lang="et-EE" sz="1600" dirty="0"/>
              <a:t> Tallinn-Helsingi püsiühendusest on arenenud </a:t>
            </a:r>
            <a:r>
              <a:rPr lang="et-EE" sz="1600" dirty="0">
                <a:solidFill>
                  <a:srgbClr val="0070C0"/>
                </a:solidFill>
              </a:rPr>
              <a:t>tehniliselt ja majanduslikult tasuvaks kontseptsiooniks </a:t>
            </a:r>
            <a:r>
              <a:rPr lang="et-EE" sz="1600" dirty="0"/>
              <a:t>veealusest raudteetunnelist.</a:t>
            </a:r>
          </a:p>
          <a:p>
            <a:pPr>
              <a:buFont typeface="+mj-lt"/>
              <a:buAutoNum type="arabicPeriod"/>
            </a:pPr>
            <a:r>
              <a:rPr lang="et-EE" sz="1600" dirty="0">
                <a:solidFill>
                  <a:srgbClr val="0070C0"/>
                </a:solidFill>
              </a:rPr>
              <a:t>Euroopa lisandväärtus </a:t>
            </a:r>
            <a:r>
              <a:rPr lang="et-EE" sz="1600" dirty="0"/>
              <a:t>visioonist on kõige kõrgem, kui näha Tallinn-Helsingi raudteetunnelit otsese jätkuna </a:t>
            </a:r>
            <a:r>
              <a:rPr lang="et-EE" sz="1600" dirty="0">
                <a:solidFill>
                  <a:srgbClr val="0070C0"/>
                </a:solidFill>
              </a:rPr>
              <a:t>Rail Balticale</a:t>
            </a:r>
            <a:r>
              <a:rPr lang="et-EE" sz="1600" dirty="0"/>
              <a:t>. See juurdepääs ühendaks Euroopa </a:t>
            </a:r>
            <a:r>
              <a:rPr lang="et-EE" sz="1600" dirty="0" err="1"/>
              <a:t>Kaug</a:t>
            </a:r>
            <a:r>
              <a:rPr lang="et-EE" sz="1600" dirty="0"/>
              <a:t>-Põhjast Musta Mereni ja võimaldaks uusi ühendusi </a:t>
            </a:r>
            <a:r>
              <a:rPr lang="et-EE" sz="1600" dirty="0">
                <a:solidFill>
                  <a:srgbClr val="0070C0"/>
                </a:solidFill>
              </a:rPr>
              <a:t>Aasiasse</a:t>
            </a:r>
            <a:r>
              <a:rPr lang="et-EE" sz="1600" dirty="0"/>
              <a:t>.</a:t>
            </a:r>
          </a:p>
          <a:p>
            <a:pPr>
              <a:buFont typeface="+mj-lt"/>
              <a:buAutoNum type="arabicPeriod"/>
            </a:pPr>
            <a:r>
              <a:rPr lang="et-EE" sz="1600" dirty="0"/>
              <a:t>FinEst Link raudteetunneli kontseptsioon ühendab </a:t>
            </a:r>
            <a:r>
              <a:rPr lang="et-EE" sz="1600" dirty="0">
                <a:solidFill>
                  <a:srgbClr val="0070C0"/>
                </a:solidFill>
              </a:rPr>
              <a:t>Soome ja Eesti transpordivõrgustikud </a:t>
            </a:r>
            <a:r>
              <a:rPr lang="et-EE" sz="1600" dirty="0"/>
              <a:t>ja kohalikud </a:t>
            </a:r>
            <a:r>
              <a:rPr lang="et-EE" sz="1600" dirty="0">
                <a:solidFill>
                  <a:srgbClr val="0070C0"/>
                </a:solidFill>
              </a:rPr>
              <a:t>kaksiklinna reisisüsteemid</a:t>
            </a:r>
            <a:r>
              <a:rPr lang="et-EE" sz="1600" dirty="0"/>
              <a:t>. Koos tunneliga on </a:t>
            </a:r>
            <a:r>
              <a:rPr lang="et-EE" sz="1600" dirty="0">
                <a:solidFill>
                  <a:srgbClr val="0070C0"/>
                </a:solidFill>
              </a:rPr>
              <a:t>transpordi interoperatiivsus ja </a:t>
            </a:r>
            <a:r>
              <a:rPr lang="et-EE" sz="1600" dirty="0" err="1">
                <a:solidFill>
                  <a:srgbClr val="0070C0"/>
                </a:solidFill>
              </a:rPr>
              <a:t>mitmeliigilisus</a:t>
            </a:r>
            <a:r>
              <a:rPr lang="et-EE" sz="1600" dirty="0">
                <a:solidFill>
                  <a:srgbClr val="0070C0"/>
                </a:solidFill>
              </a:rPr>
              <a:t> </a:t>
            </a:r>
            <a:r>
              <a:rPr lang="et-EE" sz="1600" dirty="0"/>
              <a:t>süsteemis kõrgem.</a:t>
            </a:r>
          </a:p>
          <a:p>
            <a:pPr>
              <a:buFont typeface="+mj-lt"/>
              <a:buAutoNum type="arabicPeriod"/>
            </a:pPr>
            <a:r>
              <a:rPr lang="et-EE" sz="1600" dirty="0"/>
              <a:t>Suurimad otsesed raudteetunneli kasusaajad on kohalikud elanikud, töötajad, õpilased ja turistid </a:t>
            </a:r>
            <a:r>
              <a:rPr lang="et-EE" sz="1600" dirty="0">
                <a:solidFill>
                  <a:srgbClr val="0070C0"/>
                </a:solidFill>
              </a:rPr>
              <a:t>reisijatena</a:t>
            </a:r>
            <a:r>
              <a:rPr lang="et-EE" sz="1600" dirty="0"/>
              <a:t>. Kui rääkida kaudsematest mõjudest, siis tunnel omab tugevalt positiivset mõju </a:t>
            </a:r>
            <a:r>
              <a:rPr lang="et-EE" sz="1600" dirty="0">
                <a:solidFill>
                  <a:srgbClr val="0070C0"/>
                </a:solidFill>
              </a:rPr>
              <a:t>ärikeskkonnale, kaubavahetusele, investeeringutele ja kultuurile </a:t>
            </a:r>
            <a:r>
              <a:rPr lang="et-EE" sz="1600" dirty="0"/>
              <a:t>mis on seotud </a:t>
            </a:r>
            <a:r>
              <a:rPr lang="et-EE" sz="1600" dirty="0">
                <a:solidFill>
                  <a:srgbClr val="0070C0"/>
                </a:solidFill>
              </a:rPr>
              <a:t>Tallinn-Helsingi kaksiklinna arenguga</a:t>
            </a:r>
            <a:r>
              <a:rPr lang="et-EE" sz="1600" dirty="0"/>
              <a:t>. </a:t>
            </a:r>
          </a:p>
          <a:p>
            <a:pPr marL="0" indent="0">
              <a:buNone/>
            </a:pPr>
            <a:endParaRPr lang="et-EE" sz="1600" dirty="0"/>
          </a:p>
          <a:p>
            <a:pPr marL="0" indent="0">
              <a:buNone/>
            </a:pPr>
            <a:r>
              <a:rPr lang="et-EE" sz="1600" dirty="0"/>
              <a:t>FinEst Link tulevikivisioon hõlmab Tallinn-Helsingi </a:t>
            </a:r>
            <a:r>
              <a:rPr lang="et-EE" sz="1600" dirty="0">
                <a:solidFill>
                  <a:srgbClr val="0070C0"/>
                </a:solidFill>
              </a:rPr>
              <a:t>3 miljoni elanikuga </a:t>
            </a:r>
            <a:r>
              <a:rPr lang="et-EE" sz="1600" dirty="0"/>
              <a:t>kaksiklinna mis on </a:t>
            </a:r>
            <a:r>
              <a:rPr lang="et-EE" sz="1600" dirty="0">
                <a:solidFill>
                  <a:srgbClr val="0070C0"/>
                </a:solidFill>
              </a:rPr>
              <a:t>tiheda piiriülese koostöö, hariduse ja ettevõtluskeskkonnaga</a:t>
            </a:r>
            <a:r>
              <a:rPr lang="et-EE" sz="1600" dirty="0"/>
              <a:t>. Piirkond on üles ehitatud kõrgele digitaliseerituse tasemele, mis võimaldab </a:t>
            </a:r>
            <a:r>
              <a:rPr lang="et-EE" sz="1600" dirty="0">
                <a:solidFill>
                  <a:srgbClr val="0070C0"/>
                </a:solidFill>
              </a:rPr>
              <a:t>tootlikkuse </a:t>
            </a:r>
            <a:r>
              <a:rPr lang="et-EE" sz="1600" dirty="0"/>
              <a:t>kiiret arengut ja rahvusvahelist </a:t>
            </a:r>
            <a:r>
              <a:rPr lang="et-EE" sz="1600" dirty="0">
                <a:solidFill>
                  <a:srgbClr val="0070C0"/>
                </a:solidFill>
              </a:rPr>
              <a:t>konkurentsivõimet</a:t>
            </a:r>
            <a:r>
              <a:rPr lang="et-EE" sz="1600" dirty="0"/>
              <a:t>.</a:t>
            </a:r>
            <a:endParaRPr lang="et-EE" sz="1600" b="1" dirty="0"/>
          </a:p>
        </p:txBody>
      </p:sp>
    </p:spTree>
    <p:extLst>
      <p:ext uri="{BB962C8B-B14F-4D97-AF65-F5344CB8AC3E}">
        <p14:creationId xmlns:p14="http://schemas.microsoft.com/office/powerpoint/2010/main" val="645041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7027682" cy="1197786"/>
          </a:xfrm>
        </p:spPr>
        <p:txBody>
          <a:bodyPr>
            <a:normAutofit/>
          </a:bodyPr>
          <a:lstStyle/>
          <a:p>
            <a:r>
              <a:rPr lang="en-GB" sz="3600" dirty="0"/>
              <a:t>Emerging innovations as a booster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221" y="1131883"/>
            <a:ext cx="7668707" cy="496216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dirty="0"/>
              <a:t>’Emerging innovations’ such as technological development, innovative financial solutions and methodological development can remarkably increase the technical and economic feasibility of the fixed link and shorten its planning schedule.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Technological innovations</a:t>
            </a:r>
          </a:p>
          <a:p>
            <a:pPr>
              <a:spcBef>
                <a:spcPts val="108"/>
              </a:spcBef>
            </a:pPr>
            <a:r>
              <a:rPr lang="en-US" sz="2000" dirty="0"/>
              <a:t>Boring techniques, tunnel materials and machines for undersea conditions</a:t>
            </a:r>
          </a:p>
          <a:p>
            <a:pPr>
              <a:spcBef>
                <a:spcPts val="108"/>
              </a:spcBef>
            </a:pPr>
            <a:r>
              <a:rPr lang="en-US" sz="2000" dirty="0"/>
              <a:t>Logistics of mega-project construction</a:t>
            </a:r>
          </a:p>
          <a:p>
            <a:pPr>
              <a:spcBef>
                <a:spcPts val="108"/>
              </a:spcBef>
            </a:pPr>
            <a:r>
              <a:rPr lang="en-US" sz="2000" dirty="0"/>
              <a:t>Construction of large artificial islands</a:t>
            </a:r>
          </a:p>
          <a:p>
            <a:pPr>
              <a:spcBef>
                <a:spcPts val="108"/>
              </a:spcBef>
            </a:pPr>
            <a:r>
              <a:rPr lang="en-US" sz="2000" dirty="0"/>
              <a:t>Hyperloop, Maglev and other new paradigms in transport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Financial innovations</a:t>
            </a:r>
          </a:p>
          <a:p>
            <a:pPr marL="0" indent="0">
              <a:buNone/>
            </a:pPr>
            <a:r>
              <a:rPr lang="en-US" sz="2000" dirty="0"/>
              <a:t>Diversifying financial markets and instruments, next generation of public-private partnerships.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Methodological innovations</a:t>
            </a:r>
          </a:p>
          <a:p>
            <a:pPr marL="0" indent="0">
              <a:buNone/>
            </a:pPr>
            <a:r>
              <a:rPr lang="en-US" sz="2000" dirty="0"/>
              <a:t>Existing models in cost-benefit analysis and wider economic impact analysis do not provide sufficient methodological backbone:</a:t>
            </a:r>
          </a:p>
          <a:p>
            <a:pPr>
              <a:spcBef>
                <a:spcPts val="108"/>
              </a:spcBef>
            </a:pPr>
            <a:r>
              <a:rPr lang="en-US" sz="2000" dirty="0"/>
              <a:t>Models do not apply to transport mega-projects that reach far into the distant future.</a:t>
            </a:r>
          </a:p>
          <a:p>
            <a:pPr>
              <a:spcBef>
                <a:spcPts val="108"/>
              </a:spcBef>
            </a:pPr>
            <a:r>
              <a:rPr lang="en-US" sz="2000" dirty="0"/>
              <a:t>CBA and WEI do not currently produce comparable results.</a:t>
            </a:r>
          </a:p>
          <a:p>
            <a:pPr>
              <a:spcBef>
                <a:spcPts val="108"/>
              </a:spcBef>
            </a:pPr>
            <a:r>
              <a:rPr lang="en-US" sz="2000" dirty="0"/>
              <a:t>Currently WEI</a:t>
            </a:r>
            <a:r>
              <a:rPr lang="fi-FI" sz="2000" dirty="0"/>
              <a:t> </a:t>
            </a:r>
            <a:r>
              <a:rPr lang="en-US" sz="2000" dirty="0"/>
              <a:t>studies are available only in limited geographical coverage.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103262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804DB8-5FA6-402F-BA85-C3120FF0A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4631"/>
            <a:ext cx="6891290" cy="1197786"/>
          </a:xfrm>
        </p:spPr>
        <p:txBody>
          <a:bodyPr>
            <a:normAutofit fontScale="90000"/>
          </a:bodyPr>
          <a:lstStyle/>
          <a:p>
            <a:r>
              <a:rPr lang="en-GB" dirty="0"/>
              <a:t>Towards the next phase of </a:t>
            </a:r>
            <a:r>
              <a:rPr lang="en-GB" dirty="0" err="1"/>
              <a:t>FinEst</a:t>
            </a:r>
            <a:r>
              <a:rPr lang="en-GB" dirty="0"/>
              <a:t> Link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C2E415D-215B-4C88-BC9D-0B43A550C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8000"/>
            <a:ext cx="8600090" cy="4348163"/>
          </a:xfrm>
        </p:spPr>
        <p:txBody>
          <a:bodyPr>
            <a:normAutofit fontScale="70000" lnSpcReduction="2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Further studies </a:t>
            </a:r>
            <a:r>
              <a:rPr lang="en-GB" dirty="0"/>
              <a:t>on the </a:t>
            </a:r>
            <a:r>
              <a:rPr lang="en-GB" dirty="0">
                <a:solidFill>
                  <a:srgbClr val="0070C0"/>
                </a:solidFill>
              </a:rPr>
              <a:t>technical and economic feasibility </a:t>
            </a:r>
            <a:r>
              <a:rPr lang="en-GB" dirty="0"/>
              <a:t>are needed: logistics during the construction phase of an undersea mega-project, construction of artificial islands, environmental impact assessment, dynamic demand forecasts that take into account changes over time as the region repositions through better accessibility.</a:t>
            </a:r>
          </a:p>
          <a:p>
            <a:r>
              <a:rPr lang="en-GB" dirty="0"/>
              <a:t>Special focus on </a:t>
            </a:r>
            <a:r>
              <a:rPr lang="en-GB" dirty="0">
                <a:solidFill>
                  <a:srgbClr val="0070C0"/>
                </a:solidFill>
              </a:rPr>
              <a:t>wider economic impacts</a:t>
            </a:r>
            <a:r>
              <a:rPr lang="en-GB" dirty="0"/>
              <a:t>: understanding the dynamics and wider impacts of regional development of twin cities.</a:t>
            </a:r>
          </a:p>
          <a:p>
            <a:r>
              <a:rPr lang="en-GB" dirty="0"/>
              <a:t>Communications for </a:t>
            </a:r>
            <a:r>
              <a:rPr lang="en-GB" dirty="0">
                <a:solidFill>
                  <a:srgbClr val="0070C0"/>
                </a:solidFill>
              </a:rPr>
              <a:t>political decision-making </a:t>
            </a:r>
            <a:r>
              <a:rPr lang="en-GB" dirty="0"/>
              <a:t>in Finland, Estonia and EU</a:t>
            </a:r>
          </a:p>
          <a:p>
            <a:pPr lvl="1"/>
            <a:r>
              <a:rPr lang="en-GB" dirty="0"/>
              <a:t>Finnish and Estonian </a:t>
            </a:r>
            <a:r>
              <a:rPr lang="en-GB" dirty="0">
                <a:solidFill>
                  <a:srgbClr val="0070C0"/>
                </a:solidFill>
              </a:rPr>
              <a:t>Prime Ministers </a:t>
            </a:r>
            <a:r>
              <a:rPr lang="en-GB" dirty="0"/>
              <a:t>will meet in February 2018.</a:t>
            </a:r>
          </a:p>
          <a:p>
            <a:r>
              <a:rPr lang="en-GB" dirty="0"/>
              <a:t>Maintaining the </a:t>
            </a:r>
            <a:r>
              <a:rPr lang="en-GB" dirty="0">
                <a:solidFill>
                  <a:srgbClr val="0070C0"/>
                </a:solidFill>
              </a:rPr>
              <a:t>credibility</a:t>
            </a:r>
            <a:r>
              <a:rPr lang="en-GB" dirty="0"/>
              <a:t> of the tunnel vision is important without becoming a lobbying project.</a:t>
            </a:r>
          </a:p>
        </p:txBody>
      </p:sp>
    </p:spTree>
    <p:extLst>
      <p:ext uri="{BB962C8B-B14F-4D97-AF65-F5344CB8AC3E}">
        <p14:creationId xmlns:p14="http://schemas.microsoft.com/office/powerpoint/2010/main" val="2631727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804DB8-5FA6-402F-BA85-C3120FF0A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7498"/>
            <a:ext cx="6891290" cy="1197786"/>
          </a:xfrm>
        </p:spPr>
        <p:txBody>
          <a:bodyPr>
            <a:normAutofit/>
          </a:bodyPr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next</a:t>
            </a:r>
            <a:r>
              <a:rPr lang="fi-FI" dirty="0"/>
              <a:t> mission: SWOT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C2E415D-215B-4C88-BC9D-0B43A550C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59" y="1135448"/>
            <a:ext cx="8600090" cy="5085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1" dirty="0">
                <a:solidFill>
                  <a:srgbClr val="0070C0"/>
                </a:solidFill>
              </a:rPr>
              <a:t>Strengths</a:t>
            </a:r>
            <a:r>
              <a:rPr lang="en-GB" sz="1600" dirty="0"/>
              <a:t>: </a:t>
            </a:r>
          </a:p>
          <a:p>
            <a:r>
              <a:rPr lang="en-GB" sz="1600" dirty="0"/>
              <a:t>Finnish and Estonian people are already foreseeing the </a:t>
            </a:r>
            <a:r>
              <a:rPr lang="en-GB" sz="1600" dirty="0">
                <a:solidFill>
                  <a:srgbClr val="0070C0"/>
                </a:solidFill>
              </a:rPr>
              <a:t>’improved accessibility’ </a:t>
            </a:r>
            <a:r>
              <a:rPr lang="en-GB" sz="1600" dirty="0"/>
              <a:t>provided by Rail </a:t>
            </a:r>
            <a:r>
              <a:rPr lang="en-GB" sz="1600" dirty="0" err="1"/>
              <a:t>Baltica</a:t>
            </a:r>
            <a:r>
              <a:rPr lang="en-GB" sz="1600" dirty="0"/>
              <a:t> and Helsinki-Tallinn tunnel. There is enthusiasm that can be very </a:t>
            </a:r>
            <a:r>
              <a:rPr lang="en-GB" sz="1600" dirty="0">
                <a:solidFill>
                  <a:srgbClr val="0070C0"/>
                </a:solidFill>
              </a:rPr>
              <a:t>productive</a:t>
            </a:r>
            <a:r>
              <a:rPr lang="en-GB" sz="1600" dirty="0"/>
              <a:t>. Losing the vision could be stagnating.</a:t>
            </a:r>
          </a:p>
          <a:p>
            <a:pPr marL="0" indent="0">
              <a:buNone/>
            </a:pPr>
            <a:r>
              <a:rPr lang="en-GB" sz="1600" b="1" dirty="0">
                <a:solidFill>
                  <a:srgbClr val="0070C0"/>
                </a:solidFill>
              </a:rPr>
              <a:t>Weaknesses</a:t>
            </a:r>
            <a:r>
              <a:rPr lang="en-GB" sz="1600" dirty="0"/>
              <a:t>:</a:t>
            </a:r>
          </a:p>
          <a:p>
            <a:r>
              <a:rPr lang="en-GB" sz="1600" dirty="0"/>
              <a:t>The </a:t>
            </a:r>
            <a:r>
              <a:rPr lang="en-GB" sz="1600" dirty="0">
                <a:solidFill>
                  <a:srgbClr val="0070C0"/>
                </a:solidFill>
              </a:rPr>
              <a:t>financial prospect </a:t>
            </a:r>
            <a:r>
              <a:rPr lang="en-GB" sz="1600" dirty="0"/>
              <a:t>of the tunnel appears </a:t>
            </a:r>
            <a:r>
              <a:rPr lang="en-GB" sz="1600" dirty="0">
                <a:solidFill>
                  <a:srgbClr val="0070C0"/>
                </a:solidFill>
              </a:rPr>
              <a:t>challenging</a:t>
            </a:r>
            <a:r>
              <a:rPr lang="en-GB" sz="1600" dirty="0"/>
              <a:t> because of the small sizes of the Finnish and Estonian economies.</a:t>
            </a:r>
          </a:p>
          <a:p>
            <a:pPr marL="0" indent="0">
              <a:buNone/>
            </a:pPr>
            <a:r>
              <a:rPr lang="en-GB" sz="1600" b="1" dirty="0">
                <a:solidFill>
                  <a:srgbClr val="0070C0"/>
                </a:solidFill>
              </a:rPr>
              <a:t>Opportunities</a:t>
            </a:r>
            <a:r>
              <a:rPr lang="en-GB" sz="1600" dirty="0"/>
              <a:t>:</a:t>
            </a:r>
          </a:p>
          <a:p>
            <a:r>
              <a:rPr lang="en-GB" sz="1600" dirty="0">
                <a:solidFill>
                  <a:srgbClr val="0070C0"/>
                </a:solidFill>
              </a:rPr>
              <a:t>Helsinki-Tallinn twin city</a:t>
            </a:r>
            <a:r>
              <a:rPr lang="en-GB" sz="1600" dirty="0"/>
              <a:t>, which is a unique cross-border case in the EU, can be a positive driver and build synergy instead of fragmentation.</a:t>
            </a:r>
          </a:p>
          <a:p>
            <a:r>
              <a:rPr lang="en-GB" sz="1600" dirty="0">
                <a:solidFill>
                  <a:srgbClr val="0070C0"/>
                </a:solidFill>
              </a:rPr>
              <a:t>Growing markets </a:t>
            </a:r>
            <a:r>
              <a:rPr lang="en-GB" sz="1600" dirty="0"/>
              <a:t>in Eastern-EU, Black Sea area and Asia may remarkably increase the business case of the tunnel. </a:t>
            </a:r>
          </a:p>
          <a:p>
            <a:pPr marL="0" indent="0">
              <a:buNone/>
            </a:pPr>
            <a:r>
              <a:rPr lang="en-GB" sz="1600" b="1" dirty="0">
                <a:solidFill>
                  <a:srgbClr val="0070C0"/>
                </a:solidFill>
              </a:rPr>
              <a:t>Threats</a:t>
            </a:r>
            <a:r>
              <a:rPr lang="en-GB" sz="1600" dirty="0"/>
              <a:t>:</a:t>
            </a:r>
          </a:p>
          <a:p>
            <a:r>
              <a:rPr lang="en-GB" sz="1600" dirty="0"/>
              <a:t>The loss of strong commitment by the </a:t>
            </a:r>
            <a:r>
              <a:rPr lang="en-GB" sz="1600" dirty="0">
                <a:solidFill>
                  <a:srgbClr val="0070C0"/>
                </a:solidFill>
              </a:rPr>
              <a:t>national and EU-level stakeholders </a:t>
            </a:r>
            <a:r>
              <a:rPr lang="en-GB" sz="1600" dirty="0"/>
              <a:t>would leave the project homeless. This could make the vision </a:t>
            </a:r>
            <a:r>
              <a:rPr lang="en-GB" sz="1600" dirty="0">
                <a:solidFill>
                  <a:srgbClr val="0070C0"/>
                </a:solidFill>
              </a:rPr>
              <a:t>vulnerable</a:t>
            </a:r>
            <a:r>
              <a:rPr lang="en-GB" sz="1600" dirty="0"/>
              <a:t> to investment models that do not prioritise the benefits for local economies and </a:t>
            </a:r>
            <a:r>
              <a:rPr lang="en-GB" sz="1600" dirty="0">
                <a:solidFill>
                  <a:srgbClr val="0070C0"/>
                </a:solidFill>
              </a:rPr>
              <a:t>European added-value</a:t>
            </a:r>
            <a:r>
              <a:rPr lang="en-GB" sz="1600" dirty="0"/>
              <a:t>.</a:t>
            </a:r>
          </a:p>
          <a:p>
            <a:r>
              <a:rPr lang="en-GB" sz="1600" dirty="0"/>
              <a:t>Next phases of the fixed link project should be in full compliance with the </a:t>
            </a:r>
            <a:r>
              <a:rPr lang="en-GB" sz="1600" dirty="0">
                <a:solidFill>
                  <a:srgbClr val="0070C0"/>
                </a:solidFill>
              </a:rPr>
              <a:t>TEN-T strategy </a:t>
            </a:r>
            <a:r>
              <a:rPr lang="en-GB" sz="1600" dirty="0"/>
              <a:t>in order to guarantee full interoperability with </a:t>
            </a:r>
            <a:r>
              <a:rPr lang="en-GB" sz="1600" dirty="0">
                <a:solidFill>
                  <a:srgbClr val="0070C0"/>
                </a:solidFill>
              </a:rPr>
              <a:t>Rail </a:t>
            </a:r>
            <a:r>
              <a:rPr lang="en-GB" sz="1600" dirty="0" err="1">
                <a:solidFill>
                  <a:srgbClr val="0070C0"/>
                </a:solidFill>
              </a:rPr>
              <a:t>Baltica</a:t>
            </a:r>
            <a:r>
              <a:rPr lang="en-GB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2992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635783"/>
            <a:ext cx="7772400" cy="3533376"/>
          </a:xfrm>
        </p:spPr>
        <p:txBody>
          <a:bodyPr>
            <a:normAutofit/>
          </a:bodyPr>
          <a:lstStyle/>
          <a:p>
            <a:r>
              <a:rPr lang="et-EE" dirty="0"/>
              <a:t>Aitäh</a:t>
            </a:r>
            <a:r>
              <a:rPr lang="fi-FI" dirty="0"/>
              <a:t>!</a:t>
            </a:r>
            <a:br>
              <a:rPr lang="fi-FI" dirty="0"/>
            </a:br>
            <a:br>
              <a:rPr lang="fi-FI" sz="1600" dirty="0"/>
            </a:br>
            <a:r>
              <a:rPr lang="et-EE" sz="1600" dirty="0"/>
              <a:t>Kaarel.Kose@hol.ee</a:t>
            </a:r>
            <a:br>
              <a:rPr lang="fi-FI" sz="1600" dirty="0"/>
            </a:br>
            <a:r>
              <a:rPr lang="et-EE" sz="1600" dirty="0"/>
              <a:t>Harjumaa Omavalitsuste Liit</a:t>
            </a:r>
            <a:br>
              <a:rPr lang="et-EE" sz="1600" dirty="0"/>
            </a:br>
            <a:r>
              <a:rPr lang="et-EE" sz="1600" dirty="0"/>
              <a:t>www.hol.ee </a:t>
            </a:r>
            <a:br>
              <a:rPr lang="fi-FI" sz="1600" dirty="0"/>
            </a:br>
            <a:br>
              <a:rPr lang="fi-FI" sz="1600" dirty="0"/>
            </a:br>
            <a:r>
              <a:rPr lang="fi-FI" sz="2000" dirty="0"/>
              <a:t>www.finestlink.fi</a:t>
            </a:r>
            <a:br>
              <a:rPr lang="fi-FI" sz="2000" dirty="0"/>
            </a:br>
            <a:br>
              <a:rPr lang="fi-FI" sz="1600" dirty="0"/>
            </a:b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929021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66326" y="1360434"/>
            <a:ext cx="7189237" cy="1470025"/>
          </a:xfrm>
        </p:spPr>
        <p:txBody>
          <a:bodyPr>
            <a:noAutofit/>
          </a:bodyPr>
          <a:lstStyle/>
          <a:p>
            <a:r>
              <a:rPr lang="et-EE" sz="3600" noProof="1"/>
              <a:t>Transpordiareng Tallinn-Helsingi kaksiklinnas</a:t>
            </a:r>
            <a:endParaRPr lang="fi-FI" sz="3600" noProof="1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0425" y="3273066"/>
            <a:ext cx="7599783" cy="1709481"/>
          </a:xfrm>
        </p:spPr>
        <p:txBody>
          <a:bodyPr>
            <a:noAutofit/>
          </a:bodyPr>
          <a:lstStyle/>
          <a:p>
            <a:r>
              <a:rPr lang="et-EE" sz="2800" dirty="0"/>
              <a:t>Tallinn-Helsingi püsiühenduse tasuvusuuring</a:t>
            </a:r>
            <a:endParaRPr lang="en-US" sz="2800" dirty="0"/>
          </a:p>
        </p:txBody>
      </p:sp>
      <p:sp>
        <p:nvSpPr>
          <p:cNvPr id="4" name="Alaotsikko 2"/>
          <p:cNvSpPr txBox="1">
            <a:spLocks/>
          </p:cNvSpPr>
          <p:nvPr/>
        </p:nvSpPr>
        <p:spPr>
          <a:xfrm>
            <a:off x="84947" y="5518588"/>
            <a:ext cx="5849322" cy="1567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i-FI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Alaotsikko 2"/>
          <p:cNvSpPr txBox="1">
            <a:spLocks/>
          </p:cNvSpPr>
          <p:nvPr/>
        </p:nvSpPr>
        <p:spPr>
          <a:xfrm>
            <a:off x="1076909" y="4131220"/>
            <a:ext cx="7504533" cy="1140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t-EE" sz="2400" dirty="0"/>
              <a:t>HOL volikogu </a:t>
            </a:r>
            <a:endParaRPr lang="en-US" sz="2400" dirty="0"/>
          </a:p>
          <a:p>
            <a:pPr algn="l"/>
            <a:r>
              <a:rPr lang="et-EE" sz="2400" dirty="0"/>
              <a:t>21. veebruar</a:t>
            </a:r>
            <a:r>
              <a:rPr lang="en-US" sz="2400" dirty="0"/>
              <a:t> 2018</a:t>
            </a: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3940327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lt 16">
            <a:extLst>
              <a:ext uri="{FF2B5EF4-FFF2-40B4-BE49-F238E27FC236}">
                <a16:creationId xmlns:a16="http://schemas.microsoft.com/office/drawing/2014/main" id="{FB2F5611-E5D0-4AC7-B93D-D070574E33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4" r="39585" b="2323"/>
          <a:stretch/>
        </p:blipFill>
        <p:spPr>
          <a:xfrm>
            <a:off x="88900" y="185405"/>
            <a:ext cx="6235700" cy="5969983"/>
          </a:xfrm>
          <a:prstGeom prst="rect">
            <a:avLst/>
          </a:prstGeom>
        </p:spPr>
      </p:pic>
      <p:sp>
        <p:nvSpPr>
          <p:cNvPr id="18" name="Ristkülik 17">
            <a:extLst>
              <a:ext uri="{FF2B5EF4-FFF2-40B4-BE49-F238E27FC236}">
                <a16:creationId xmlns:a16="http://schemas.microsoft.com/office/drawing/2014/main" id="{17E9E9E4-9A48-4BB8-9287-ECAA292D5EFB}"/>
              </a:ext>
            </a:extLst>
          </p:cNvPr>
          <p:cNvSpPr/>
          <p:nvPr/>
        </p:nvSpPr>
        <p:spPr>
          <a:xfrm>
            <a:off x="4023360" y="4333240"/>
            <a:ext cx="1043940" cy="109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0" name="Ristkülik 19">
            <a:extLst>
              <a:ext uri="{FF2B5EF4-FFF2-40B4-BE49-F238E27FC236}">
                <a16:creationId xmlns:a16="http://schemas.microsoft.com/office/drawing/2014/main" id="{E7945665-513C-4388-B8CE-6B28F3311FAE}"/>
              </a:ext>
            </a:extLst>
          </p:cNvPr>
          <p:cNvSpPr/>
          <p:nvPr/>
        </p:nvSpPr>
        <p:spPr>
          <a:xfrm>
            <a:off x="2834640" y="3429000"/>
            <a:ext cx="1043940" cy="1752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1" name="Ristkülik 20">
            <a:extLst>
              <a:ext uri="{FF2B5EF4-FFF2-40B4-BE49-F238E27FC236}">
                <a16:creationId xmlns:a16="http://schemas.microsoft.com/office/drawing/2014/main" id="{AAB27391-8A3A-4B14-9847-29695BDA9B4D}"/>
              </a:ext>
            </a:extLst>
          </p:cNvPr>
          <p:cNvSpPr/>
          <p:nvPr/>
        </p:nvSpPr>
        <p:spPr>
          <a:xfrm>
            <a:off x="441960" y="1567180"/>
            <a:ext cx="1043940" cy="1625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2" name="Ristkülik 21">
            <a:extLst>
              <a:ext uri="{FF2B5EF4-FFF2-40B4-BE49-F238E27FC236}">
                <a16:creationId xmlns:a16="http://schemas.microsoft.com/office/drawing/2014/main" id="{9F717C89-F79A-4871-86A8-24B943994ABA}"/>
              </a:ext>
            </a:extLst>
          </p:cNvPr>
          <p:cNvSpPr/>
          <p:nvPr/>
        </p:nvSpPr>
        <p:spPr>
          <a:xfrm>
            <a:off x="388620" y="3462020"/>
            <a:ext cx="845820" cy="109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3" name="Ristkülik 22">
            <a:extLst>
              <a:ext uri="{FF2B5EF4-FFF2-40B4-BE49-F238E27FC236}">
                <a16:creationId xmlns:a16="http://schemas.microsoft.com/office/drawing/2014/main" id="{F7DB931E-C2D0-4F58-ACEC-D2E6A6475B46}"/>
              </a:ext>
            </a:extLst>
          </p:cNvPr>
          <p:cNvSpPr/>
          <p:nvPr/>
        </p:nvSpPr>
        <p:spPr>
          <a:xfrm>
            <a:off x="6324600" y="1570929"/>
            <a:ext cx="26771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000" dirty="0"/>
              <a:t>Rahvusvaheline talentide konkurentsivõime indeks (GTCI) on </a:t>
            </a:r>
            <a:r>
              <a:rPr lang="et-EE" sz="2000" dirty="0" err="1"/>
              <a:t>igaastane</a:t>
            </a:r>
            <a:r>
              <a:rPr lang="et-EE" sz="2000" dirty="0"/>
              <a:t> uuring mis reastab riike ja suuremaid linnu vastavalt võimekusele meelitada, arendada ja hoida talente.</a:t>
            </a:r>
          </a:p>
        </p:txBody>
      </p:sp>
    </p:spTree>
    <p:extLst>
      <p:ext uri="{BB962C8B-B14F-4D97-AF65-F5344CB8AC3E}">
        <p14:creationId xmlns:p14="http://schemas.microsoft.com/office/powerpoint/2010/main" val="66516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t-EE" sz="4000" dirty="0"/>
              <a:t>Majanduslik ja tehniline tasuvus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1709731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804DB8-5FA6-402F-BA85-C3120FF0A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25"/>
            <a:ext cx="6891290" cy="1197786"/>
          </a:xfrm>
        </p:spPr>
        <p:txBody>
          <a:bodyPr>
            <a:normAutofit/>
          </a:bodyPr>
          <a:lstStyle/>
          <a:p>
            <a:r>
              <a:rPr lang="et-EE" dirty="0"/>
              <a:t>Tehniline lahendus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C2E415D-215B-4C88-BC9D-0B43A550C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89" y="1154098"/>
            <a:ext cx="3703781" cy="5067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FinEst Link</a:t>
            </a:r>
            <a:r>
              <a:rPr lang="et-EE" sz="1800" dirty="0"/>
              <a:t> tunneli lahendus</a:t>
            </a:r>
            <a:r>
              <a:rPr lang="en-US" sz="1800" dirty="0"/>
              <a:t>:</a:t>
            </a:r>
          </a:p>
          <a:p>
            <a:r>
              <a:rPr lang="en-US" sz="1800" dirty="0"/>
              <a:t> </a:t>
            </a:r>
            <a:r>
              <a:rPr lang="en-US" sz="1800" dirty="0">
                <a:solidFill>
                  <a:srgbClr val="0070C0"/>
                </a:solidFill>
              </a:rPr>
              <a:t>1435 mm </a:t>
            </a:r>
            <a:r>
              <a:rPr lang="et-EE" sz="1800" dirty="0">
                <a:solidFill>
                  <a:srgbClr val="0070C0"/>
                </a:solidFill>
              </a:rPr>
              <a:t>rööpmelaiusega raudteetunnel </a:t>
            </a:r>
            <a:r>
              <a:rPr lang="en-US" sz="1800" dirty="0"/>
              <a:t>(</a:t>
            </a:r>
            <a:r>
              <a:rPr lang="et-EE" sz="1800" dirty="0"/>
              <a:t>2 raudteetunnelit ja </a:t>
            </a:r>
            <a:r>
              <a:rPr lang="en-US" sz="1800" dirty="0"/>
              <a:t> </a:t>
            </a:r>
            <a:r>
              <a:rPr lang="et-EE" sz="1800" dirty="0"/>
              <a:t>hooldustunnel</a:t>
            </a:r>
            <a:r>
              <a:rPr lang="en-US" sz="1800" dirty="0"/>
              <a:t>)</a:t>
            </a:r>
          </a:p>
          <a:p>
            <a:r>
              <a:rPr lang="et-EE" sz="1800" dirty="0"/>
              <a:t>2</a:t>
            </a:r>
            <a:r>
              <a:rPr lang="en-US" sz="1800" dirty="0"/>
              <a:t> </a:t>
            </a:r>
            <a:r>
              <a:rPr lang="et-EE" sz="1800" dirty="0">
                <a:solidFill>
                  <a:srgbClr val="0070C0"/>
                </a:solidFill>
              </a:rPr>
              <a:t>kunstsaart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/>
              <a:t>(</a:t>
            </a:r>
            <a:r>
              <a:rPr lang="en-US" sz="1800" dirty="0" err="1"/>
              <a:t>Uppoluoto</a:t>
            </a:r>
            <a:r>
              <a:rPr lang="en-US" sz="1800" dirty="0"/>
              <a:t>, </a:t>
            </a:r>
            <a:r>
              <a:rPr lang="en-US" sz="1800" dirty="0" err="1"/>
              <a:t>Tallinna</a:t>
            </a:r>
            <a:r>
              <a:rPr lang="et-EE" sz="1800" dirty="0"/>
              <a:t> </a:t>
            </a:r>
            <a:r>
              <a:rPr lang="en-US" sz="1800" dirty="0" err="1"/>
              <a:t>madal</a:t>
            </a:r>
            <a:r>
              <a:rPr lang="en-US" sz="1800" dirty="0"/>
              <a:t>)</a:t>
            </a:r>
          </a:p>
          <a:p>
            <a:r>
              <a:rPr lang="et-EE" sz="1800" dirty="0" err="1"/>
              <a:t>Reisierminalid</a:t>
            </a:r>
            <a:r>
              <a:rPr lang="en-US" sz="1800" dirty="0"/>
              <a:t> </a:t>
            </a:r>
            <a:r>
              <a:rPr lang="en-US" sz="1800" dirty="0" err="1">
                <a:solidFill>
                  <a:srgbClr val="0070C0"/>
                </a:solidFill>
              </a:rPr>
              <a:t>Helsin</a:t>
            </a:r>
            <a:r>
              <a:rPr lang="et-EE" sz="1800" dirty="0">
                <a:solidFill>
                  <a:srgbClr val="0070C0"/>
                </a:solidFill>
              </a:rPr>
              <a:t>g</a:t>
            </a:r>
            <a:r>
              <a:rPr lang="en-US" sz="1800" dirty="0" err="1">
                <a:solidFill>
                  <a:srgbClr val="0070C0"/>
                </a:solidFill>
              </a:rPr>
              <a:t>i</a:t>
            </a:r>
            <a:r>
              <a:rPr lang="en-US" sz="1800" dirty="0"/>
              <a:t> </a:t>
            </a:r>
            <a:r>
              <a:rPr lang="et-EE" sz="1800" dirty="0"/>
              <a:t>keskuses</a:t>
            </a:r>
            <a:r>
              <a:rPr lang="en-US" sz="1800" dirty="0"/>
              <a:t>, </a:t>
            </a:r>
            <a:r>
              <a:rPr lang="en-US" sz="1800" dirty="0" err="1"/>
              <a:t>Pasila</a:t>
            </a:r>
            <a:r>
              <a:rPr lang="et-EE" sz="1800" dirty="0"/>
              <a:t>s</a:t>
            </a:r>
            <a:r>
              <a:rPr lang="en-US" sz="1800" dirty="0"/>
              <a:t> </a:t>
            </a:r>
            <a:r>
              <a:rPr lang="et-EE" sz="1800" dirty="0"/>
              <a:t>ja </a:t>
            </a:r>
            <a:r>
              <a:rPr lang="en-US" sz="1800" dirty="0"/>
              <a:t>Helsinki-Vantaa </a:t>
            </a:r>
            <a:r>
              <a:rPr lang="et-EE" sz="1800" dirty="0"/>
              <a:t>lennujaamas ja kauba</a:t>
            </a:r>
            <a:r>
              <a:rPr lang="en-US" sz="1800" dirty="0"/>
              <a:t>terminal</a:t>
            </a:r>
            <a:r>
              <a:rPr lang="et-EE" sz="1800" dirty="0"/>
              <a:t>i</a:t>
            </a:r>
            <a:r>
              <a:rPr lang="en-US" sz="1800" dirty="0"/>
              <a:t> </a:t>
            </a:r>
            <a:r>
              <a:rPr lang="et-EE" sz="1800" dirty="0"/>
              <a:t>piirkond lennujaama lähedal</a:t>
            </a:r>
            <a:r>
              <a:rPr lang="en-US" sz="1800" dirty="0"/>
              <a:t> </a:t>
            </a:r>
            <a:r>
              <a:rPr lang="et-EE" sz="1800" dirty="0"/>
              <a:t>ühendusega Soome raudteevõrku</a:t>
            </a:r>
            <a:r>
              <a:rPr lang="en-US" sz="1800" dirty="0"/>
              <a:t> (1524 mm)</a:t>
            </a:r>
          </a:p>
          <a:p>
            <a:r>
              <a:rPr lang="et-EE" sz="1800" dirty="0" err="1"/>
              <a:t>Resisterminal</a:t>
            </a:r>
            <a:r>
              <a:rPr lang="en-US" sz="1800" dirty="0"/>
              <a:t> </a:t>
            </a:r>
            <a:r>
              <a:rPr lang="en-US" sz="1800" dirty="0" err="1"/>
              <a:t>Ülemiste</a:t>
            </a:r>
            <a:r>
              <a:rPr lang="et-EE" sz="1800" dirty="0"/>
              <a:t>l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70C0"/>
                </a:solidFill>
              </a:rPr>
              <a:t>Tallinn</a:t>
            </a:r>
            <a:r>
              <a:rPr lang="et-EE" sz="1800" dirty="0" err="1">
                <a:solidFill>
                  <a:srgbClr val="0070C0"/>
                </a:solidFill>
              </a:rPr>
              <a:t>as</a:t>
            </a:r>
            <a:r>
              <a:rPr lang="et-EE" sz="1800" dirty="0">
                <a:solidFill>
                  <a:srgbClr val="0070C0"/>
                </a:solidFill>
              </a:rPr>
              <a:t>,</a:t>
            </a:r>
            <a:r>
              <a:rPr lang="et-EE" sz="1800" dirty="0"/>
              <a:t> ühendus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70C0"/>
                </a:solidFill>
              </a:rPr>
              <a:t>Rail</a:t>
            </a:r>
            <a:r>
              <a:rPr lang="en-US" sz="1800" dirty="0"/>
              <a:t> </a:t>
            </a:r>
            <a:r>
              <a:rPr lang="en-US" sz="1800" dirty="0" err="1">
                <a:solidFill>
                  <a:srgbClr val="0070C0"/>
                </a:solidFill>
              </a:rPr>
              <a:t>Baltica</a:t>
            </a:r>
            <a:r>
              <a:rPr lang="et-EE" sz="1800" dirty="0" err="1">
                <a:solidFill>
                  <a:srgbClr val="0070C0"/>
                </a:solidFill>
              </a:rPr>
              <a:t>ga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t-EE" sz="1800" dirty="0"/>
              <a:t>reisijatele ja kaupadele läbi </a:t>
            </a:r>
            <a:r>
              <a:rPr lang="et-EE" sz="1800" dirty="0" err="1"/>
              <a:t>Soodevahe</a:t>
            </a:r>
            <a:r>
              <a:rPr lang="et-EE" sz="1800" dirty="0"/>
              <a:t> terminalide.</a:t>
            </a:r>
            <a:endParaRPr lang="en-US" sz="1800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586" y="1453425"/>
            <a:ext cx="4752420" cy="1421777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670" y="2983344"/>
            <a:ext cx="5200253" cy="367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56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060" y="1345284"/>
            <a:ext cx="5307939" cy="522949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B804DB8-5FA6-402F-BA85-C3120FF0A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7498"/>
            <a:ext cx="6891290" cy="1197786"/>
          </a:xfrm>
        </p:spPr>
        <p:txBody>
          <a:bodyPr>
            <a:normAutofit/>
          </a:bodyPr>
          <a:lstStyle/>
          <a:p>
            <a:r>
              <a:rPr lang="et-EE" dirty="0"/>
              <a:t>Eeldatavad kulud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C2E415D-215B-4C88-BC9D-0B43A550C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9" y="1154098"/>
            <a:ext cx="3771437" cy="5067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t-EE" sz="1800" dirty="0"/>
              <a:t>Helsingi ja Tallinna raudteetunneli kulu, sh raudteed (1435 mm), terminalid ja jaamad, on hinnanguliselt 13-20 miljardit eurot.</a:t>
            </a:r>
          </a:p>
          <a:p>
            <a:pPr marL="0" indent="0">
              <a:buNone/>
            </a:pPr>
            <a:r>
              <a:rPr lang="et-EE" sz="1800" dirty="0"/>
              <a:t>Kuluprognoosi suur lõhe tuleneb peamiselt ülipika projekti asjaolude </a:t>
            </a:r>
            <a:r>
              <a:rPr lang="et-EE" sz="1800" dirty="0" err="1"/>
              <a:t>ennustamatusest</a:t>
            </a:r>
            <a:r>
              <a:rPr lang="et-EE" sz="1800" dirty="0"/>
              <a:t>.</a:t>
            </a:r>
          </a:p>
          <a:p>
            <a:pPr marL="0" indent="0">
              <a:buNone/>
            </a:pPr>
            <a:endParaRPr lang="et-EE" sz="1800" dirty="0"/>
          </a:p>
          <a:p>
            <a:pPr marL="0" indent="0">
              <a:buNone/>
            </a:pPr>
            <a:r>
              <a:rPr lang="et-EE" sz="1800" dirty="0"/>
              <a:t>Kulude hinnang põhineb võrdlemisel Soome, Eesti ja teiste suurte rahvusvaheliste transpordiprojektidega.</a:t>
            </a:r>
          </a:p>
          <a:p>
            <a:pPr marL="0" indent="0">
              <a:buNone/>
            </a:pPr>
            <a:endParaRPr lang="et-EE" sz="1800" dirty="0"/>
          </a:p>
          <a:p>
            <a:pPr marL="0" indent="0">
              <a:buNone/>
            </a:pPr>
            <a:r>
              <a:rPr lang="et-EE" sz="1800" dirty="0"/>
              <a:t>Võrdleva uuringu kohaselt on FinEst Link tunduvalt odavam kilomeetri kohta, peamiselt tänu geoloogistele oludele.</a:t>
            </a:r>
          </a:p>
        </p:txBody>
      </p:sp>
    </p:spTree>
    <p:extLst>
      <p:ext uri="{BB962C8B-B14F-4D97-AF65-F5344CB8AC3E}">
        <p14:creationId xmlns:p14="http://schemas.microsoft.com/office/powerpoint/2010/main" val="2099994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804DB8-5FA6-402F-BA85-C3120FF0A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7498"/>
            <a:ext cx="6891290" cy="1197786"/>
          </a:xfrm>
        </p:spPr>
        <p:txBody>
          <a:bodyPr>
            <a:normAutofit/>
          </a:bodyPr>
          <a:lstStyle/>
          <a:p>
            <a:r>
              <a:rPr lang="et-EE" dirty="0"/>
              <a:t>Nõudlus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C2E415D-215B-4C88-BC9D-0B43A550C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595" y="1345284"/>
            <a:ext cx="8741362" cy="47679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t-EE" sz="1600" dirty="0">
                <a:solidFill>
                  <a:srgbClr val="0070C0"/>
                </a:solidFill>
              </a:rPr>
              <a:t>Reisiliikluse nõudlusprognoos </a:t>
            </a:r>
            <a:r>
              <a:rPr lang="et-EE" sz="1600" dirty="0"/>
              <a:t>erinevate stsenaariumite kohaselt:</a:t>
            </a:r>
          </a:p>
          <a:p>
            <a:r>
              <a:rPr lang="et-EE" sz="1600" dirty="0">
                <a:solidFill>
                  <a:srgbClr val="0070C0"/>
                </a:solidFill>
              </a:rPr>
              <a:t>9 mln </a:t>
            </a:r>
            <a:r>
              <a:rPr lang="et-EE" sz="1600" dirty="0"/>
              <a:t>(2017)</a:t>
            </a:r>
          </a:p>
          <a:p>
            <a:r>
              <a:rPr lang="et-EE" sz="1600" dirty="0">
                <a:solidFill>
                  <a:srgbClr val="0070C0"/>
                </a:solidFill>
              </a:rPr>
              <a:t>14 mln </a:t>
            </a:r>
            <a:r>
              <a:rPr lang="et-EE" sz="1600" dirty="0"/>
              <a:t>(2050 stsenaarium </a:t>
            </a:r>
            <a:r>
              <a:rPr lang="et-EE" sz="1600" dirty="0">
                <a:solidFill>
                  <a:srgbClr val="0070C0"/>
                </a:solidFill>
              </a:rPr>
              <a:t>ilma tunnelita</a:t>
            </a:r>
            <a:r>
              <a:rPr lang="et-EE" sz="1600" dirty="0"/>
              <a:t>)</a:t>
            </a:r>
          </a:p>
          <a:p>
            <a:r>
              <a:rPr lang="et-EE" sz="1600" dirty="0">
                <a:solidFill>
                  <a:srgbClr val="0070C0"/>
                </a:solidFill>
              </a:rPr>
              <a:t>23 mln </a:t>
            </a:r>
            <a:r>
              <a:rPr lang="et-EE" sz="1600" dirty="0"/>
              <a:t>(2050 stsenaarium </a:t>
            </a:r>
            <a:r>
              <a:rPr lang="et-EE" sz="1600" dirty="0">
                <a:solidFill>
                  <a:srgbClr val="0070C0"/>
                </a:solidFill>
              </a:rPr>
              <a:t>tunneliga</a:t>
            </a:r>
            <a:r>
              <a:rPr lang="et-EE" sz="1600" dirty="0"/>
              <a:t>), millest </a:t>
            </a:r>
            <a:r>
              <a:rPr lang="et-EE" sz="1600" dirty="0">
                <a:solidFill>
                  <a:srgbClr val="0070C0"/>
                </a:solidFill>
              </a:rPr>
              <a:t>12,5 mln reisijat</a:t>
            </a:r>
            <a:r>
              <a:rPr lang="et-EE" sz="1600" dirty="0"/>
              <a:t> tunnelis ja </a:t>
            </a:r>
            <a:r>
              <a:rPr lang="et-EE" sz="1600" dirty="0">
                <a:solidFill>
                  <a:srgbClr val="0070C0"/>
                </a:solidFill>
              </a:rPr>
              <a:t>10,5 mln </a:t>
            </a:r>
            <a:r>
              <a:rPr lang="et-EE" sz="1600" dirty="0"/>
              <a:t>praamidel</a:t>
            </a:r>
          </a:p>
          <a:p>
            <a:pPr marL="0" indent="0">
              <a:buNone/>
            </a:pPr>
            <a:r>
              <a:rPr lang="et-EE" sz="1600" dirty="0"/>
              <a:t>Meretransport Helsingi and Tallinna vahel </a:t>
            </a:r>
            <a:r>
              <a:rPr lang="et-EE" sz="1600" dirty="0">
                <a:solidFill>
                  <a:srgbClr val="0070C0"/>
                </a:solidFill>
              </a:rPr>
              <a:t>jätkab kasvu </a:t>
            </a:r>
            <a:r>
              <a:rPr lang="et-EE" sz="1600" dirty="0"/>
              <a:t>ka tunneli rajamise korral. Seda tänu Tallinn-Helsingi kaksiklinna ja transpordimahu </a:t>
            </a:r>
            <a:r>
              <a:rPr lang="et-EE" sz="1600" dirty="0">
                <a:solidFill>
                  <a:srgbClr val="0070C0"/>
                </a:solidFill>
              </a:rPr>
              <a:t>üldisele kasvule</a:t>
            </a:r>
            <a:r>
              <a:rPr lang="et-EE" sz="1600" dirty="0"/>
              <a:t>.</a:t>
            </a:r>
          </a:p>
          <a:p>
            <a:pPr marL="0" indent="0">
              <a:buNone/>
            </a:pPr>
            <a:endParaRPr lang="et-EE" sz="1600" dirty="0"/>
          </a:p>
          <a:p>
            <a:pPr marL="0" indent="0">
              <a:buNone/>
            </a:pPr>
            <a:r>
              <a:rPr lang="et-EE" sz="1600" dirty="0">
                <a:solidFill>
                  <a:srgbClr val="0070C0"/>
                </a:solidFill>
              </a:rPr>
              <a:t>Kaubatranspordi nõudlus </a:t>
            </a:r>
            <a:r>
              <a:rPr lang="et-EE" sz="1600" dirty="0"/>
              <a:t>erinevate stsenaariumite kohaselt:</a:t>
            </a:r>
          </a:p>
          <a:p>
            <a:r>
              <a:rPr lang="et-EE" sz="1600" dirty="0">
                <a:solidFill>
                  <a:srgbClr val="0070C0"/>
                </a:solidFill>
              </a:rPr>
              <a:t>3,8 mln/t </a:t>
            </a:r>
            <a:r>
              <a:rPr lang="et-EE" sz="1600" dirty="0"/>
              <a:t>(2017)</a:t>
            </a:r>
          </a:p>
          <a:p>
            <a:r>
              <a:rPr lang="et-EE" sz="1600" dirty="0">
                <a:solidFill>
                  <a:srgbClr val="0070C0"/>
                </a:solidFill>
              </a:rPr>
              <a:t>7 mln/t </a:t>
            </a:r>
            <a:r>
              <a:rPr lang="et-EE" sz="1600" dirty="0"/>
              <a:t>(2050 stsenaarium </a:t>
            </a:r>
            <a:r>
              <a:rPr lang="et-EE" sz="1600" dirty="0">
                <a:solidFill>
                  <a:srgbClr val="0070C0"/>
                </a:solidFill>
              </a:rPr>
              <a:t>ilma tunnelita</a:t>
            </a:r>
            <a:r>
              <a:rPr lang="et-EE" sz="1600" dirty="0"/>
              <a:t>)</a:t>
            </a:r>
          </a:p>
          <a:p>
            <a:r>
              <a:rPr lang="et-EE" sz="1600" dirty="0">
                <a:solidFill>
                  <a:srgbClr val="0070C0"/>
                </a:solidFill>
              </a:rPr>
              <a:t>8 mln/t </a:t>
            </a:r>
            <a:r>
              <a:rPr lang="et-EE" sz="1600" dirty="0"/>
              <a:t>(2050 stsenaarium </a:t>
            </a:r>
            <a:r>
              <a:rPr lang="et-EE" sz="1600" dirty="0">
                <a:solidFill>
                  <a:srgbClr val="0070C0"/>
                </a:solidFill>
              </a:rPr>
              <a:t>tunneliga</a:t>
            </a:r>
            <a:r>
              <a:rPr lang="et-EE" sz="1600" dirty="0"/>
              <a:t>), millest </a:t>
            </a:r>
            <a:r>
              <a:rPr lang="et-EE" sz="1600" dirty="0">
                <a:solidFill>
                  <a:srgbClr val="0070C0"/>
                </a:solidFill>
              </a:rPr>
              <a:t>4 mln/t </a:t>
            </a:r>
            <a:r>
              <a:rPr lang="et-EE" sz="1600" dirty="0"/>
              <a:t>tunnelis ja</a:t>
            </a:r>
            <a:r>
              <a:rPr lang="et-EE" sz="1600" dirty="0">
                <a:solidFill>
                  <a:srgbClr val="0070C0"/>
                </a:solidFill>
              </a:rPr>
              <a:t> 4 mln/t </a:t>
            </a:r>
            <a:r>
              <a:rPr lang="et-EE" sz="1600" dirty="0"/>
              <a:t>praamidel; tunnelis liikuva kauba </a:t>
            </a:r>
            <a:r>
              <a:rPr lang="et-EE" sz="1600" dirty="0">
                <a:solidFill>
                  <a:srgbClr val="0070C0"/>
                </a:solidFill>
              </a:rPr>
              <a:t>väärtus/t kohta kõrgem keskmisest</a:t>
            </a:r>
            <a:r>
              <a:rPr lang="et-EE" sz="1600" dirty="0"/>
              <a:t>.</a:t>
            </a:r>
          </a:p>
          <a:p>
            <a:pPr marL="0" indent="0">
              <a:buNone/>
            </a:pPr>
            <a:endParaRPr lang="et-EE" sz="1600" dirty="0"/>
          </a:p>
          <a:p>
            <a:pPr marL="0" indent="0">
              <a:buNone/>
            </a:pPr>
            <a:endParaRPr lang="et-EE" sz="1600" dirty="0"/>
          </a:p>
        </p:txBody>
      </p:sp>
    </p:spTree>
    <p:extLst>
      <p:ext uri="{BB962C8B-B14F-4D97-AF65-F5344CB8AC3E}">
        <p14:creationId xmlns:p14="http://schemas.microsoft.com/office/powerpoint/2010/main" val="419901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804DB8-5FA6-402F-BA85-C3120FF0A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7498"/>
            <a:ext cx="6891290" cy="1197786"/>
          </a:xfrm>
        </p:spPr>
        <p:txBody>
          <a:bodyPr>
            <a:normAutofit fontScale="90000"/>
          </a:bodyPr>
          <a:lstStyle/>
          <a:p>
            <a:r>
              <a:rPr lang="et-EE" dirty="0"/>
              <a:t>Tasuvusuuring</a:t>
            </a:r>
            <a:br>
              <a:rPr lang="en-US" dirty="0"/>
            </a:br>
            <a:r>
              <a:rPr lang="et-EE" sz="3300" dirty="0"/>
              <a:t>Tunnel võrdluses</a:t>
            </a:r>
            <a:r>
              <a:rPr lang="en-US" sz="3300" dirty="0"/>
              <a:t> 0+ </a:t>
            </a:r>
            <a:r>
              <a:rPr lang="et-EE" sz="3300" dirty="0"/>
              <a:t>praamiühendusega</a:t>
            </a:r>
            <a:endParaRPr lang="en-US" sz="33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C2E415D-215B-4C88-BC9D-0B43A550C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595" y="1345285"/>
            <a:ext cx="8524590" cy="16376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t-EE" sz="1600" dirty="0">
                <a:solidFill>
                  <a:srgbClr val="0070C0"/>
                </a:solidFill>
              </a:rPr>
              <a:t>Standardse tasuvusanalüüsi </a:t>
            </a:r>
            <a:r>
              <a:rPr lang="et-EE" sz="1600" dirty="0"/>
              <a:t>kohaselt on raudteetunnel </a:t>
            </a:r>
            <a:r>
              <a:rPr lang="et-EE" sz="1600" dirty="0">
                <a:solidFill>
                  <a:srgbClr val="0070C0"/>
                </a:solidFill>
              </a:rPr>
              <a:t>madala otsese majandusliku tasuvusega </a:t>
            </a:r>
            <a:r>
              <a:rPr lang="et-EE" sz="1600" dirty="0"/>
              <a:t>kõrge investeerimiskulukuse tõttu.</a:t>
            </a:r>
          </a:p>
          <a:p>
            <a:pPr marL="0" indent="0">
              <a:buNone/>
            </a:pPr>
            <a:r>
              <a:rPr lang="et-EE" sz="1600" dirty="0"/>
              <a:t>Standardanalüüsi probleemiks on, et see </a:t>
            </a:r>
            <a:r>
              <a:rPr lang="et-EE" sz="1600" dirty="0">
                <a:solidFill>
                  <a:srgbClr val="0070C0"/>
                </a:solidFill>
              </a:rPr>
              <a:t>ei sobitu traditsioonilisest transpordist erinevate </a:t>
            </a:r>
            <a:r>
              <a:rPr lang="et-EE" sz="1600" dirty="0"/>
              <a:t>transpordi infrastruktuuri projektidele. Tallinn-Helsingi raudteetunnel on </a:t>
            </a:r>
            <a:r>
              <a:rPr lang="et-EE" sz="1600" dirty="0">
                <a:solidFill>
                  <a:srgbClr val="0070C0"/>
                </a:solidFill>
              </a:rPr>
              <a:t>täiesti</a:t>
            </a:r>
            <a:r>
              <a:rPr lang="et-EE" sz="1600" dirty="0"/>
              <a:t> </a:t>
            </a:r>
            <a:r>
              <a:rPr lang="et-EE" sz="1600" dirty="0">
                <a:solidFill>
                  <a:srgbClr val="0070C0"/>
                </a:solidFill>
              </a:rPr>
              <a:t>uus ühenduskontseptsioon</a:t>
            </a:r>
            <a:r>
              <a:rPr lang="et-EE" sz="1600" dirty="0"/>
              <a:t> makroregionaalses transpordisüsteemis ja seetõttu </a:t>
            </a:r>
            <a:r>
              <a:rPr lang="et-EE" sz="1600" dirty="0">
                <a:solidFill>
                  <a:srgbClr val="0070C0"/>
                </a:solidFill>
              </a:rPr>
              <a:t>nõuab innovaatilisemat</a:t>
            </a:r>
            <a:r>
              <a:rPr lang="et-EE" sz="1600" dirty="0"/>
              <a:t> teaduslikku lähenemist kui traditsioonilised arvestusmudelid pakuvad.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285" y="2981407"/>
            <a:ext cx="5955787" cy="318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8C2E415D-215B-4C88-BC9D-0B43A550C0C1}"/>
              </a:ext>
            </a:extLst>
          </p:cNvPr>
          <p:cNvSpPr txBox="1">
            <a:spLocks/>
          </p:cNvSpPr>
          <p:nvPr/>
        </p:nvSpPr>
        <p:spPr>
          <a:xfrm>
            <a:off x="358815" y="2982897"/>
            <a:ext cx="2668469" cy="31860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t-EE" sz="1600" dirty="0"/>
              <a:t>Tulemus 3,5% diskonto määraga</a:t>
            </a:r>
          </a:p>
          <a:p>
            <a:r>
              <a:rPr lang="et-EE" sz="1600" dirty="0"/>
              <a:t>Kogu majanduslik kulu 11200 miljonit eurot</a:t>
            </a:r>
          </a:p>
          <a:p>
            <a:r>
              <a:rPr lang="et-EE" sz="1600" dirty="0"/>
              <a:t>Majanduslik kogutulu 5000 miljonit eurot</a:t>
            </a:r>
          </a:p>
          <a:p>
            <a:r>
              <a:rPr lang="et-EE" sz="1600" dirty="0"/>
              <a:t>ENPV/Netotulu -6200 miljonit eurot</a:t>
            </a:r>
          </a:p>
          <a:p>
            <a:r>
              <a:rPr lang="et-EE" sz="1600" dirty="0"/>
              <a:t>Tulumäär (ERR) 0,8%</a:t>
            </a:r>
          </a:p>
          <a:p>
            <a:r>
              <a:rPr lang="et-EE" sz="1600" dirty="0"/>
              <a:t>Tulu/Kulu määr 0,45</a:t>
            </a:r>
          </a:p>
        </p:txBody>
      </p:sp>
    </p:spTree>
    <p:extLst>
      <p:ext uri="{BB962C8B-B14F-4D97-AF65-F5344CB8AC3E}">
        <p14:creationId xmlns:p14="http://schemas.microsoft.com/office/powerpoint/2010/main" val="1386994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150342"/>
            <a:ext cx="8229600" cy="994122"/>
          </a:xfrm>
        </p:spPr>
        <p:txBody>
          <a:bodyPr>
            <a:normAutofit/>
          </a:bodyPr>
          <a:lstStyle/>
          <a:p>
            <a:pPr algn="ctr"/>
            <a:r>
              <a:rPr lang="fi-FI" sz="3200" dirty="0"/>
              <a:t>FinEst</a:t>
            </a:r>
            <a:r>
              <a:rPr lang="et-EE" sz="3200" dirty="0"/>
              <a:t> </a:t>
            </a:r>
            <a:r>
              <a:rPr lang="fi-FI" sz="3200" dirty="0"/>
              <a:t>Link</a:t>
            </a:r>
            <a:r>
              <a:rPr lang="et-EE" sz="3200" dirty="0"/>
              <a:t> majandusmõjud</a:t>
            </a:r>
            <a:endParaRPr lang="fi-FI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1115" y="2080902"/>
            <a:ext cx="5941684" cy="365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ikehys 4"/>
          <p:cNvSpPr txBox="1"/>
          <p:nvPr/>
        </p:nvSpPr>
        <p:spPr>
          <a:xfrm>
            <a:off x="1619672" y="5836134"/>
            <a:ext cx="3190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1200" dirty="0">
                <a:solidFill>
                  <a:srgbClr val="000000"/>
                </a:solidFill>
                <a:latin typeface="Calibri"/>
              </a:rPr>
              <a:t>Allikas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Laakso &amp; Kostiainen &amp; Metsäranta, 2016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lang="et-EE" sz="1200" dirty="0">
                <a:solidFill>
                  <a:srgbClr val="000000"/>
                </a:solidFill>
                <a:latin typeface="Calibri"/>
              </a:rPr>
              <a:t>Algselt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Venables 2016)</a:t>
            </a:r>
          </a:p>
        </p:txBody>
      </p:sp>
      <p:sp>
        <p:nvSpPr>
          <p:cNvPr id="4" name="Ellipsi 3"/>
          <p:cNvSpPr/>
          <p:nvPr/>
        </p:nvSpPr>
        <p:spPr>
          <a:xfrm>
            <a:off x="660589" y="2097662"/>
            <a:ext cx="3703958" cy="3698941"/>
          </a:xfrm>
          <a:prstGeom prst="ellipse">
            <a:avLst/>
          </a:prstGeom>
          <a:solidFill>
            <a:schemeClr val="tx2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llipsi 6"/>
          <p:cNvSpPr/>
          <p:nvPr/>
        </p:nvSpPr>
        <p:spPr>
          <a:xfrm>
            <a:off x="3475095" y="2080902"/>
            <a:ext cx="5239476" cy="3698941"/>
          </a:xfrm>
          <a:prstGeom prst="ellipse">
            <a:avLst/>
          </a:prstGeom>
          <a:solidFill>
            <a:schemeClr val="accent4">
              <a:lumMod val="75000"/>
              <a:alpha val="3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200297" y="3353742"/>
            <a:ext cx="1612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Standardne tasuvusanalüüs (CBA)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7689539" y="3169029"/>
            <a:ext cx="12541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Laiemate majandus-mõjude analüüs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(WEI)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8C2E415D-215B-4C88-BC9D-0B43A550C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70" y="923051"/>
            <a:ext cx="7392329" cy="1056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t-EE" sz="1600" dirty="0"/>
              <a:t>Standardse </a:t>
            </a:r>
            <a:r>
              <a:rPr lang="et-EE" sz="1600" dirty="0">
                <a:solidFill>
                  <a:srgbClr val="0070C0"/>
                </a:solidFill>
              </a:rPr>
              <a:t>tasuvusanalüüsi </a:t>
            </a:r>
            <a:r>
              <a:rPr lang="et-EE" sz="1600" dirty="0"/>
              <a:t>mudeli ja </a:t>
            </a:r>
            <a:r>
              <a:rPr lang="et-EE" sz="1600" dirty="0">
                <a:solidFill>
                  <a:srgbClr val="0070C0"/>
                </a:solidFill>
              </a:rPr>
              <a:t>kaudsete majandusmõjude </a:t>
            </a:r>
            <a:r>
              <a:rPr lang="et-EE" sz="1600" dirty="0"/>
              <a:t>analüüsi fookus on </a:t>
            </a:r>
            <a:r>
              <a:rPr lang="et-EE" sz="1600" dirty="0">
                <a:solidFill>
                  <a:srgbClr val="0070C0"/>
                </a:solidFill>
              </a:rPr>
              <a:t>ainult osaliselt </a:t>
            </a:r>
            <a:r>
              <a:rPr lang="et-EE" sz="1600" dirty="0"/>
              <a:t>kattuv.</a:t>
            </a:r>
          </a:p>
          <a:p>
            <a:pPr marL="0" indent="0">
              <a:buNone/>
            </a:pPr>
            <a:r>
              <a:rPr lang="et-EE" sz="1600" dirty="0"/>
              <a:t>Majanduse </a:t>
            </a:r>
            <a:r>
              <a:rPr lang="et-EE" sz="1600" dirty="0">
                <a:solidFill>
                  <a:srgbClr val="0070C0"/>
                </a:solidFill>
              </a:rPr>
              <a:t>pikaajaliste struktuursete muutuste </a:t>
            </a:r>
            <a:r>
              <a:rPr lang="et-EE" sz="1600" dirty="0"/>
              <a:t>hindamise metodoloogia on puudulik.</a:t>
            </a:r>
          </a:p>
        </p:txBody>
      </p:sp>
    </p:spTree>
    <p:extLst>
      <p:ext uri="{BB962C8B-B14F-4D97-AF65-F5344CB8AC3E}">
        <p14:creationId xmlns:p14="http://schemas.microsoft.com/office/powerpoint/2010/main" val="1465909301"/>
      </p:ext>
    </p:extLst>
  </p:cSld>
  <p:clrMapOvr>
    <a:masterClrMapping/>
  </p:clrMapOvr>
</p:sld>
</file>

<file path=ppt/theme/theme1.xml><?xml version="1.0" encoding="utf-8"?>
<a:theme xmlns:a="http://schemas.openxmlformats.org/drawingml/2006/main" name="FinEst Link template full EU logos[19076]">
  <a:themeElements>
    <a:clrScheme name="Finest link">
      <a:dk1>
        <a:srgbClr val="000000"/>
      </a:dk1>
      <a:lt1>
        <a:srgbClr val="FFFFFF"/>
      </a:lt1>
      <a:dk2>
        <a:srgbClr val="363636"/>
      </a:dk2>
      <a:lt2>
        <a:srgbClr val="ECECEC"/>
      </a:lt2>
      <a:accent1>
        <a:srgbClr val="274972"/>
      </a:accent1>
      <a:accent2>
        <a:srgbClr val="CD5A64"/>
      </a:accent2>
      <a:accent3>
        <a:srgbClr val="227B62"/>
      </a:accent3>
      <a:accent4>
        <a:srgbClr val="E6B041"/>
      </a:accent4>
      <a:accent5>
        <a:srgbClr val="274972"/>
      </a:accent5>
      <a:accent6>
        <a:srgbClr val="CD5A64"/>
      </a:accent6>
      <a:hlink>
        <a:srgbClr val="235181"/>
      </a:hlink>
      <a:folHlink>
        <a:srgbClr val="C95C6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inEst Link template full EU logos" id="{E68F7701-8404-43ED-A3BE-4AB74E29F860}" vid="{AF6ECD29-00EA-4E31-AE0B-B53E781491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FinEst Link template full EU logos[19076]</Template>
  <TotalTime>16721</TotalTime>
  <Words>1430</Words>
  <Application>Microsoft Office PowerPoint</Application>
  <PresentationFormat>Ekraaniseanss (4:3)</PresentationFormat>
  <Paragraphs>150</Paragraphs>
  <Slides>19</Slides>
  <Notes>2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19</vt:i4>
      </vt:variant>
    </vt:vector>
  </HeadingPairs>
  <TitlesOfParts>
    <vt:vector size="24" baseType="lpstr">
      <vt:lpstr>Arial</vt:lpstr>
      <vt:lpstr>Calibri</vt:lpstr>
      <vt:lpstr>Mangal</vt:lpstr>
      <vt:lpstr>Times New Roman</vt:lpstr>
      <vt:lpstr>FinEst Link template full EU logos[19076]</vt:lpstr>
      <vt:lpstr>PowerPointi esitlus</vt:lpstr>
      <vt:lpstr>Transpordiareng Tallinn-Helsingi kaksiklinnas</vt:lpstr>
      <vt:lpstr>PowerPointi esitlus</vt:lpstr>
      <vt:lpstr>Majanduslik ja tehniline tasuvus</vt:lpstr>
      <vt:lpstr>Tehniline lahendus</vt:lpstr>
      <vt:lpstr>Eeldatavad kulud</vt:lpstr>
      <vt:lpstr>Nõudlus</vt:lpstr>
      <vt:lpstr>Tasuvusuuring Tunnel võrdluses 0+ praamiühendusega</vt:lpstr>
      <vt:lpstr>FinEst Link majandusmõjud</vt:lpstr>
      <vt:lpstr>Kaudsed majandusmõjud – tulemused</vt:lpstr>
      <vt:lpstr>Kokkuvõte EL &amp; FIN/EST toetustest ja subsiidiumitest</vt:lpstr>
      <vt:lpstr>FinEst Link on suutnud lahendada planeeritud võtmeküsimused </vt:lpstr>
      <vt:lpstr>Tallinn-Helsingi raudteetunnel ja Rail Baltica Moodustavad Euroopa Värava</vt:lpstr>
      <vt:lpstr>Strateegiline positsioneerimine</vt:lpstr>
      <vt:lpstr>Kokkuvõte</vt:lpstr>
      <vt:lpstr>Emerging innovations as a booster</vt:lpstr>
      <vt:lpstr>Towards the next phase of FinEst Link</vt:lpstr>
      <vt:lpstr>The next mission: SWOT</vt:lpstr>
      <vt:lpstr>Aitäh!  Kaarel.Kose@hol.ee Harjumaa Omavalitsuste Liit www.hol.ee   www.finestlink.fi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Kari</dc:creator>
  <cp:lastModifiedBy>Kaarel Kose</cp:lastModifiedBy>
  <cp:revision>142</cp:revision>
  <cp:lastPrinted>2018-02-01T17:13:37Z</cp:lastPrinted>
  <dcterms:created xsi:type="dcterms:W3CDTF">2017-02-28T08:05:49Z</dcterms:created>
  <dcterms:modified xsi:type="dcterms:W3CDTF">2018-03-22T11:07:20Z</dcterms:modified>
</cp:coreProperties>
</file>